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  <p:sldMasterId id="2147483900" r:id="rId12"/>
    <p:sldMasterId id="2147483912" r:id="rId13"/>
    <p:sldMasterId id="2147483924" r:id="rId14"/>
    <p:sldMasterId id="2147483936" r:id="rId15"/>
    <p:sldMasterId id="2147483960" r:id="rId16"/>
    <p:sldMasterId id="2147483972" r:id="rId17"/>
    <p:sldMasterId id="2147483984" r:id="rId18"/>
    <p:sldMasterId id="2147483996" r:id="rId19"/>
    <p:sldMasterId id="2147484008" r:id="rId20"/>
    <p:sldMasterId id="2147484020" r:id="rId21"/>
    <p:sldMasterId id="2147484032" r:id="rId22"/>
    <p:sldMasterId id="2147484044" r:id="rId23"/>
    <p:sldMasterId id="2147484056" r:id="rId24"/>
    <p:sldMasterId id="2147484068" r:id="rId25"/>
    <p:sldMasterId id="2147484080" r:id="rId26"/>
  </p:sldMasterIdLst>
  <p:notesMasterIdLst>
    <p:notesMasterId r:id="rId83"/>
  </p:notesMasterIdLst>
  <p:sldIdLst>
    <p:sldId id="340" r:id="rId27"/>
    <p:sldId id="360" r:id="rId28"/>
    <p:sldId id="361" r:id="rId29"/>
    <p:sldId id="342" r:id="rId30"/>
    <p:sldId id="362" r:id="rId31"/>
    <p:sldId id="343" r:id="rId32"/>
    <p:sldId id="390" r:id="rId33"/>
    <p:sldId id="392" r:id="rId34"/>
    <p:sldId id="345" r:id="rId35"/>
    <p:sldId id="394" r:id="rId36"/>
    <p:sldId id="396" r:id="rId37"/>
    <p:sldId id="398" r:id="rId38"/>
    <p:sldId id="400" r:id="rId39"/>
    <p:sldId id="406" r:id="rId40"/>
    <p:sldId id="407" r:id="rId41"/>
    <p:sldId id="347" r:id="rId42"/>
    <p:sldId id="409" r:id="rId43"/>
    <p:sldId id="415" r:id="rId44"/>
    <p:sldId id="416" r:id="rId45"/>
    <p:sldId id="359" r:id="rId46"/>
    <p:sldId id="354" r:id="rId47"/>
    <p:sldId id="366" r:id="rId48"/>
    <p:sldId id="257" r:id="rId49"/>
    <p:sldId id="308" r:id="rId50"/>
    <p:sldId id="374" r:id="rId51"/>
    <p:sldId id="319" r:id="rId52"/>
    <p:sldId id="370" r:id="rId53"/>
    <p:sldId id="320" r:id="rId54"/>
    <p:sldId id="321" r:id="rId55"/>
    <p:sldId id="368" r:id="rId56"/>
    <p:sldId id="382" r:id="rId57"/>
    <p:sldId id="384" r:id="rId58"/>
    <p:sldId id="386" r:id="rId59"/>
    <p:sldId id="378" r:id="rId60"/>
    <p:sldId id="380" r:id="rId61"/>
    <p:sldId id="323" r:id="rId62"/>
    <p:sldId id="329" r:id="rId63"/>
    <p:sldId id="324" r:id="rId64"/>
    <p:sldId id="364" r:id="rId65"/>
    <p:sldId id="279" r:id="rId66"/>
    <p:sldId id="280" r:id="rId67"/>
    <p:sldId id="281" r:id="rId68"/>
    <p:sldId id="290" r:id="rId69"/>
    <p:sldId id="292" r:id="rId70"/>
    <p:sldId id="291" r:id="rId71"/>
    <p:sldId id="293" r:id="rId72"/>
    <p:sldId id="294" r:id="rId73"/>
    <p:sldId id="295" r:id="rId74"/>
    <p:sldId id="296" r:id="rId75"/>
    <p:sldId id="297" r:id="rId76"/>
    <p:sldId id="298" r:id="rId77"/>
    <p:sldId id="306" r:id="rId78"/>
    <p:sldId id="358" r:id="rId79"/>
    <p:sldId id="333" r:id="rId80"/>
    <p:sldId id="337" r:id="rId81"/>
    <p:sldId id="418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76" Type="http://schemas.openxmlformats.org/officeDocument/2006/relationships/slide" Target="slides/slide50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82" Type="http://schemas.openxmlformats.org/officeDocument/2006/relationships/slide" Target="slides/slide56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77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80" Type="http://schemas.openxmlformats.org/officeDocument/2006/relationships/slide" Target="slides/slide54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81" Type="http://schemas.openxmlformats.org/officeDocument/2006/relationships/slide" Target="slides/slide55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6EF89-75F9-4423-8420-D29C46204227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51A532-A7E2-4D19-A48F-FC25E7602156}">
      <dgm:prSet phldrT="[Текст]" custT="1"/>
      <dgm:spPr/>
      <dgm:t>
        <a:bodyPr/>
        <a:lstStyle/>
        <a:p>
          <a:r>
            <a:rPr lang="ru-RU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Лендлорды насильно забирают земли у крестьян.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88643-C04F-413E-8777-3E02B51C89A5}" type="parTrans" cxnId="{F5DFEF99-D13D-44AB-AECE-A631988EC44F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725FF-8984-4D39-AEDB-A12A087575A1}" type="sibTrans" cxnId="{F5DFEF99-D13D-44AB-AECE-A631988EC44F}">
      <dgm:prSet custT="1"/>
      <dgm:spPr>
        <a:ln w="50800"/>
      </dgm:spPr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E3F22-013B-45E7-A4A6-0FAE1335B8B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наёмных рабочих растёт.</a:t>
          </a:r>
          <a:endParaRPr lang="ru-RU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DEDED-7373-4897-96C7-5D1B4C2C5440}" type="parTrans" cxnId="{563C31A3-B8E4-4DD1-8F87-1DE40863B3F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C21FB-6F76-46F0-8F9A-3CE9B07C0EB1}" type="sibTrans" cxnId="{563C31A3-B8E4-4DD1-8F87-1DE40863B3F9}">
      <dgm:prSet custT="1"/>
      <dgm:spPr>
        <a:ln w="50800"/>
      </dgm:spPr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C42DE-B2BC-403B-BC90-4864359747C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Исчезновение крестьян.</a:t>
          </a:r>
          <a:endParaRPr lang="ru-RU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BBD950-0C37-4FC3-9A5B-3F5E9F395938}" type="parTrans" cxnId="{67F294B0-3EBD-4508-8444-7E970294275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F47EF-F369-40C6-B612-1AF04F93115B}" type="sibTrans" cxnId="{67F294B0-3EBD-4508-8444-7E9702942751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F258E-D7FB-4DF4-818C-311A19178E5E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Крестьяне остаются без земли и становятся наёмными рабочими. </a:t>
          </a:r>
          <a:endParaRPr lang="ru-RU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08B67-95E3-40B2-B272-80F822329A4E}" type="sibTrans" cxnId="{6DED022C-9917-48D9-B15C-1CAA1139C753}">
      <dgm:prSet custT="1"/>
      <dgm:spPr>
        <a:ln w="50800"/>
      </dgm:spPr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D25C8-6C55-40A3-9F82-DFFE98FC41A4}" type="parTrans" cxnId="{6DED022C-9917-48D9-B15C-1CAA1139C753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A2875-8BB3-4F99-98FF-11440D2F647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Лендлорды сдают землю в аренду фермерам-предпринимателям.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A6D8AE-D93E-409C-B6A0-45C1C03B47F8}" type="sibTrans" cxnId="{CF087E9B-9405-4D8C-9597-F69FA779DAC2}">
      <dgm:prSet custT="1"/>
      <dgm:spPr>
        <a:ln w="50800"/>
      </dgm:spPr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F271B-A376-4BE4-8A52-050C7E18629A}" type="parTrans" cxnId="{CF087E9B-9405-4D8C-9597-F69FA779DAC2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DBF56-CD25-405C-8E7F-16E94D539DB0}" type="pres">
      <dgm:prSet presAssocID="{F4F6EF89-75F9-4423-8420-D29C462042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CD4985-BCEA-491B-832C-44511F421C61}" type="pres">
      <dgm:prSet presAssocID="{2851A532-A7E2-4D19-A48F-FC25E7602156}" presName="node" presStyleLbl="node1" presStyleIdx="0" presStyleCnt="5" custScaleX="114630" custScaleY="116224" custLinFactNeighborX="16597" custLinFactNeighborY="1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6F321-E2AE-4761-8FE3-F63BBFE680F3}" type="pres">
      <dgm:prSet presAssocID="{2E9725FF-8984-4D39-AEDB-A12A087575A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D133EFE-651B-4F48-BA88-59C5A6977378}" type="pres">
      <dgm:prSet presAssocID="{2E9725FF-8984-4D39-AEDB-A12A087575A1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A4BF26E8-2A8F-4E62-9263-A7A683CB6652}" type="pres">
      <dgm:prSet presAssocID="{02AA2875-8BB3-4F99-98FF-11440D2F6470}" presName="node" presStyleLbl="node1" presStyleIdx="1" presStyleCnt="5" custScaleX="121937" custScaleY="102969" custLinFactNeighborX="2946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FB50B-94F4-426E-85F2-2C5D39E575E1}" type="pres">
      <dgm:prSet presAssocID="{CAA6D8AE-D93E-409C-B6A0-45C1C03B47F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AEBA0F80-3BC2-40C5-941F-BAC0CE1FACAE}" type="pres">
      <dgm:prSet presAssocID="{CAA6D8AE-D93E-409C-B6A0-45C1C03B47F8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4B216797-2809-424C-B0EA-99C77D829C3B}" type="pres">
      <dgm:prSet presAssocID="{50CF258E-D7FB-4DF4-818C-311A19178E5E}" presName="node" presStyleLbl="node1" presStyleIdx="2" presStyleCnt="5" custScaleX="91695" custScaleY="133285" custLinFactNeighborX="-6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31AF5-1FA0-4807-96BA-3DDE60E0D2CB}" type="pres">
      <dgm:prSet presAssocID="{FA108B67-95E3-40B2-B272-80F822329A4E}" presName="sibTrans" presStyleLbl="sibTrans1D1" presStyleIdx="2" presStyleCnt="4"/>
      <dgm:spPr/>
      <dgm:t>
        <a:bodyPr/>
        <a:lstStyle/>
        <a:p>
          <a:endParaRPr lang="ru-RU"/>
        </a:p>
      </dgm:t>
    </dgm:pt>
    <dgm:pt modelId="{A802DE95-B2D5-4D67-9A8C-6CBED0948013}" type="pres">
      <dgm:prSet presAssocID="{FA108B67-95E3-40B2-B272-80F822329A4E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7EF64DA7-68E0-4680-B6C0-C2F53B757637}" type="pres">
      <dgm:prSet presAssocID="{126E3F22-013B-45E7-A4A6-0FAE1335B8B4}" presName="node" presStyleLbl="node1" presStyleIdx="3" presStyleCnt="5" custLinFactNeighborX="-6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041EB-168C-4D53-8882-859F6928AA17}" type="pres">
      <dgm:prSet presAssocID="{299C21FB-6F76-46F0-8F9A-3CE9B07C0EB1}" presName="sibTrans" presStyleLbl="sibTrans1D1" presStyleIdx="3" presStyleCnt="4"/>
      <dgm:spPr/>
      <dgm:t>
        <a:bodyPr/>
        <a:lstStyle/>
        <a:p>
          <a:endParaRPr lang="ru-RU"/>
        </a:p>
      </dgm:t>
    </dgm:pt>
    <dgm:pt modelId="{66BC8B81-5631-48DD-AA55-5840012140FE}" type="pres">
      <dgm:prSet presAssocID="{299C21FB-6F76-46F0-8F9A-3CE9B07C0EB1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575AE26C-281E-4EE0-9BAB-9A409D001D7C}" type="pres">
      <dgm:prSet presAssocID="{9E7C42DE-B2BC-403B-BC90-4864359747C4}" presName="node" presStyleLbl="node1" presStyleIdx="4" presStyleCnt="5" custLinFactNeighborX="-6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EA89A-A150-4095-8B8D-781729D8F6F5}" type="presOf" srcId="{126E3F22-013B-45E7-A4A6-0FAE1335B8B4}" destId="{7EF64DA7-68E0-4680-B6C0-C2F53B757637}" srcOrd="0" destOrd="0" presId="urn:microsoft.com/office/officeart/2005/8/layout/bProcess3"/>
    <dgm:cxn modelId="{F5DFEF99-D13D-44AB-AECE-A631988EC44F}" srcId="{F4F6EF89-75F9-4423-8420-D29C46204227}" destId="{2851A532-A7E2-4D19-A48F-FC25E7602156}" srcOrd="0" destOrd="0" parTransId="{73888643-C04F-413E-8777-3E02B51C89A5}" sibTransId="{2E9725FF-8984-4D39-AEDB-A12A087575A1}"/>
    <dgm:cxn modelId="{67F294B0-3EBD-4508-8444-7E9702942751}" srcId="{F4F6EF89-75F9-4423-8420-D29C46204227}" destId="{9E7C42DE-B2BC-403B-BC90-4864359747C4}" srcOrd="4" destOrd="0" parTransId="{69BBD950-0C37-4FC3-9A5B-3F5E9F395938}" sibTransId="{654F47EF-F369-40C6-B612-1AF04F93115B}"/>
    <dgm:cxn modelId="{60E03867-9647-463D-A1C6-A3BFA03DA8B9}" type="presOf" srcId="{FA108B67-95E3-40B2-B272-80F822329A4E}" destId="{EBD31AF5-1FA0-4807-96BA-3DDE60E0D2CB}" srcOrd="0" destOrd="0" presId="urn:microsoft.com/office/officeart/2005/8/layout/bProcess3"/>
    <dgm:cxn modelId="{580A5815-E486-4F2E-85E1-D3FA8E2E6EB8}" type="presOf" srcId="{F4F6EF89-75F9-4423-8420-D29C46204227}" destId="{6B8DBF56-CD25-405C-8E7F-16E94D539DB0}" srcOrd="0" destOrd="0" presId="urn:microsoft.com/office/officeart/2005/8/layout/bProcess3"/>
    <dgm:cxn modelId="{CB7E5836-3B07-4635-B667-D7053AC37DD8}" type="presOf" srcId="{299C21FB-6F76-46F0-8F9A-3CE9B07C0EB1}" destId="{57C041EB-168C-4D53-8882-859F6928AA17}" srcOrd="0" destOrd="0" presId="urn:microsoft.com/office/officeart/2005/8/layout/bProcess3"/>
    <dgm:cxn modelId="{6DED022C-9917-48D9-B15C-1CAA1139C753}" srcId="{F4F6EF89-75F9-4423-8420-D29C46204227}" destId="{50CF258E-D7FB-4DF4-818C-311A19178E5E}" srcOrd="2" destOrd="0" parTransId="{7A2D25C8-6C55-40A3-9F82-DFFE98FC41A4}" sibTransId="{FA108B67-95E3-40B2-B272-80F822329A4E}"/>
    <dgm:cxn modelId="{CF087E9B-9405-4D8C-9597-F69FA779DAC2}" srcId="{F4F6EF89-75F9-4423-8420-D29C46204227}" destId="{02AA2875-8BB3-4F99-98FF-11440D2F6470}" srcOrd="1" destOrd="0" parTransId="{38FF271B-A376-4BE4-8A52-050C7E18629A}" sibTransId="{CAA6D8AE-D93E-409C-B6A0-45C1C03B47F8}"/>
    <dgm:cxn modelId="{563C31A3-B8E4-4DD1-8F87-1DE40863B3F9}" srcId="{F4F6EF89-75F9-4423-8420-D29C46204227}" destId="{126E3F22-013B-45E7-A4A6-0FAE1335B8B4}" srcOrd="3" destOrd="0" parTransId="{F93DEDED-7373-4897-96C7-5D1B4C2C5440}" sibTransId="{299C21FB-6F76-46F0-8F9A-3CE9B07C0EB1}"/>
    <dgm:cxn modelId="{34D92E00-B778-46A8-87E8-F60C4850D891}" type="presOf" srcId="{02AA2875-8BB3-4F99-98FF-11440D2F6470}" destId="{A4BF26E8-2A8F-4E62-9263-A7A683CB6652}" srcOrd="0" destOrd="0" presId="urn:microsoft.com/office/officeart/2005/8/layout/bProcess3"/>
    <dgm:cxn modelId="{BEC02F87-C7BF-4A1C-A829-229FBD6B0E67}" type="presOf" srcId="{299C21FB-6F76-46F0-8F9A-3CE9B07C0EB1}" destId="{66BC8B81-5631-48DD-AA55-5840012140FE}" srcOrd="1" destOrd="0" presId="urn:microsoft.com/office/officeart/2005/8/layout/bProcess3"/>
    <dgm:cxn modelId="{86A86C48-2A25-4BFA-8794-DF584C8F2679}" type="presOf" srcId="{50CF258E-D7FB-4DF4-818C-311A19178E5E}" destId="{4B216797-2809-424C-B0EA-99C77D829C3B}" srcOrd="0" destOrd="0" presId="urn:microsoft.com/office/officeart/2005/8/layout/bProcess3"/>
    <dgm:cxn modelId="{C451D2EB-6333-45CF-8968-1F4BA5ED795F}" type="presOf" srcId="{CAA6D8AE-D93E-409C-B6A0-45C1C03B47F8}" destId="{72FFB50B-94F4-426E-85F2-2C5D39E575E1}" srcOrd="0" destOrd="0" presId="urn:microsoft.com/office/officeart/2005/8/layout/bProcess3"/>
    <dgm:cxn modelId="{87B17352-0F52-44BB-9A6B-3F1E49675969}" type="presOf" srcId="{2E9725FF-8984-4D39-AEDB-A12A087575A1}" destId="{CAF6F321-E2AE-4761-8FE3-F63BBFE680F3}" srcOrd="0" destOrd="0" presId="urn:microsoft.com/office/officeart/2005/8/layout/bProcess3"/>
    <dgm:cxn modelId="{4297E628-FF01-4888-BDAE-7A09CBB7DA98}" type="presOf" srcId="{CAA6D8AE-D93E-409C-B6A0-45C1C03B47F8}" destId="{AEBA0F80-3BC2-40C5-941F-BAC0CE1FACAE}" srcOrd="1" destOrd="0" presId="urn:microsoft.com/office/officeart/2005/8/layout/bProcess3"/>
    <dgm:cxn modelId="{22916AC5-7FEF-497C-86AD-9B3E87954BB9}" type="presOf" srcId="{9E7C42DE-B2BC-403B-BC90-4864359747C4}" destId="{575AE26C-281E-4EE0-9BAB-9A409D001D7C}" srcOrd="0" destOrd="0" presId="urn:microsoft.com/office/officeart/2005/8/layout/bProcess3"/>
    <dgm:cxn modelId="{F36EC1FA-2612-4488-A808-285791038125}" type="presOf" srcId="{FA108B67-95E3-40B2-B272-80F822329A4E}" destId="{A802DE95-B2D5-4D67-9A8C-6CBED0948013}" srcOrd="1" destOrd="0" presId="urn:microsoft.com/office/officeart/2005/8/layout/bProcess3"/>
    <dgm:cxn modelId="{8AF09B7F-3B90-40BC-AD99-93F23B43AC97}" type="presOf" srcId="{2851A532-A7E2-4D19-A48F-FC25E7602156}" destId="{6BCD4985-BCEA-491B-832C-44511F421C61}" srcOrd="0" destOrd="0" presId="urn:microsoft.com/office/officeart/2005/8/layout/bProcess3"/>
    <dgm:cxn modelId="{93319120-472D-4244-A56D-818F63290C79}" type="presOf" srcId="{2E9725FF-8984-4D39-AEDB-A12A087575A1}" destId="{2D133EFE-651B-4F48-BA88-59C5A6977378}" srcOrd="1" destOrd="0" presId="urn:microsoft.com/office/officeart/2005/8/layout/bProcess3"/>
    <dgm:cxn modelId="{D4A6F21B-D4D4-40CD-893A-5C55D24E57E6}" type="presParOf" srcId="{6B8DBF56-CD25-405C-8E7F-16E94D539DB0}" destId="{6BCD4985-BCEA-491B-832C-44511F421C61}" srcOrd="0" destOrd="0" presId="urn:microsoft.com/office/officeart/2005/8/layout/bProcess3"/>
    <dgm:cxn modelId="{99EB27A0-1D0D-42FD-8F82-615BE938EA83}" type="presParOf" srcId="{6B8DBF56-CD25-405C-8E7F-16E94D539DB0}" destId="{CAF6F321-E2AE-4761-8FE3-F63BBFE680F3}" srcOrd="1" destOrd="0" presId="urn:microsoft.com/office/officeart/2005/8/layout/bProcess3"/>
    <dgm:cxn modelId="{24F8538C-8EB5-4DD3-8F41-36A46CAAC171}" type="presParOf" srcId="{CAF6F321-E2AE-4761-8FE3-F63BBFE680F3}" destId="{2D133EFE-651B-4F48-BA88-59C5A6977378}" srcOrd="0" destOrd="0" presId="urn:microsoft.com/office/officeart/2005/8/layout/bProcess3"/>
    <dgm:cxn modelId="{21CEB8D7-3DBA-4498-8059-B55FCDA78150}" type="presParOf" srcId="{6B8DBF56-CD25-405C-8E7F-16E94D539DB0}" destId="{A4BF26E8-2A8F-4E62-9263-A7A683CB6652}" srcOrd="2" destOrd="0" presId="urn:microsoft.com/office/officeart/2005/8/layout/bProcess3"/>
    <dgm:cxn modelId="{FF09DCA2-6C9E-44E7-9D1D-A544EAFF9C5E}" type="presParOf" srcId="{6B8DBF56-CD25-405C-8E7F-16E94D539DB0}" destId="{72FFB50B-94F4-426E-85F2-2C5D39E575E1}" srcOrd="3" destOrd="0" presId="urn:microsoft.com/office/officeart/2005/8/layout/bProcess3"/>
    <dgm:cxn modelId="{6F597AD2-ED4D-4CD3-98D3-F5DC1FD943C3}" type="presParOf" srcId="{72FFB50B-94F4-426E-85F2-2C5D39E575E1}" destId="{AEBA0F80-3BC2-40C5-941F-BAC0CE1FACAE}" srcOrd="0" destOrd="0" presId="urn:microsoft.com/office/officeart/2005/8/layout/bProcess3"/>
    <dgm:cxn modelId="{F001C11E-6200-4056-9B43-2CE44D09CC75}" type="presParOf" srcId="{6B8DBF56-CD25-405C-8E7F-16E94D539DB0}" destId="{4B216797-2809-424C-B0EA-99C77D829C3B}" srcOrd="4" destOrd="0" presId="urn:microsoft.com/office/officeart/2005/8/layout/bProcess3"/>
    <dgm:cxn modelId="{125D8031-DD78-4152-AD8E-FE211C8C82D5}" type="presParOf" srcId="{6B8DBF56-CD25-405C-8E7F-16E94D539DB0}" destId="{EBD31AF5-1FA0-4807-96BA-3DDE60E0D2CB}" srcOrd="5" destOrd="0" presId="urn:microsoft.com/office/officeart/2005/8/layout/bProcess3"/>
    <dgm:cxn modelId="{03B1A851-BE6A-4C97-940E-C478F45F4CF5}" type="presParOf" srcId="{EBD31AF5-1FA0-4807-96BA-3DDE60E0D2CB}" destId="{A802DE95-B2D5-4D67-9A8C-6CBED0948013}" srcOrd="0" destOrd="0" presId="urn:microsoft.com/office/officeart/2005/8/layout/bProcess3"/>
    <dgm:cxn modelId="{EFB173CC-D1DB-412E-98A8-A69CAD17B161}" type="presParOf" srcId="{6B8DBF56-CD25-405C-8E7F-16E94D539DB0}" destId="{7EF64DA7-68E0-4680-B6C0-C2F53B757637}" srcOrd="6" destOrd="0" presId="urn:microsoft.com/office/officeart/2005/8/layout/bProcess3"/>
    <dgm:cxn modelId="{E23B97E1-A141-4807-A81D-E944D110FD54}" type="presParOf" srcId="{6B8DBF56-CD25-405C-8E7F-16E94D539DB0}" destId="{57C041EB-168C-4D53-8882-859F6928AA17}" srcOrd="7" destOrd="0" presId="urn:microsoft.com/office/officeart/2005/8/layout/bProcess3"/>
    <dgm:cxn modelId="{0E3FA171-C172-4278-8622-E9B17E1C3B95}" type="presParOf" srcId="{57C041EB-168C-4D53-8882-859F6928AA17}" destId="{66BC8B81-5631-48DD-AA55-5840012140FE}" srcOrd="0" destOrd="0" presId="urn:microsoft.com/office/officeart/2005/8/layout/bProcess3"/>
    <dgm:cxn modelId="{E44151EF-05CC-4419-AB05-C01AA7BDC71B}" type="presParOf" srcId="{6B8DBF56-CD25-405C-8E7F-16E94D539DB0}" destId="{575AE26C-281E-4EE0-9BAB-9A409D001D7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5DBE9-5B2B-4F4B-8C17-89A5C93CCC16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09316138-99EF-4F13-9C56-1E45DF8B26F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/>
              <a:effectLst/>
              <a:latin typeface="Arial" charset="0"/>
            </a:rPr>
            <a:t>ЛЕНДЛОРДЫ</a:t>
          </a:r>
        </a:p>
      </dgm:t>
    </dgm:pt>
    <dgm:pt modelId="{36F48AF6-03B6-45FC-8950-382F9F916A7A}" type="parTrans" cxnId="{6EF211BE-C767-4A2A-9278-D70E099AAC4B}">
      <dgm:prSet/>
      <dgm:spPr/>
      <dgm:t>
        <a:bodyPr/>
        <a:lstStyle/>
        <a:p>
          <a:endParaRPr lang="ru-RU"/>
        </a:p>
      </dgm:t>
    </dgm:pt>
    <dgm:pt modelId="{0F21F4DA-68E9-4DB2-A051-EB04A018F8C7}" type="sibTrans" cxnId="{6EF211BE-C767-4A2A-9278-D70E099AAC4B}">
      <dgm:prSet/>
      <dgm:spPr/>
      <dgm:t>
        <a:bodyPr/>
        <a:lstStyle/>
        <a:p>
          <a:endParaRPr lang="ru-RU"/>
        </a:p>
      </dgm:t>
    </dgm:pt>
    <dgm:pt modelId="{EDB0228D-E95D-4E34-ABE7-1D3A39D44C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/>
              <a:effectLst/>
              <a:latin typeface="Arial" charset="0"/>
            </a:rPr>
            <a:t>ФЕРМЕРЫ</a:t>
          </a:r>
        </a:p>
      </dgm:t>
    </dgm:pt>
    <dgm:pt modelId="{91C3C75A-3A30-4121-AE6F-007D9162488F}" type="parTrans" cxnId="{E2C932E5-0A4A-4D72-B9CD-7E7EA36A161C}">
      <dgm:prSet/>
      <dgm:spPr/>
      <dgm:t>
        <a:bodyPr/>
        <a:lstStyle/>
        <a:p>
          <a:endParaRPr lang="ru-RU"/>
        </a:p>
      </dgm:t>
    </dgm:pt>
    <dgm:pt modelId="{605BE263-2990-4E15-BF36-01A2D9BAB403}" type="sibTrans" cxnId="{E2C932E5-0A4A-4D72-B9CD-7E7EA36A161C}">
      <dgm:prSet/>
      <dgm:spPr/>
      <dgm:t>
        <a:bodyPr/>
        <a:lstStyle/>
        <a:p>
          <a:endParaRPr lang="ru-RU"/>
        </a:p>
      </dgm:t>
    </dgm:pt>
    <dgm:pt modelId="{305F6DC1-A37A-411A-B8EB-8F49DFF7733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/>
              <a:effectLst/>
              <a:latin typeface="Arial" charset="0"/>
            </a:rPr>
            <a:t> БАТРАКИ</a:t>
          </a:r>
          <a:endParaRPr kumimoji="0" lang="ru-RU" altLang="ru-RU" sz="2400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2E0A1A5-FF5B-4C81-9378-C499F45C7F2C}" type="parTrans" cxnId="{6E67773B-E3AF-4338-95C8-2199B7EE6E5B}">
      <dgm:prSet/>
      <dgm:spPr/>
      <dgm:t>
        <a:bodyPr/>
        <a:lstStyle/>
        <a:p>
          <a:endParaRPr lang="ru-RU"/>
        </a:p>
      </dgm:t>
    </dgm:pt>
    <dgm:pt modelId="{3482F267-0AD6-4C87-A221-B9972CFEF155}" type="sibTrans" cxnId="{6E67773B-E3AF-4338-95C8-2199B7EE6E5B}">
      <dgm:prSet/>
      <dgm:spPr/>
      <dgm:t>
        <a:bodyPr/>
        <a:lstStyle/>
        <a:p>
          <a:endParaRPr lang="ru-RU"/>
        </a:p>
      </dgm:t>
    </dgm:pt>
    <dgm:pt modelId="{194585BE-8E4E-4294-AF94-8F84DB4AA12C}" type="pres">
      <dgm:prSet presAssocID="{9725DBE9-5B2B-4F4B-8C17-89A5C93CCC16}" presName="Name0" presStyleCnt="0">
        <dgm:presLayoutVars>
          <dgm:dir/>
          <dgm:animLvl val="lvl"/>
          <dgm:resizeHandles val="exact"/>
        </dgm:presLayoutVars>
      </dgm:prSet>
      <dgm:spPr/>
    </dgm:pt>
    <dgm:pt modelId="{738B306B-A365-4F6F-A72F-77480F91F792}" type="pres">
      <dgm:prSet presAssocID="{09316138-99EF-4F13-9C56-1E45DF8B26F2}" presName="Name8" presStyleCnt="0"/>
      <dgm:spPr/>
    </dgm:pt>
    <dgm:pt modelId="{60D75819-E058-4346-9D93-21EFE71F9AF0}" type="pres">
      <dgm:prSet presAssocID="{09316138-99EF-4F13-9C56-1E45DF8B26F2}" presName="level" presStyleLbl="node1" presStyleIdx="0" presStyleCnt="3" custScaleX="200865" custScaleY="80643" custLinFactNeighborX="-851" custLinFactNeighborY="-38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EA493-AF74-4952-B6A1-41C2B4763176}" type="pres">
      <dgm:prSet presAssocID="{09316138-99EF-4F13-9C56-1E45DF8B26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1034A-A974-47F7-B4D6-4A8607A187B1}" type="pres">
      <dgm:prSet presAssocID="{EDB0228D-E95D-4E34-ABE7-1D3A39D44C39}" presName="Name8" presStyleCnt="0"/>
      <dgm:spPr/>
    </dgm:pt>
    <dgm:pt modelId="{A814884E-792F-4D5B-A6A0-B8B3B19FC806}" type="pres">
      <dgm:prSet presAssocID="{EDB0228D-E95D-4E34-ABE7-1D3A39D44C39}" presName="level" presStyleLbl="node1" presStyleIdx="1" presStyleCnt="3" custScaleX="109172" custScaleY="90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C0FE2-4B69-4E27-B94C-EDBBB85F396F}" type="pres">
      <dgm:prSet presAssocID="{EDB0228D-E95D-4E34-ABE7-1D3A39D44C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1661D-18DE-4687-BCF3-50B97428187D}" type="pres">
      <dgm:prSet presAssocID="{305F6DC1-A37A-411A-B8EB-8F49DFF77330}" presName="Name8" presStyleCnt="0"/>
      <dgm:spPr/>
    </dgm:pt>
    <dgm:pt modelId="{19B13997-4498-480B-8B12-09502993E34E}" type="pres">
      <dgm:prSet presAssocID="{305F6DC1-A37A-411A-B8EB-8F49DFF77330}" presName="level" presStyleLbl="node1" presStyleIdx="2" presStyleCnt="3" custLinFactNeighborY="39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3F807-4975-4C4D-8D67-8855593C553D}" type="pres">
      <dgm:prSet presAssocID="{305F6DC1-A37A-411A-B8EB-8F49DFF773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9E4D6E-38F2-4222-A3B8-6843F820E5EB}" type="presOf" srcId="{EDB0228D-E95D-4E34-ABE7-1D3A39D44C39}" destId="{B10C0FE2-4B69-4E27-B94C-EDBBB85F396F}" srcOrd="1" destOrd="0" presId="urn:microsoft.com/office/officeart/2005/8/layout/pyramid1"/>
    <dgm:cxn modelId="{0E7A690F-3B55-4E7F-B19A-E73D13608A19}" type="presOf" srcId="{9725DBE9-5B2B-4F4B-8C17-89A5C93CCC16}" destId="{194585BE-8E4E-4294-AF94-8F84DB4AA12C}" srcOrd="0" destOrd="0" presId="urn:microsoft.com/office/officeart/2005/8/layout/pyramid1"/>
    <dgm:cxn modelId="{4FBFFC54-56BC-44E6-A03F-F1F983854643}" type="presOf" srcId="{09316138-99EF-4F13-9C56-1E45DF8B26F2}" destId="{67EEA493-AF74-4952-B6A1-41C2B4763176}" srcOrd="1" destOrd="0" presId="urn:microsoft.com/office/officeart/2005/8/layout/pyramid1"/>
    <dgm:cxn modelId="{902A6886-12BB-4CC1-8706-B0C0C3EA6155}" type="presOf" srcId="{09316138-99EF-4F13-9C56-1E45DF8B26F2}" destId="{60D75819-E058-4346-9D93-21EFE71F9AF0}" srcOrd="0" destOrd="0" presId="urn:microsoft.com/office/officeart/2005/8/layout/pyramid1"/>
    <dgm:cxn modelId="{B65B6067-EDCC-4D5F-8E53-1ACE1981BFE5}" type="presOf" srcId="{305F6DC1-A37A-411A-B8EB-8F49DFF77330}" destId="{19B13997-4498-480B-8B12-09502993E34E}" srcOrd="0" destOrd="0" presId="urn:microsoft.com/office/officeart/2005/8/layout/pyramid1"/>
    <dgm:cxn modelId="{E2C932E5-0A4A-4D72-B9CD-7E7EA36A161C}" srcId="{9725DBE9-5B2B-4F4B-8C17-89A5C93CCC16}" destId="{EDB0228D-E95D-4E34-ABE7-1D3A39D44C39}" srcOrd="1" destOrd="0" parTransId="{91C3C75A-3A30-4121-AE6F-007D9162488F}" sibTransId="{605BE263-2990-4E15-BF36-01A2D9BAB403}"/>
    <dgm:cxn modelId="{6EF211BE-C767-4A2A-9278-D70E099AAC4B}" srcId="{9725DBE9-5B2B-4F4B-8C17-89A5C93CCC16}" destId="{09316138-99EF-4F13-9C56-1E45DF8B26F2}" srcOrd="0" destOrd="0" parTransId="{36F48AF6-03B6-45FC-8950-382F9F916A7A}" sibTransId="{0F21F4DA-68E9-4DB2-A051-EB04A018F8C7}"/>
    <dgm:cxn modelId="{7C2B9927-1F1E-450A-B80A-4D35EF652CE3}" type="presOf" srcId="{EDB0228D-E95D-4E34-ABE7-1D3A39D44C39}" destId="{A814884E-792F-4D5B-A6A0-B8B3B19FC806}" srcOrd="0" destOrd="0" presId="urn:microsoft.com/office/officeart/2005/8/layout/pyramid1"/>
    <dgm:cxn modelId="{986D5906-8680-41F0-8FA3-DD125F99CF36}" type="presOf" srcId="{305F6DC1-A37A-411A-B8EB-8F49DFF77330}" destId="{C4B3F807-4975-4C4D-8D67-8855593C553D}" srcOrd="1" destOrd="0" presId="urn:microsoft.com/office/officeart/2005/8/layout/pyramid1"/>
    <dgm:cxn modelId="{6E67773B-E3AF-4338-95C8-2199B7EE6E5B}" srcId="{9725DBE9-5B2B-4F4B-8C17-89A5C93CCC16}" destId="{305F6DC1-A37A-411A-B8EB-8F49DFF77330}" srcOrd="2" destOrd="0" parTransId="{C2E0A1A5-FF5B-4C81-9378-C499F45C7F2C}" sibTransId="{3482F267-0AD6-4C87-A221-B9972CFEF155}"/>
    <dgm:cxn modelId="{F967BC51-D1F8-4817-8C3D-95CA975950F8}" type="presParOf" srcId="{194585BE-8E4E-4294-AF94-8F84DB4AA12C}" destId="{738B306B-A365-4F6F-A72F-77480F91F792}" srcOrd="0" destOrd="0" presId="urn:microsoft.com/office/officeart/2005/8/layout/pyramid1"/>
    <dgm:cxn modelId="{6FB7942C-C756-471D-91DC-2705577EAFCC}" type="presParOf" srcId="{738B306B-A365-4F6F-A72F-77480F91F792}" destId="{60D75819-E058-4346-9D93-21EFE71F9AF0}" srcOrd="0" destOrd="0" presId="urn:microsoft.com/office/officeart/2005/8/layout/pyramid1"/>
    <dgm:cxn modelId="{8493CA96-097B-4A4D-9105-6C0CF53C8DA1}" type="presParOf" srcId="{738B306B-A365-4F6F-A72F-77480F91F792}" destId="{67EEA493-AF74-4952-B6A1-41C2B4763176}" srcOrd="1" destOrd="0" presId="urn:microsoft.com/office/officeart/2005/8/layout/pyramid1"/>
    <dgm:cxn modelId="{787BE081-E637-4F30-936F-F64FA74FD678}" type="presParOf" srcId="{194585BE-8E4E-4294-AF94-8F84DB4AA12C}" destId="{59E1034A-A974-47F7-B4D6-4A8607A187B1}" srcOrd="1" destOrd="0" presId="urn:microsoft.com/office/officeart/2005/8/layout/pyramid1"/>
    <dgm:cxn modelId="{C6A71698-C638-45D2-A53B-6200AB2BDF3C}" type="presParOf" srcId="{59E1034A-A974-47F7-B4D6-4A8607A187B1}" destId="{A814884E-792F-4D5B-A6A0-B8B3B19FC806}" srcOrd="0" destOrd="0" presId="urn:microsoft.com/office/officeart/2005/8/layout/pyramid1"/>
    <dgm:cxn modelId="{73E5B927-B6F7-4A2B-B328-E78A8A106E31}" type="presParOf" srcId="{59E1034A-A974-47F7-B4D6-4A8607A187B1}" destId="{B10C0FE2-4B69-4E27-B94C-EDBBB85F396F}" srcOrd="1" destOrd="0" presId="urn:microsoft.com/office/officeart/2005/8/layout/pyramid1"/>
    <dgm:cxn modelId="{F8B218F8-B077-45FD-8368-054062DBE831}" type="presParOf" srcId="{194585BE-8E4E-4294-AF94-8F84DB4AA12C}" destId="{45B1661D-18DE-4687-BCF3-50B97428187D}" srcOrd="2" destOrd="0" presId="urn:microsoft.com/office/officeart/2005/8/layout/pyramid1"/>
    <dgm:cxn modelId="{2D91B391-2756-438E-8E84-E466521E6A60}" type="presParOf" srcId="{45B1661D-18DE-4687-BCF3-50B97428187D}" destId="{19B13997-4498-480B-8B12-09502993E34E}" srcOrd="0" destOrd="0" presId="urn:microsoft.com/office/officeart/2005/8/layout/pyramid1"/>
    <dgm:cxn modelId="{2F0E14E1-BAA2-4AC1-AACF-00130B506721}" type="presParOf" srcId="{45B1661D-18DE-4687-BCF3-50B97428187D}" destId="{C4B3F807-4975-4C4D-8D67-8855593C55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1C69C-2E8F-48EF-9714-3101C4092241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612B445C-B088-4D8E-BF3A-541796FD8C93}">
      <dgm:prSet phldrT="[Текст]" custT="1"/>
      <dgm:spPr/>
      <dgm:t>
        <a:bodyPr/>
        <a:lstStyle/>
        <a:p>
          <a:r>
            <a:rPr lang="ru-RU" altLang="ru-RU" sz="24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ЛЕНДЛОРДЫ </a:t>
          </a:r>
        </a:p>
        <a:p>
          <a:r>
            <a:rPr lang="ru-RU" sz="2400" b="1" dirty="0" smtClean="0">
              <a:solidFill>
                <a:schemeClr val="tx1"/>
              </a:solidFill>
              <a:cs typeface="Arial" pitchFamily="34" charset="0"/>
            </a:rPr>
            <a:t>(землевладельцы</a:t>
          </a:r>
        </a:p>
        <a:p>
          <a:r>
            <a:rPr lang="ru-RU" sz="2400" b="1" dirty="0" smtClean="0">
              <a:solidFill>
                <a:schemeClr val="tx1"/>
              </a:solidFill>
              <a:cs typeface="Arial" pitchFamily="34" charset="0"/>
            </a:rPr>
            <a:t>владеют землей)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F1FA7-8422-43B6-91A3-C2DC609F692F}" type="parTrans" cxnId="{F491B234-E903-4AD6-9C3C-9BF83137706C}">
      <dgm:prSet/>
      <dgm:spPr/>
      <dgm:t>
        <a:bodyPr/>
        <a:lstStyle/>
        <a:p>
          <a:endParaRPr lang="ru-RU"/>
        </a:p>
      </dgm:t>
    </dgm:pt>
    <dgm:pt modelId="{874DF7C7-2FB0-46A9-A7D3-AFC6C1B154BE}" type="sibTrans" cxnId="{F491B234-E903-4AD6-9C3C-9BF83137706C}">
      <dgm:prSet/>
      <dgm:spPr/>
      <dgm:t>
        <a:bodyPr/>
        <a:lstStyle/>
        <a:p>
          <a:endParaRPr lang="ru-RU"/>
        </a:p>
      </dgm:t>
    </dgm:pt>
    <dgm:pt modelId="{CA00D2D6-D2A9-4F12-A99C-0850BB7181B7}">
      <dgm:prSet phldrT="[Текст]" custT="1"/>
      <dgm:spPr/>
      <dgm:t>
        <a:bodyPr/>
        <a:lstStyle/>
        <a:p>
          <a:r>
            <a:rPr lang="ru-RU" altLang="ru-RU" sz="2400" b="1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КРЕСТЬЯНЕ (земледельцы, работают на земле)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1C849-7A3C-4F53-B10A-EDFF6273982D}" type="parTrans" cxnId="{986FC363-F0D4-4508-8FC4-E9B6A83A7C43}">
      <dgm:prSet/>
      <dgm:spPr/>
      <dgm:t>
        <a:bodyPr/>
        <a:lstStyle/>
        <a:p>
          <a:endParaRPr lang="ru-RU"/>
        </a:p>
      </dgm:t>
    </dgm:pt>
    <dgm:pt modelId="{242A2C9E-2F41-47A1-B475-C1BD9C8ECADE}" type="sibTrans" cxnId="{986FC363-F0D4-4508-8FC4-E9B6A83A7C43}">
      <dgm:prSet/>
      <dgm:spPr/>
      <dgm:t>
        <a:bodyPr/>
        <a:lstStyle/>
        <a:p>
          <a:endParaRPr lang="ru-RU"/>
        </a:p>
      </dgm:t>
    </dgm:pt>
    <dgm:pt modelId="{18CEAFA2-4D75-46D2-9E04-08913D9706B8}" type="pres">
      <dgm:prSet presAssocID="{2801C69C-2E8F-48EF-9714-3101C4092241}" presName="Name0" presStyleCnt="0">
        <dgm:presLayoutVars>
          <dgm:dir/>
          <dgm:animLvl val="lvl"/>
          <dgm:resizeHandles val="exact"/>
        </dgm:presLayoutVars>
      </dgm:prSet>
      <dgm:spPr/>
    </dgm:pt>
    <dgm:pt modelId="{EFE10E18-EA24-4F7E-AC62-F78C6ECA7823}" type="pres">
      <dgm:prSet presAssocID="{612B445C-B088-4D8E-BF3A-541796FD8C93}" presName="Name8" presStyleCnt="0"/>
      <dgm:spPr/>
    </dgm:pt>
    <dgm:pt modelId="{390939B9-7AC5-4E23-8FCA-1087885729C5}" type="pres">
      <dgm:prSet presAssocID="{612B445C-B088-4D8E-BF3A-541796FD8C93}" presName="level" presStyleLbl="node1" presStyleIdx="0" presStyleCnt="2" custScaleX="195255" custScaleY="723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8BB84-1BE1-4A03-BA3C-6DB35B81DA39}" type="pres">
      <dgm:prSet presAssocID="{612B445C-B088-4D8E-BF3A-541796FD8C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C6606-2AB8-43D5-949F-F85E479BF3BD}" type="pres">
      <dgm:prSet presAssocID="{CA00D2D6-D2A9-4F12-A99C-0850BB7181B7}" presName="Name8" presStyleCnt="0"/>
      <dgm:spPr/>
    </dgm:pt>
    <dgm:pt modelId="{BD7B63B0-B35F-483C-91CF-1A45C3E6570A}" type="pres">
      <dgm:prSet presAssocID="{CA00D2D6-D2A9-4F12-A99C-0850BB7181B7}" presName="level" presStyleLbl="node1" presStyleIdx="1" presStyleCnt="2" custScaleX="100000" custScaleY="883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B17EA-A550-4E42-BBF3-99A5F61D1B08}" type="pres">
      <dgm:prSet presAssocID="{CA00D2D6-D2A9-4F12-A99C-0850BB7181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6FC363-F0D4-4508-8FC4-E9B6A83A7C43}" srcId="{2801C69C-2E8F-48EF-9714-3101C4092241}" destId="{CA00D2D6-D2A9-4F12-A99C-0850BB7181B7}" srcOrd="1" destOrd="0" parTransId="{70A1C849-7A3C-4F53-B10A-EDFF6273982D}" sibTransId="{242A2C9E-2F41-47A1-B475-C1BD9C8ECADE}"/>
    <dgm:cxn modelId="{F491B234-E903-4AD6-9C3C-9BF83137706C}" srcId="{2801C69C-2E8F-48EF-9714-3101C4092241}" destId="{612B445C-B088-4D8E-BF3A-541796FD8C93}" srcOrd="0" destOrd="0" parTransId="{361F1FA7-8422-43B6-91A3-C2DC609F692F}" sibTransId="{874DF7C7-2FB0-46A9-A7D3-AFC6C1B154BE}"/>
    <dgm:cxn modelId="{4A6B9D0B-E16D-440F-ADAF-4ED7271FD3B0}" type="presOf" srcId="{612B445C-B088-4D8E-BF3A-541796FD8C93}" destId="{390939B9-7AC5-4E23-8FCA-1087885729C5}" srcOrd="0" destOrd="0" presId="urn:microsoft.com/office/officeart/2005/8/layout/pyramid1"/>
    <dgm:cxn modelId="{BF4BFB9F-C311-448A-9911-58B15D1F0443}" type="presOf" srcId="{2801C69C-2E8F-48EF-9714-3101C4092241}" destId="{18CEAFA2-4D75-46D2-9E04-08913D9706B8}" srcOrd="0" destOrd="0" presId="urn:microsoft.com/office/officeart/2005/8/layout/pyramid1"/>
    <dgm:cxn modelId="{990B7106-D8CF-474C-B4AC-CDC9E039DECE}" type="presOf" srcId="{CA00D2D6-D2A9-4F12-A99C-0850BB7181B7}" destId="{D9DB17EA-A550-4E42-BBF3-99A5F61D1B08}" srcOrd="1" destOrd="0" presId="urn:microsoft.com/office/officeart/2005/8/layout/pyramid1"/>
    <dgm:cxn modelId="{51F0647C-9352-4154-BB10-8E2474344CDA}" type="presOf" srcId="{612B445C-B088-4D8E-BF3A-541796FD8C93}" destId="{C3A8BB84-1BE1-4A03-BA3C-6DB35B81DA39}" srcOrd="1" destOrd="0" presId="urn:microsoft.com/office/officeart/2005/8/layout/pyramid1"/>
    <dgm:cxn modelId="{9BBA018E-D984-4BAE-8253-A8832CB0A96D}" type="presOf" srcId="{CA00D2D6-D2A9-4F12-A99C-0850BB7181B7}" destId="{BD7B63B0-B35F-483C-91CF-1A45C3E6570A}" srcOrd="0" destOrd="0" presId="urn:microsoft.com/office/officeart/2005/8/layout/pyramid1"/>
    <dgm:cxn modelId="{B637CB62-EAA5-43F1-BEDE-5370DC7F09DD}" type="presParOf" srcId="{18CEAFA2-4D75-46D2-9E04-08913D9706B8}" destId="{EFE10E18-EA24-4F7E-AC62-F78C6ECA7823}" srcOrd="0" destOrd="0" presId="urn:microsoft.com/office/officeart/2005/8/layout/pyramid1"/>
    <dgm:cxn modelId="{88D13268-642E-47C9-942B-F16C29EB2500}" type="presParOf" srcId="{EFE10E18-EA24-4F7E-AC62-F78C6ECA7823}" destId="{390939B9-7AC5-4E23-8FCA-1087885729C5}" srcOrd="0" destOrd="0" presId="urn:microsoft.com/office/officeart/2005/8/layout/pyramid1"/>
    <dgm:cxn modelId="{C472AB05-5C07-4095-865D-0416E87C052E}" type="presParOf" srcId="{EFE10E18-EA24-4F7E-AC62-F78C6ECA7823}" destId="{C3A8BB84-1BE1-4A03-BA3C-6DB35B81DA39}" srcOrd="1" destOrd="0" presId="urn:microsoft.com/office/officeart/2005/8/layout/pyramid1"/>
    <dgm:cxn modelId="{9DD58E27-269D-4B66-B9C6-EDDE6DE2B204}" type="presParOf" srcId="{18CEAFA2-4D75-46D2-9E04-08913D9706B8}" destId="{69DC6606-2AB8-43D5-949F-F85E479BF3BD}" srcOrd="1" destOrd="0" presId="urn:microsoft.com/office/officeart/2005/8/layout/pyramid1"/>
    <dgm:cxn modelId="{56A8ABBC-5D5C-4F81-BCB0-2EA4238DC7D0}" type="presParOf" srcId="{69DC6606-2AB8-43D5-949F-F85E479BF3BD}" destId="{BD7B63B0-B35F-483C-91CF-1A45C3E6570A}" srcOrd="0" destOrd="0" presId="urn:microsoft.com/office/officeart/2005/8/layout/pyramid1"/>
    <dgm:cxn modelId="{A66C4BF7-B374-432B-9E2C-0DFDA4AFAFB0}" type="presParOf" srcId="{69DC6606-2AB8-43D5-949F-F85E479BF3BD}" destId="{D9DB17EA-A550-4E42-BBF3-99A5F61D1B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6F321-E2AE-4761-8FE3-F63BBFE680F3}">
      <dsp:nvSpPr>
        <dsp:cNvPr id="0" name=""/>
        <dsp:cNvSpPr/>
      </dsp:nvSpPr>
      <dsp:spPr>
        <a:xfrm>
          <a:off x="3247101" y="1362535"/>
          <a:ext cx="855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0101"/>
              </a:moveTo>
              <a:lnTo>
                <a:pt x="444813" y="70101"/>
              </a:lnTo>
              <a:lnTo>
                <a:pt x="444813" y="45720"/>
              </a:lnTo>
              <a:lnTo>
                <a:pt x="855426" y="45720"/>
              </a:lnTo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2656" y="1405411"/>
        <a:ext cx="44318" cy="5687"/>
      </dsp:txXfrm>
    </dsp:sp>
    <dsp:sp modelId="{6BCD4985-BCEA-491B-832C-44511F421C61}">
      <dsp:nvSpPr>
        <dsp:cNvPr id="0" name=""/>
        <dsp:cNvSpPr/>
      </dsp:nvSpPr>
      <dsp:spPr>
        <a:xfrm>
          <a:off x="417262" y="571332"/>
          <a:ext cx="2831639" cy="17226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Лендлорды насильно забирают земли у крестьян.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262" y="571332"/>
        <a:ext cx="2831639" cy="1722608"/>
      </dsp:txXfrm>
    </dsp:sp>
    <dsp:sp modelId="{72FFB50B-94F4-426E-85F2-2C5D39E575E1}">
      <dsp:nvSpPr>
        <dsp:cNvPr id="0" name=""/>
        <dsp:cNvSpPr/>
      </dsp:nvSpPr>
      <dsp:spPr>
        <a:xfrm>
          <a:off x="1132544" y="2169530"/>
          <a:ext cx="4508453" cy="635784"/>
        </a:xfrm>
        <a:custGeom>
          <a:avLst/>
          <a:gdLst/>
          <a:ahLst/>
          <a:cxnLst/>
          <a:rect l="0" t="0" r="0" b="0"/>
          <a:pathLst>
            <a:path>
              <a:moveTo>
                <a:pt x="4508453" y="0"/>
              </a:moveTo>
              <a:lnTo>
                <a:pt x="4508453" y="334992"/>
              </a:lnTo>
              <a:lnTo>
                <a:pt x="0" y="334992"/>
              </a:lnTo>
              <a:lnTo>
                <a:pt x="0" y="635784"/>
              </a:lnTo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2835" y="2484579"/>
        <a:ext cx="227871" cy="5687"/>
      </dsp:txXfrm>
    </dsp:sp>
    <dsp:sp modelId="{A4BF26E8-2A8F-4E62-9263-A7A683CB6652}">
      <dsp:nvSpPr>
        <dsp:cNvPr id="0" name=""/>
        <dsp:cNvSpPr/>
      </dsp:nvSpPr>
      <dsp:spPr>
        <a:xfrm>
          <a:off x="4134928" y="645180"/>
          <a:ext cx="3012139" cy="1526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Лендлорды сдают землю в аренду фермерам-предпринимателям.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4928" y="645180"/>
        <a:ext cx="3012139" cy="1526150"/>
      </dsp:txXfrm>
    </dsp:sp>
    <dsp:sp modelId="{EBD31AF5-1FA0-4807-96BA-3DDE60E0D2CB}">
      <dsp:nvSpPr>
        <dsp:cNvPr id="0" name=""/>
        <dsp:cNvSpPr/>
      </dsp:nvSpPr>
      <dsp:spPr>
        <a:xfrm>
          <a:off x="2263288" y="3779734"/>
          <a:ext cx="3866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6662" y="45720"/>
              </a:lnTo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6188" y="3822610"/>
        <a:ext cx="20863" cy="5687"/>
      </dsp:txXfrm>
    </dsp:sp>
    <dsp:sp modelId="{4B216797-2809-424C-B0EA-99C77D829C3B}">
      <dsp:nvSpPr>
        <dsp:cNvPr id="0" name=""/>
        <dsp:cNvSpPr/>
      </dsp:nvSpPr>
      <dsp:spPr>
        <a:xfrm>
          <a:off x="0" y="2837715"/>
          <a:ext cx="2265088" cy="1975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Крестьяне остаются без земли и становятся наёмными рабочими. </a:t>
          </a:r>
          <a:endParaRPr lang="ru-RU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37715"/>
        <a:ext cx="2265088" cy="1975477"/>
      </dsp:txXfrm>
    </dsp:sp>
    <dsp:sp modelId="{57C041EB-168C-4D53-8882-859F6928AA17}">
      <dsp:nvSpPr>
        <dsp:cNvPr id="0" name=""/>
        <dsp:cNvSpPr/>
      </dsp:nvSpPr>
      <dsp:spPr>
        <a:xfrm>
          <a:off x="5150794" y="3779734"/>
          <a:ext cx="5375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555" y="45720"/>
              </a:lnTo>
            </a:path>
          </a:pathLst>
        </a:custGeom>
        <a:noFill/>
        <a:ln w="508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5368" y="3822610"/>
        <a:ext cx="28407" cy="5687"/>
      </dsp:txXfrm>
    </dsp:sp>
    <dsp:sp modelId="{7EF64DA7-68E0-4680-B6C0-C2F53B757637}">
      <dsp:nvSpPr>
        <dsp:cNvPr id="0" name=""/>
        <dsp:cNvSpPr/>
      </dsp:nvSpPr>
      <dsp:spPr>
        <a:xfrm>
          <a:off x="2682351" y="3084381"/>
          <a:ext cx="2470242" cy="14821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Количество наёмных рабочих растёт.</a:t>
          </a:r>
          <a:endParaRPr lang="ru-RU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2351" y="3084381"/>
        <a:ext cx="2470242" cy="1482145"/>
      </dsp:txXfrm>
    </dsp:sp>
    <dsp:sp modelId="{575AE26C-281E-4EE0-9BAB-9A409D001D7C}">
      <dsp:nvSpPr>
        <dsp:cNvPr id="0" name=""/>
        <dsp:cNvSpPr/>
      </dsp:nvSpPr>
      <dsp:spPr>
        <a:xfrm>
          <a:off x="5720750" y="3084381"/>
          <a:ext cx="2470242" cy="14821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Исчезновение крестьян.</a:t>
          </a:r>
          <a:endParaRPr lang="ru-RU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0750" y="3084381"/>
        <a:ext cx="2470242" cy="1482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75819-E058-4346-9D93-21EFE71F9AF0}">
      <dsp:nvSpPr>
        <dsp:cNvPr id="0" name=""/>
        <dsp:cNvSpPr/>
      </dsp:nvSpPr>
      <dsp:spPr>
        <a:xfrm>
          <a:off x="771647" y="0"/>
          <a:ext cx="2325432" cy="1457775"/>
        </a:xfrm>
        <a:prstGeom prst="trapezoid">
          <a:avLst>
            <a:gd name="adj" fmla="val 397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/>
              <a:effectLst/>
              <a:latin typeface="Arial" charset="0"/>
            </a:rPr>
            <a:t>ЛЕНДЛОРДЫ</a:t>
          </a:r>
        </a:p>
      </dsp:txBody>
      <dsp:txXfrm>
        <a:off x="771647" y="0"/>
        <a:ext cx="2325432" cy="1457775"/>
      </dsp:txXfrm>
    </dsp:sp>
    <dsp:sp modelId="{A814884E-792F-4D5B-A6A0-B8B3B19FC806}">
      <dsp:nvSpPr>
        <dsp:cNvPr id="0" name=""/>
        <dsp:cNvSpPr/>
      </dsp:nvSpPr>
      <dsp:spPr>
        <a:xfrm>
          <a:off x="605312" y="1457775"/>
          <a:ext cx="2677807" cy="1630807"/>
        </a:xfrm>
        <a:prstGeom prst="trapezoid">
          <a:avLst>
            <a:gd name="adj" fmla="val 3970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/>
              <a:effectLst/>
              <a:latin typeface="Arial" charset="0"/>
            </a:rPr>
            <a:t>ФЕРМЕРЫ</a:t>
          </a:r>
        </a:p>
      </dsp:txBody>
      <dsp:txXfrm>
        <a:off x="1073928" y="1457775"/>
        <a:ext cx="1740575" cy="1630807"/>
      </dsp:txXfrm>
    </dsp:sp>
    <dsp:sp modelId="{19B13997-4498-480B-8B12-09502993E34E}">
      <dsp:nvSpPr>
        <dsp:cNvPr id="0" name=""/>
        <dsp:cNvSpPr/>
      </dsp:nvSpPr>
      <dsp:spPr>
        <a:xfrm>
          <a:off x="0" y="3088582"/>
          <a:ext cx="3888432" cy="1807690"/>
        </a:xfrm>
        <a:prstGeom prst="trapezoid">
          <a:avLst>
            <a:gd name="adj" fmla="val 3970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/>
              <a:effectLst/>
              <a:latin typeface="Arial" charset="0"/>
            </a:rPr>
            <a:t> БАТРАКИ</a:t>
          </a:r>
          <a:endParaRPr kumimoji="0" lang="ru-RU" altLang="ru-RU" sz="24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680475" y="3088582"/>
        <a:ext cx="2527480" cy="1807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939B9-7AC5-4E23-8FCA-1087885729C5}">
      <dsp:nvSpPr>
        <dsp:cNvPr id="0" name=""/>
        <dsp:cNvSpPr/>
      </dsp:nvSpPr>
      <dsp:spPr>
        <a:xfrm>
          <a:off x="270568" y="0"/>
          <a:ext cx="3923358" cy="2203804"/>
        </a:xfrm>
        <a:prstGeom prst="trapezoid">
          <a:avLst>
            <a:gd name="adj" fmla="val 4558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ЛЕНДЛОРДЫ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cs typeface="Arial" pitchFamily="34" charset="0"/>
            </a:rPr>
            <a:t>(землевладельцы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cs typeface="Arial" pitchFamily="34" charset="0"/>
            </a:rPr>
            <a:t>владеют землей)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568" y="0"/>
        <a:ext cx="3923358" cy="2203804"/>
      </dsp:txXfrm>
    </dsp:sp>
    <dsp:sp modelId="{BD7B63B0-B35F-483C-91CF-1A45C3E6570A}">
      <dsp:nvSpPr>
        <dsp:cNvPr id="0" name=""/>
        <dsp:cNvSpPr/>
      </dsp:nvSpPr>
      <dsp:spPr>
        <a:xfrm>
          <a:off x="0" y="2203804"/>
          <a:ext cx="4464496" cy="2692739"/>
        </a:xfrm>
        <a:prstGeom prst="trapezoid">
          <a:avLst>
            <a:gd name="adj" fmla="val 4558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n/>
              <a:latin typeface="Arial" panose="020B0604020202020204" pitchFamily="34" charset="0"/>
              <a:cs typeface="Arial" panose="020B0604020202020204" pitchFamily="34" charset="0"/>
            </a:rPr>
            <a:t>КРЕСТЬЯНЕ (земледельцы, работают на земле)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1286" y="2203804"/>
        <a:ext cx="2901922" cy="269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81412-E5A0-4292-90A2-F78C0F10C30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F09BA-2036-4869-9431-F440F88C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i="1" smtClean="0"/>
              <a:t>Государственная система Англии к 1800 г.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Глава государства – король, он назначает правительство из состава парламентского большинства.</a:t>
            </a:r>
            <a:br>
              <a:rPr lang="ru-RU" altLang="ru-RU" smtClean="0"/>
            </a:br>
            <a:r>
              <a:rPr lang="ru-RU" altLang="ru-RU" smtClean="0"/>
              <a:t>Правительство ответственно перед парламентом, который состоит из палаты лордов, назначаемой королем, и палаты общин, избираемой налогоплательщиками. Ценз для избрания – 600 фунтов годового дохода с недвижимости для представителей из сельской местности и 200 фунтов для представителей от городов. Срок полномочий депутатов – 7 лет. Выборы производятся по территориальным округам (по 2 человека) с неравным количеством населения. В Англии к 1800 г. существует 56 “гнилых местечек” – округов, где проживает совсем мало избирателей, но выбирается столько же депутатов, как и от крупных городов. В них практикуется подкуп избирателей. В самой палате подкупают депутатов, чтобы принимать нужное решение. В парламенте большинство составляют либо крупные землевладельцы – тори, либо представители финансовой и торговой буржуазии – виги.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65B3EA-56A1-400A-BF4A-D31C712043FA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 smtClean="0"/>
              <a:t>Источник </a:t>
            </a:r>
            <a:r>
              <a:rPr lang="en-US" dirty="0" smtClean="0"/>
              <a:t>http://antoin.livejournal.com/713665.html?page=2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Подкуп избирателей был таким масштабным, что можно назвать его столь же грубой, сколь и наглядной формой, в которой проявлялось соотношение сил борющихся партий. Всё честно: тот, кто предлагал высшую цену за голоса, тот и получал их. В качестве имущественного ценза необходимость подкупать избирателей имела для кандидатов несравненно большее значение, чем ценз, установленный в законах. В итоге стали поговаривать, что цена голоса установлена с такой же точностью, как цена на хлеб или цена сажени земли. В среднем место в парламенте в первой половине XVIII в. можно было купить за 1—1,5 тыс. ф. ст. (примерно 100000-160000 современных фунтов). Во второй половине XVIII в. цена на места возросла до 5 тыс. ф. ст. (примерно 650000 фунтов). Это было связано с тем, что со времени промышленной революции увеличилось число лиц, обладавших значительными капиталами, не пользовавшихся соответствующим политическим влиянием и желающих это дело исправить. Их стремление во что бы то ни стало попасть в парламент серьёзно увеличивает цену голоса. Так, банкир Лопес уже в начале XIX в. платил по 20 ф. каждому, кто голосовал за него. В восточном </a:t>
            </a:r>
            <a:r>
              <a:rPr lang="ru-RU" dirty="0" err="1" smtClean="0"/>
              <a:t>Редфорде</a:t>
            </a:r>
            <a:r>
              <a:rPr lang="ru-RU" dirty="0" smtClean="0"/>
              <a:t> за один голос платили 20 гиней, за два — 40. В 1830 г. в Ливерпуле платили по 100 ф. за голос.</a:t>
            </a:r>
            <a:br>
              <a:rPr lang="ru-RU" dirty="0" smtClean="0"/>
            </a:br>
            <a:r>
              <a:rPr lang="ru-RU" dirty="0" smtClean="0"/>
              <a:t>Цена голоса была все же подвержена значительным колебаниям в зависимости, например, от числа избирателей в данном парламентском округе. Так, если в местечке </a:t>
            </a:r>
            <a:r>
              <a:rPr lang="ru-RU" dirty="0" err="1" smtClean="0"/>
              <a:t>Ганитон</a:t>
            </a:r>
            <a:r>
              <a:rPr lang="ru-RU" dirty="0" smtClean="0"/>
              <a:t> число избирателей было около 350 человек и цена голоса колебалась от 5 до 15 гиней, то в местечке </a:t>
            </a:r>
            <a:r>
              <a:rPr lang="ru-RU" dirty="0" err="1" smtClean="0"/>
              <a:t>Грампаунд</a:t>
            </a:r>
            <a:r>
              <a:rPr lang="ru-RU" dirty="0" smtClean="0"/>
              <a:t> насчитывалось только 42 избирателя, и они умудрялись получать во время выборов аж по 300 гиней (от 32 до 40 тыс. современных фунтов!). </a:t>
            </a:r>
            <a:br>
              <a:rPr lang="ru-RU" dirty="0" smtClean="0"/>
            </a:br>
            <a:r>
              <a:rPr lang="ru-RU" dirty="0" smtClean="0"/>
              <a:t>Разумеется, были и другие причины, серьёзно изменявшие цену голоса, увеличивая или понижая её. Сюда можно отнести и продолжительность выборов, иногда доходившую от 2—3 недель до месяца и даже до полугода, степень ожесточённости избирательной борьбы и ряд других обстоятельств.</a:t>
            </a:r>
            <a:br>
              <a:rPr lang="ru-RU" dirty="0" smtClean="0"/>
            </a:br>
            <a:r>
              <a:rPr lang="ru-RU" dirty="0" smtClean="0"/>
              <a:t>Общая сумма, которую кандидат расходовал при выборах в парламент, находилась в зависимости от указанных выше причин и тоже была подвержена значительным колебаниям. В 1695 г., например, один кандидат на выборах в Вестминстере за несколько часов истратил 2 тыс. ф. В более поздний период общая стоимость избрания увеличилась. Так, в конце XVIII в. Фокс, один из лидеров вигов, истратил на выборы 18 тыс. ф.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3920A3-6389-41BA-8D5B-14F7282D6987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4A75-A285-487C-9D87-A0A7A65D312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8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367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033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554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413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890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130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402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866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092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964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5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740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14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311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957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12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354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468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170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926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181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229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901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359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071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91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594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5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647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463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62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1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505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91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191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995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105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279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075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65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767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00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9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05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357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49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990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055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988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192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86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50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318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85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547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927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235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957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658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7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429552" cy="1470025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500702"/>
            <a:ext cx="5000660" cy="11430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54F5-280B-49AE-99DD-6CBB7FF4D1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8619-1A3E-46D9-A02B-047B267CF6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234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A202-ED74-4820-8E74-8CF9FA3388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48C3-4A00-48AD-9272-A9964C862A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016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B444-0AA2-4211-9049-12EEEBD237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55AE-1492-4269-AE99-794D5FB860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823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14E6-14A2-4F2E-925B-5E482B3CC8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8B12-D389-426E-A9F9-79FEA4BA89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862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BB5F4-1241-4F31-8C0D-9104410541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EB71-B175-43A8-A134-1CB606E450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2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514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722A-D74B-459C-94B8-E95ADFB482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3DED-26AE-4009-9A54-904AFFA808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96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9249-7780-478A-9381-AD01B0A1D4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A6C8-63E5-4166-8ED6-E5D077700B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839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1CE9-2C69-44B7-9B7A-9FECFF6A15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ABAD-C3EA-44BC-971A-5CCDF55A3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620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F839-0BFD-48E3-8666-E0FC5BD510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7C9-8812-4C6F-8E2C-FEDBD8D011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51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FF1E-B0BF-4AAA-8009-5D56F6FD2C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AD8A-A391-42E4-AE53-A259FA5DFE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862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9C33-FDE7-4E91-9AA7-F1912934A8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8E99-2689-4161-8FCF-AA42DD7F8A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517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308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79713" y="4437063"/>
            <a:ext cx="6400800" cy="1368425"/>
          </a:xfrm>
          <a:noFill/>
          <a:ln>
            <a:noFill/>
          </a:ln>
        </p:spPr>
        <p:txBody>
          <a:bodyPr anchor="b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9670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31B8-DA33-477A-A8AA-0E95B4F809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777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7DE33-DD06-4DA2-8402-2B9A029DCF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980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1D7D-0F09-4D01-8818-A4C6391497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114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E8CDE-0AE5-4D31-98FA-3E54DB77D5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0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8786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8FBB-812D-47D1-926D-61AEA45798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748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5154B-2A64-458B-BA3C-6110CFC71C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958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20B61-1AC6-4548-9E47-DCED890D3C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519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48820-84D8-4F1B-BD97-7B62FE5EC1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269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27C9-E238-446D-B8F5-6A5EB030DE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24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7EC21-5C51-4DFE-AEE0-28291EBEBC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528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5288" y="188913"/>
            <a:ext cx="2095500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135688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A984-B1AD-4643-9D71-65C4CF5F84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248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361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29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6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41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088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052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405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846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021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5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43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820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53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23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019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150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636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8375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282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105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6387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1858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9700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3013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2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7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3885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965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08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239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52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896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1958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6780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038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274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7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2901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665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935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2282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5991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33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9609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771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6630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957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8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3115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303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4127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3502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4191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6045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411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3610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0370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148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52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7666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903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9685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6421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4009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514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4798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0970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8718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566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16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895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8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9793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7421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876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1855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7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357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193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08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83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2800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6055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692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6435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6833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6130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860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0257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0895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1130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1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711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7304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492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7265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1184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0350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8718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4922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0262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3151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8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3660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4483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9003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811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129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616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0117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2813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5793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2335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8758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918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5117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3316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443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746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9336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4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7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29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06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30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96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90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5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3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07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13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82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1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32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52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42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9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74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86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8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00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6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27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90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0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92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71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06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60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945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0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13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83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2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05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34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54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7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366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407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671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810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30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757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7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760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26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241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9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75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9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98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304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29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3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24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18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36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598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052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64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830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355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87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045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7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71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59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189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296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8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081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11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947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435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637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8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3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6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6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0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2BA42A-5569-4FF8-A5F6-2437728E09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FD6EB1-67A2-4A05-BBD8-C2F5528DA5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orl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308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372475" cy="1143000"/>
          </a:xfrm>
          <a:prstGeom prst="rect">
            <a:avLst/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62950" cy="4525963"/>
          </a:xfrm>
          <a:prstGeom prst="rect">
            <a:avLst/>
          </a:prstGeom>
          <a:gradFill rotWithShape="1">
            <a:gsLst>
              <a:gs pos="0">
                <a:srgbClr val="FF0000">
                  <a:alpha val="89998"/>
                </a:srgbClr>
              </a:gs>
              <a:gs pos="100000">
                <a:schemeClr val="bg1">
                  <a:alpha val="79999"/>
                </a:schemeClr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10420B-0D8A-4EC2-A9BD-5F30F1B76D4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4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5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9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3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4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9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6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1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9916-B86C-4233-BF52-1214D95AAF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1183-C51F-4352-B2AC-D29AF6FF78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9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833B-D709-4ED9-BDAD-1FBA554A9D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D72-2B09-4AA1-BEFC-0564A981C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9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6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1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41.gi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6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57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hyperlink" Target="//upload.wikimedia.org/wikipedia/commons/a/ab/Anne,_Queen_of_Great_Britain.jpg" TargetMode="Externa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Англия  в  18 в.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508500"/>
            <a:ext cx="6400800" cy="136842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0000">
                        <a:alpha val="89998"/>
                      </a:srgbClr>
                    </a:gs>
                    <a:gs pos="100000">
                      <a:schemeClr val="bg1">
                        <a:alpha val="79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599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9363514.jpg"/>
          <p:cNvPicPr>
            <a:picLocks noChangeAspect="1"/>
          </p:cNvPicPr>
          <p:nvPr/>
        </p:nvPicPr>
        <p:blipFill>
          <a:blip r:embed="rId2">
            <a:lum bright="38000" contrast="-4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Георг 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2760452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962400" y="228600"/>
            <a:ext cx="3048000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Георг </a:t>
            </a:r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6200" y="762000"/>
            <a:ext cx="3198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b="1" i="1" dirty="0" smtClean="0">
                <a:solidFill>
                  <a:prstClr val="black"/>
                </a:solidFill>
              </a:rPr>
              <a:t>Georg Ludwig von Hannover</a:t>
            </a:r>
            <a:endParaRPr lang="ru-RU" sz="20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 rot="21317023">
            <a:off x="3349224" y="1517871"/>
            <a:ext cx="5493552" cy="1992767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Получил военное воспитание, участвовал в сражении в 15-летнем возрасте</a:t>
            </a:r>
            <a:endParaRPr lang="ru-RU" sz="24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867400" y="3048000"/>
            <a:ext cx="3107945" cy="195071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Семейная жизнь сложилась несчастливо</a:t>
            </a:r>
            <a:endParaRPr lang="ru-RU" sz="24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 rot="346756">
            <a:off x="473928" y="4341099"/>
            <a:ext cx="4599576" cy="207789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Не знал английского языка, с министрами разговаривал на «дурной латыни»</a:t>
            </a:r>
            <a:endParaRPr lang="ru-RU" sz="24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 rot="21213094">
            <a:off x="5481376" y="5051937"/>
            <a:ext cx="3200400" cy="14478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Bookman Old Style" pitchFamily="18" charset="0"/>
              </a:rPr>
              <a:t>Не знал английской Конституции</a:t>
            </a:r>
            <a:endParaRPr lang="ru-RU" sz="20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9363514.jpg"/>
          <p:cNvPicPr>
            <a:picLocks noChangeAspect="1"/>
          </p:cNvPicPr>
          <p:nvPr/>
        </p:nvPicPr>
        <p:blipFill>
          <a:blip r:embed="rId2">
            <a:lum bright="38000" contrast="-4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ятиугольник 17"/>
          <p:cNvSpPr/>
          <p:nvPr/>
        </p:nvSpPr>
        <p:spPr>
          <a:xfrm>
            <a:off x="762000" y="381000"/>
            <a:ext cx="7772400" cy="17526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Короля и его немецких советников англичане подозревали в предательстве интересов Британии ради Ганновера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762000" y="2286000"/>
            <a:ext cx="7772400" cy="22860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Был отлично осведомлен о положении дел на континенте и обнаружил как умение, так и здравость суждений при разрешении сложных военных и дипломатических проблем, существовавших в Северной Европе</a:t>
            </a:r>
            <a:endParaRPr lang="ru-RU" sz="2400" b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685800" y="4800600"/>
            <a:ext cx="7772400" cy="17526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Правление Георга имело большое значение для становления конституционной монархии в Англии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09363514.jpg"/>
          <p:cNvPicPr>
            <a:picLocks noChangeAspect="1"/>
          </p:cNvPicPr>
          <p:nvPr/>
        </p:nvPicPr>
        <p:blipFill>
          <a:blip r:embed="rId2">
            <a:lum bright="38000" contrast="-4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Блок-схема: перфолента 8"/>
          <p:cNvSpPr/>
          <p:nvPr/>
        </p:nvSpPr>
        <p:spPr>
          <a:xfrm>
            <a:off x="228600" y="228600"/>
            <a:ext cx="5029200" cy="2971800"/>
          </a:xfrm>
          <a:prstGeom prst="flowChartPunchedTap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При его участии была организована афера «Компания южных морей», которая закончилась крахом. В результате репутация короля пострадала. 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2362200" y="2057400"/>
            <a:ext cx="5029200" cy="2971800"/>
          </a:xfrm>
          <a:prstGeom prst="flowChartPunchedTap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При Георге </a:t>
            </a:r>
            <a:r>
              <a:rPr lang="en-US" sz="2400" b="1" dirty="0" smtClean="0">
                <a:solidFill>
                  <a:srgbClr val="002060"/>
                </a:solidFill>
                <a:latin typeface="Bookman Old Style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премьер-министр фактически стал управлять государством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114800" y="3886200"/>
            <a:ext cx="5029200" cy="2971800"/>
          </a:xfrm>
          <a:prstGeom prst="flowChartPunchedTap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В годы его пребывания на троне возник альянс между династией Ганноверов и партией вигов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 2(1727-1760)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s020.radikal.ru/i713/1311/58/2b25a5ab3689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628800"/>
            <a:ext cx="5760640" cy="51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9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CastleCombeoldsEngland_05.jpg"/>
          <p:cNvPicPr>
            <a:picLocks noChangeAspect="1"/>
          </p:cNvPicPr>
          <p:nvPr/>
        </p:nvPicPr>
        <p:blipFill>
          <a:blip r:embed="rId2">
            <a:lum bright="37000" contrast="-40000"/>
          </a:blip>
          <a:stretch>
            <a:fillRect/>
          </a:stretch>
        </p:blipFill>
        <p:spPr>
          <a:xfrm>
            <a:off x="0" y="0"/>
            <a:ext cx="9144000" cy="68496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62400" y="228600"/>
            <a:ext cx="3048000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Георг </a:t>
            </a:r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II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5800" y="762000"/>
            <a:ext cx="1959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black"/>
                </a:solidFill>
              </a:rPr>
              <a:t>George II August</a:t>
            </a:r>
            <a:endParaRPr lang="ru-RU" sz="20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5" name="Picture 4" descr="Георг 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2819400" cy="3463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Блок-схема: знак завершения 5"/>
          <p:cNvSpPr/>
          <p:nvPr/>
        </p:nvSpPr>
        <p:spPr>
          <a:xfrm>
            <a:off x="3810000" y="1371600"/>
            <a:ext cx="4572000" cy="17526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Детство и юность Георга </a:t>
            </a:r>
            <a:r>
              <a:rPr lang="en-US" b="1" dirty="0" smtClean="0">
                <a:solidFill>
                  <a:prstClr val="black"/>
                </a:solidFill>
              </a:rPr>
              <a:t>II</a:t>
            </a:r>
            <a:r>
              <a:rPr lang="ru-RU" b="1" dirty="0" smtClean="0">
                <a:solidFill>
                  <a:prstClr val="black"/>
                </a:solidFill>
              </a:rPr>
              <a:t> омрачились  ненавистью к отцу из-за его стремления к встрече с матерью, которая была пленницей одного из замков. Был под домашним арестом.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810000" y="3124200"/>
            <a:ext cx="4572000" cy="19812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Между сыном и отцом произошла столь сильная ссора, что принца с супругой выдворили из </a:t>
            </a:r>
            <a:r>
              <a:rPr lang="ru-RU" b="1" dirty="0" err="1" smtClean="0">
                <a:solidFill>
                  <a:prstClr val="black"/>
                </a:solidFill>
              </a:rPr>
              <a:t>Сент-Джеймсского</a:t>
            </a:r>
            <a:r>
              <a:rPr lang="ru-RU" b="1" dirty="0" smtClean="0">
                <a:solidFill>
                  <a:prstClr val="black"/>
                </a:solidFill>
              </a:rPr>
              <a:t> дворца, отобрав при этом детей — чтобы они воспитывались под присмотром деда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3810000" y="5105400"/>
            <a:ext cx="4572000" cy="17526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Его двор в </a:t>
            </a:r>
            <a:r>
              <a:rPr lang="ru-RU" b="1" dirty="0" err="1" smtClean="0">
                <a:solidFill>
                  <a:prstClr val="black"/>
                </a:solidFill>
              </a:rPr>
              <a:t>Лейстер-Хаусе</a:t>
            </a:r>
            <a:r>
              <a:rPr lang="ru-RU" b="1" dirty="0" smtClean="0">
                <a:solidFill>
                  <a:prstClr val="black"/>
                </a:solidFill>
              </a:rPr>
              <a:t> близ Лондона находился в оппозиции ко двору его отца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CastleCombeoldsEngland_05.jpg"/>
          <p:cNvPicPr>
            <a:picLocks noChangeAspect="1"/>
          </p:cNvPicPr>
          <p:nvPr/>
        </p:nvPicPr>
        <p:blipFill>
          <a:blip r:embed="rId2">
            <a:lum bright="37000" contrast="-40000"/>
          </a:blip>
          <a:stretch>
            <a:fillRect/>
          </a:stretch>
        </p:blipFill>
        <p:spPr>
          <a:xfrm>
            <a:off x="0" y="0"/>
            <a:ext cx="9144000" cy="6849687"/>
          </a:xfrm>
          <a:prstGeom prst="rect">
            <a:avLst/>
          </a:prstGeom>
        </p:spPr>
      </p:pic>
      <p:sp>
        <p:nvSpPr>
          <p:cNvPr id="3" name="Правильный пятиугольник 2"/>
          <p:cNvSpPr/>
          <p:nvPr/>
        </p:nvSpPr>
        <p:spPr>
          <a:xfrm>
            <a:off x="0" y="2819400"/>
            <a:ext cx="3124200" cy="2590800"/>
          </a:xfrm>
          <a:prstGeom prst="pentago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Особое влияние на Георга </a:t>
            </a:r>
            <a:r>
              <a:rPr lang="en-US" sz="2000" b="1" dirty="0" smtClean="0">
                <a:solidFill>
                  <a:prstClr val="black"/>
                </a:solidFill>
              </a:rPr>
              <a:t>II</a:t>
            </a:r>
            <a:r>
              <a:rPr lang="ru-RU" sz="2000" b="1" dirty="0" smtClean="0">
                <a:solidFill>
                  <a:prstClr val="black"/>
                </a:solidFill>
              </a:rPr>
              <a:t> имела его жена Каролина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1371600" y="228600"/>
            <a:ext cx="3124200" cy="2590800"/>
          </a:xfrm>
          <a:prstGeom prst="pentago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Став королем рассорился со своим собственным наследником Фридрихом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4572000" y="228600"/>
            <a:ext cx="3124200" cy="2590800"/>
          </a:xfrm>
          <a:prstGeom prst="pentago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Оружие и военные обязанности радовали Георга больше всего на свете.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6019800" y="2743200"/>
            <a:ext cx="3124200" cy="2590800"/>
          </a:xfrm>
          <a:prstGeom prst="pentago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Проявил незаурядное мужество  и продемонстрировал силу духа в военных сражениях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3048000" y="4114800"/>
            <a:ext cx="3124200" cy="2590800"/>
          </a:xfrm>
          <a:prstGeom prst="pentagon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</a:rPr>
              <a:t>Питал иллюзию, что не только царствует, но и правит.</a:t>
            </a:r>
            <a:endParaRPr lang="ru-RU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 3 (1760-1820)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http://images.wikioo.org:8080/ADC/Art.nsf/O/AQTS6G/$File/Samuel-Lane-King-George-III-1738-1820-after-Joshua-Reynold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08" y="1628800"/>
            <a:ext cx="47525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2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77.jpg"/>
          <p:cNvPicPr>
            <a:picLocks noChangeAspect="1"/>
          </p:cNvPicPr>
          <p:nvPr/>
        </p:nvPicPr>
        <p:blipFill>
          <a:blip r:embed="rId2">
            <a:lum bright="52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6" descr="Георг III"/>
          <p:cNvPicPr>
            <a:picLocks noChangeAspect="1" noChangeArrowheads="1"/>
          </p:cNvPicPr>
          <p:nvPr/>
        </p:nvPicPr>
        <p:blipFill>
          <a:blip r:embed="rId3"/>
          <a:srcRect l="20000" t="10309" r="14286" b="31959"/>
          <a:stretch>
            <a:fillRect/>
          </a:stretch>
        </p:blipFill>
        <p:spPr bwMode="auto">
          <a:xfrm>
            <a:off x="6019800" y="394250"/>
            <a:ext cx="2743200" cy="33395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828800" y="304800"/>
            <a:ext cx="3048000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Георг </a:t>
            </a:r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III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838200"/>
            <a:ext cx="2873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black"/>
                </a:solidFill>
              </a:rPr>
              <a:t>George William Frederick</a:t>
            </a:r>
            <a:endParaRPr lang="ru-RU" sz="20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762000" y="1524000"/>
            <a:ext cx="3124200" cy="1600200"/>
          </a:xfrm>
          <a:prstGeom prst="foldedCorner">
            <a:avLst>
              <a:gd name="adj" fmla="val 27420"/>
            </a:avLst>
          </a:prstGeom>
          <a:solidFill>
            <a:srgbClr val="CCC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ru-RU" b="1" dirty="0" smtClean="0">
                <a:solidFill>
                  <a:srgbClr val="000046"/>
                </a:solidFill>
              </a:rPr>
              <a:t>Мать, принцесса  Августа, держала  будущего короля в строгой узде и</a:t>
            </a:r>
            <a:r>
              <a:rPr lang="en-US" b="1" dirty="0" smtClean="0">
                <a:solidFill>
                  <a:srgbClr val="000046"/>
                </a:solidFill>
              </a:rPr>
              <a:t> </a:t>
            </a:r>
            <a:r>
              <a:rPr lang="ru-RU" b="1" dirty="0" smtClean="0">
                <a:solidFill>
                  <a:srgbClr val="000046"/>
                </a:solidFill>
              </a:rPr>
              <a:t>доверила его воспитание темным и никудышным людям.</a:t>
            </a:r>
            <a:endParaRPr lang="ru-RU" b="1" dirty="0">
              <a:solidFill>
                <a:srgbClr val="000046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219200" y="3048000"/>
            <a:ext cx="3124200" cy="1371600"/>
          </a:xfrm>
          <a:prstGeom prst="foldedCorner">
            <a:avLst>
              <a:gd name="adj" fmla="val 27420"/>
            </a:avLst>
          </a:prstGeom>
          <a:solidFill>
            <a:srgbClr val="CCC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prstClr val="white"/>
              </a:solidFill>
            </a:endParaRPr>
          </a:p>
          <a:p>
            <a:r>
              <a:rPr lang="ru-RU" b="1" dirty="0" smtClean="0">
                <a:solidFill>
                  <a:srgbClr val="000046"/>
                </a:solidFill>
              </a:rPr>
              <a:t>Его образованию мешали конфликты отца, принца Уэльского Фридриха, с дедом Георгом II.</a:t>
            </a:r>
            <a:endParaRPr lang="ru-RU" b="1" dirty="0">
              <a:solidFill>
                <a:srgbClr val="000046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828800" y="4267200"/>
            <a:ext cx="3124200" cy="2057400"/>
          </a:xfrm>
          <a:prstGeom prst="foldedCorner">
            <a:avLst>
              <a:gd name="adj" fmla="val 27420"/>
            </a:avLst>
          </a:prstGeom>
          <a:solidFill>
            <a:srgbClr val="CCC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Имел угрюмый и злопамятный  характер, был властолюбивым, набожным, Но он был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очень тверд в своих  мнениях и  решениях. 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5181600" y="4038600"/>
            <a:ext cx="3581400" cy="1371600"/>
          </a:xfrm>
          <a:prstGeom prst="foldedCorner">
            <a:avLst>
              <a:gd name="adj" fmla="val 27420"/>
            </a:avLst>
          </a:prstGeom>
          <a:solidFill>
            <a:srgbClr val="CCC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 Имел самые  крайние  абсолютистские  убеждения. 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5791200" y="5181600"/>
            <a:ext cx="3124200" cy="1371600"/>
          </a:xfrm>
          <a:prstGeom prst="foldedCorner">
            <a:avLst>
              <a:gd name="adj" fmla="val 27420"/>
            </a:avLst>
          </a:prstGeom>
          <a:solidFill>
            <a:srgbClr val="CCC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 Фактически сам управлял государством, назначая марионеточных министров.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77.jpg"/>
          <p:cNvPicPr>
            <a:picLocks noChangeAspect="1"/>
          </p:cNvPicPr>
          <p:nvPr/>
        </p:nvPicPr>
        <p:blipFill>
          <a:blip r:embed="rId2">
            <a:lum bright="52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Блок-схема: карточка 2"/>
          <p:cNvSpPr/>
          <p:nvPr/>
        </p:nvSpPr>
        <p:spPr>
          <a:xfrm>
            <a:off x="1371600" y="304800"/>
            <a:ext cx="4419600" cy="2133600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C0504D">
                  <a:lumMod val="50000"/>
                </a:srgbClr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Лично  скромный и  бережливый,  Георг </a:t>
            </a:r>
            <a:r>
              <a:rPr lang="en-US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III</a:t>
            </a:r>
            <a:r>
              <a:rPr lang="ru-RU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  всегда заслуженно  пользовался уважением</a:t>
            </a:r>
          </a:p>
          <a:p>
            <a:r>
              <a:rPr lang="ru-RU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своего народа, отличался</a:t>
            </a:r>
          </a:p>
          <a:p>
            <a:r>
              <a:rPr lang="ru-RU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домоседством</a:t>
            </a:r>
          </a:p>
          <a:p>
            <a:endParaRPr lang="ru-RU" b="1" dirty="0" smtClean="0">
              <a:solidFill>
                <a:srgbClr val="C0504D">
                  <a:lumMod val="50000"/>
                </a:srgbClr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C0504D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5105400" y="1371600"/>
            <a:ext cx="3505200" cy="2133600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C0504D">
                  <a:lumMod val="50000"/>
                </a:srgbClr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Завел библиотеку, которая стала в  дальнейшем ядром</a:t>
            </a:r>
          </a:p>
          <a:p>
            <a:r>
              <a:rPr lang="ru-RU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книжного и рукописного собрания библиотеки Британского музея.</a:t>
            </a:r>
          </a:p>
          <a:p>
            <a:endParaRPr lang="ru-RU" b="1" dirty="0" smtClean="0">
              <a:solidFill>
                <a:srgbClr val="C0504D">
                  <a:lumMod val="50000"/>
                </a:srgbClr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C0504D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1981200" y="3429000"/>
            <a:ext cx="3505200" cy="2209800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Он был  неутомим в  изучении государственных</a:t>
            </a:r>
          </a:p>
          <a:p>
            <a:r>
              <a:rPr lang="ru-RU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бумаг,  корреспонденции  и  немедленно отвечал на  каждое письмо. </a:t>
            </a:r>
          </a:p>
          <a:p>
            <a:pPr algn="ctr"/>
            <a:endParaRPr lang="ru-RU" b="1" dirty="0">
              <a:solidFill>
                <a:srgbClr val="C0504D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5029200" y="4953000"/>
            <a:ext cx="3960912" cy="1676400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C0504D">
                  <a:lumMod val="50000"/>
                </a:srgbClr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Король щедро покровительствовал</a:t>
            </a:r>
          </a:p>
          <a:p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английским художникам, музыкантам, писателям .</a:t>
            </a:r>
          </a:p>
          <a:p>
            <a:pPr algn="ctr"/>
            <a:endParaRPr lang="ru-RU" sz="2000" b="1" dirty="0">
              <a:solidFill>
                <a:srgbClr val="C0504D">
                  <a:lumMod val="50000"/>
                </a:srgb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77.jpg"/>
          <p:cNvPicPr>
            <a:picLocks noChangeAspect="1"/>
          </p:cNvPicPr>
          <p:nvPr/>
        </p:nvPicPr>
        <p:blipFill>
          <a:blip r:embed="rId2">
            <a:lum bright="52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400" b="1" dirty="0" smtClean="0">
                <a:solidFill>
                  <a:prstClr val="black"/>
                </a:solidFill>
              </a:rPr>
              <a:t>  </a:t>
            </a:r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Правление Георга </a:t>
            </a:r>
            <a:r>
              <a:rPr lang="en-US" sz="2400" b="1" dirty="0" smtClean="0">
                <a:solidFill>
                  <a:prstClr val="black"/>
                </a:solidFill>
                <a:latin typeface="Bookman Old Style" pitchFamily="18" charset="0"/>
              </a:rPr>
              <a:t>III </a:t>
            </a:r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 ознаменовалось экономическим и политическим ростом. 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     Англия становилась империей с многочисленными колониями.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     Хотя были потеряны колонии в Северной Америке.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     Была выиграна война с Наполеоном и произошло упрочнение влияния страны в Европе и Средней Азии.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     В Англии произошла аграрная революция и промышленный переворот.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     Активно расширялись торговые связи и рынки по всему миру.</a:t>
            </a:r>
          </a:p>
          <a:p>
            <a:pPr>
              <a:buFontTx/>
              <a:buBlip>
                <a:blip r:embed="rId3"/>
              </a:buBlip>
            </a:pPr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     Англия становилась великой морской державой.</a:t>
            </a:r>
            <a:endParaRPr lang="ru-RU" sz="24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s://cf.ppt-online.org/files/slide/7/7eXfi2KQU3MTdxqRmgFAa0YWukzBP95LDj614b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1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Борьба короля и парламента</a:t>
            </a:r>
          </a:p>
        </p:txBody>
      </p:sp>
      <p:pic>
        <p:nvPicPr>
          <p:cNvPr id="14339" name="Рисунок 3" descr="350px-Pitt_the_Young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28606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 descr="George_iii_engla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929063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650" y="5661025"/>
            <a:ext cx="3960813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Георг </a:t>
            </a:r>
            <a:r>
              <a:rPr lang="en-US" sz="3600" b="1" dirty="0">
                <a:solidFill>
                  <a:schemeClr val="tx1"/>
                </a:solidFill>
              </a:rPr>
              <a:t>III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 тори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263" y="5661025"/>
            <a:ext cx="2879725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Уильям </a:t>
            </a:r>
            <a:r>
              <a:rPr lang="ru-RU" sz="2400" b="1" dirty="0" err="1">
                <a:solidFill>
                  <a:schemeClr val="tx1"/>
                </a:solidFill>
              </a:rPr>
              <a:t>Питт</a:t>
            </a:r>
            <a:r>
              <a:rPr lang="ru-RU" sz="2400" b="1" dirty="0">
                <a:solidFill>
                  <a:schemeClr val="tx1"/>
                </a:solidFill>
              </a:rPr>
              <a:t> Мл.,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виги</a:t>
            </a:r>
          </a:p>
        </p:txBody>
      </p:sp>
    </p:spTree>
    <p:extLst>
      <p:ext uri="{BB962C8B-B14F-4D97-AF65-F5344CB8AC3E}">
        <p14:creationId xmlns:p14="http://schemas.microsoft.com/office/powerpoint/2010/main" val="16462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15363" name="Содержимое 4" descr="common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276475"/>
            <a:ext cx="4344987" cy="3529013"/>
          </a:xfrm>
        </p:spPr>
      </p:pic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600200"/>
            <a:ext cx="4105275" cy="4997450"/>
          </a:xfrm>
        </p:spPr>
        <p:txBody>
          <a:bodyPr/>
          <a:lstStyle/>
          <a:p>
            <a:r>
              <a:rPr lang="ru-RU" altLang="ru-RU" smtClean="0"/>
              <a:t>Имущественный ценз – </a:t>
            </a:r>
            <a:r>
              <a:rPr lang="ru-RU" altLang="ru-RU" sz="1800" smtClean="0"/>
              <a:t>600 фунтов с земельного дохода и 300 £ в городах</a:t>
            </a:r>
          </a:p>
          <a:p>
            <a:r>
              <a:rPr lang="ru-RU" altLang="ru-RU" smtClean="0"/>
              <a:t>Гнилые местечки –</a:t>
            </a:r>
            <a:r>
              <a:rPr lang="ru-RU" altLang="ru-RU" sz="1800" smtClean="0"/>
              <a:t>обезлюдевшие населенные пункты в Англии, которые, насчитывая несколько человек или вовсе не имея жителей, посылали в парламент депутатов.</a:t>
            </a:r>
          </a:p>
          <a:p>
            <a:r>
              <a:rPr lang="ru-RU" altLang="ru-RU" smtClean="0"/>
              <a:t>Карманные местечки</a:t>
            </a:r>
            <a:endParaRPr lang="ru-RU" altLang="ru-RU" sz="180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5805488"/>
            <a:ext cx="4392612" cy="647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Палата общин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628775"/>
            <a:ext cx="4321175" cy="647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Палата лордов</a:t>
            </a:r>
          </a:p>
        </p:txBody>
      </p:sp>
    </p:spTree>
    <p:extLst>
      <p:ext uri="{BB962C8B-B14F-4D97-AF65-F5344CB8AC3E}">
        <p14:creationId xmlns:p14="http://schemas.microsoft.com/office/powerpoint/2010/main" val="25147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76672"/>
            <a:ext cx="7786742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Как, по Вашему мнению, итоги революции могли сказаться на дальнейшем социально-экономическом развитии Англии? Сделайте вывод.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844824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6666"/>
                </a:solidFill>
              </a:rPr>
              <a:t>Английская революция расчистила дорогу </a:t>
            </a: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</a:rPr>
              <a:t>                        и  утвердила в стране</a:t>
            </a: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</a:rPr>
              <a:t>        </a:t>
            </a:r>
          </a:p>
          <a:p>
            <a:pPr algn="ctr"/>
            <a:endParaRPr lang="ru-RU" sz="2800" b="1" i="1" dirty="0" smtClean="0">
              <a:solidFill>
                <a:srgbClr val="006666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</a:rPr>
              <a:t>       </a:t>
            </a: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</a:rPr>
              <a:t>    </a:t>
            </a:r>
            <a:r>
              <a:rPr lang="ru-RU" sz="2800" b="1" i="1" dirty="0">
                <a:solidFill>
                  <a:srgbClr val="006666"/>
                </a:solidFill>
              </a:rPr>
              <a:t>и  утвердила в стране</a:t>
            </a:r>
          </a:p>
          <a:p>
            <a:pPr algn="ctr"/>
            <a:r>
              <a:rPr lang="ru-RU" sz="2800" b="1" i="1" dirty="0">
                <a:solidFill>
                  <a:srgbClr val="006666"/>
                </a:solidFill>
              </a:rPr>
              <a:t>                                   .</a:t>
            </a:r>
            <a:endParaRPr lang="ru-RU" sz="2800" i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1" y="2276872"/>
            <a:ext cx="3096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Капитализму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708920"/>
            <a:ext cx="3262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буржуазный строй</a:t>
            </a:r>
            <a:endParaRPr lang="ru-RU" sz="2800" dirty="0">
              <a:solidFill>
                <a:prstClr val="black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71600" y="3501008"/>
            <a:ext cx="7181990" cy="2952328"/>
            <a:chOff x="827584" y="3789040"/>
            <a:chExt cx="7181990" cy="2664296"/>
          </a:xfrm>
        </p:grpSpPr>
        <p:pic>
          <p:nvPicPr>
            <p:cNvPr id="11" name="Picture 4" descr="http://www.ahmadtea.ua/userfiles/images/News_5/house_of_commons_2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3789040"/>
              <a:ext cx="3581590" cy="2664296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</p:pic>
        <p:pic>
          <p:nvPicPr>
            <p:cNvPr id="12" name="Picture 2" descr=" «&amp;Kcy;&amp;rcy;&amp;acy;&amp;scy;&amp;ncy;&amp;acy;&amp;yacy; &amp;acy;&amp;rcy;&amp;mcy;&amp;icy;&amp;yacy;»   &amp;pcy;&amp;acy;&amp;rcy;&amp;lcy;&amp;acy;&amp;mcy;&amp;iecy;&amp;ncy;&amp;tcy;&amp;acy;, «&amp;Bcy;&amp;iecy;&amp;lcy;&amp;acy;&amp;yacy; &amp;acy;&amp;rcy;&amp;mcy;&amp;icy;&amp;yacy;»–&amp;kcy;&amp;ocy;&amp;rcy;&amp;ocy;&amp;lcy;&amp;yacy;."/>
            <p:cNvPicPr>
              <a:picLocks noChangeAspect="1" noChangeArrowheads="1"/>
            </p:cNvPicPr>
            <p:nvPr/>
          </p:nvPicPr>
          <p:blipFill>
            <a:blip r:embed="rId4" cstate="print"/>
            <a:srcRect r="4255"/>
            <a:stretch>
              <a:fillRect/>
            </a:stretch>
          </p:blipFill>
          <p:spPr bwMode="auto">
            <a:xfrm>
              <a:off x="827584" y="3789040"/>
              <a:ext cx="3528392" cy="2656077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250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266619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96474" y="214290"/>
            <a:ext cx="6048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solidFill>
                  <a:srgbClr val="C0504D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Промышленный </a:t>
            </a:r>
          </a:p>
          <a:p>
            <a:pPr algn="ctr"/>
            <a:r>
              <a:rPr lang="ru-RU" sz="5400" b="1" cap="all" dirty="0">
                <a:ln w="0"/>
                <a:solidFill>
                  <a:srgbClr val="C0504D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переворот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8" y="3143248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6666"/>
                </a:solidFill>
              </a:rPr>
              <a:t>Пар-триумфатор, недолго уж ждать,</a:t>
            </a:r>
          </a:p>
          <a:p>
            <a:pPr algn="ctr"/>
            <a:r>
              <a:rPr lang="ru-RU" sz="2400" b="1" i="1" dirty="0">
                <a:solidFill>
                  <a:srgbClr val="006666"/>
                </a:solidFill>
              </a:rPr>
              <a:t>И сможешь ты Землю завоевать:</a:t>
            </a:r>
          </a:p>
          <a:p>
            <a:pPr algn="ctr"/>
            <a:r>
              <a:rPr lang="ru-RU" sz="2400" b="1" i="1" dirty="0">
                <a:solidFill>
                  <a:srgbClr val="006666"/>
                </a:solidFill>
              </a:rPr>
              <a:t>Двигать на море суда и повозки на суше,</a:t>
            </a:r>
          </a:p>
          <a:p>
            <a:pPr algn="ctr"/>
            <a:r>
              <a:rPr lang="ru-RU" sz="2400" b="1" i="1" dirty="0">
                <a:solidFill>
                  <a:srgbClr val="006666"/>
                </a:solidFill>
              </a:rPr>
              <a:t>Может быть, даже и в небо взмывать.</a:t>
            </a:r>
          </a:p>
        </p:txBody>
      </p:sp>
    </p:spTree>
    <p:extLst>
      <p:ext uri="{BB962C8B-B14F-4D97-AF65-F5344CB8AC3E}">
        <p14:creationId xmlns:p14="http://schemas.microsoft.com/office/powerpoint/2010/main" val="32808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8424863" cy="26304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prstClr val="black"/>
                </a:solidFill>
                <a:latin typeface="Arial" charset="0"/>
                <a:cs typeface="Arial" charset="0"/>
              </a:rPr>
              <a:t>В </a:t>
            </a:r>
            <a:r>
              <a:rPr lang="en-US" altLang="ru-RU" sz="2800" b="1">
                <a:solidFill>
                  <a:prstClr val="black"/>
                </a:solidFill>
                <a:latin typeface="Arial" charset="0"/>
                <a:cs typeface="Arial" charset="0"/>
              </a:rPr>
              <a:t>XVIII</a:t>
            </a:r>
            <a:r>
              <a:rPr lang="ru-RU" altLang="ru-RU" sz="2800" b="1">
                <a:solidFill>
                  <a:prstClr val="black"/>
                </a:solidFill>
                <a:latin typeface="Arial" charset="0"/>
                <a:cs typeface="Arial" charset="0"/>
              </a:rPr>
              <a:t> веке в Европе происходит промышленный переворот. 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>
                <a:solidFill>
                  <a:prstClr val="black"/>
                </a:solidFill>
                <a:latin typeface="Arial" charset="0"/>
                <a:cs typeface="Arial" charset="0"/>
              </a:rPr>
              <a:t>Родиной промышленного переворота стала </a:t>
            </a:r>
            <a:r>
              <a:rPr lang="ru-RU" altLang="ru-RU" sz="2800" b="1">
                <a:solidFill>
                  <a:srgbClr val="FF0000"/>
                </a:solidFill>
                <a:latin typeface="Arial" charset="0"/>
                <a:cs typeface="Arial" charset="0"/>
              </a:rPr>
              <a:t>АНГЛИЯ</a:t>
            </a:r>
            <a:r>
              <a:rPr lang="ru-RU" altLang="ru-RU" sz="2800" b="1">
                <a:solidFill>
                  <a:prstClr val="black"/>
                </a:solidFill>
                <a:latin typeface="Arial" charset="0"/>
                <a:cs typeface="Arial" charset="0"/>
              </a:rPr>
              <a:t>, где сначала произошла </a:t>
            </a:r>
            <a:r>
              <a:rPr lang="ru-RU" altLang="ru-RU" sz="2800" b="1">
                <a:solidFill>
                  <a:srgbClr val="FF0000"/>
                </a:solidFill>
                <a:latin typeface="Arial" charset="0"/>
                <a:cs typeface="Arial" charset="0"/>
              </a:rPr>
              <a:t>аграрная революция</a:t>
            </a:r>
            <a:r>
              <a:rPr lang="ru-RU" altLang="ru-RU" sz="2800" b="1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18435" name="Группа 2"/>
          <p:cNvGrpSpPr>
            <a:grpSpLocks/>
          </p:cNvGrpSpPr>
          <p:nvPr/>
        </p:nvGrpSpPr>
        <p:grpSpPr bwMode="auto">
          <a:xfrm>
            <a:off x="673100" y="2911475"/>
            <a:ext cx="7786688" cy="2428875"/>
            <a:chOff x="642910" y="1926530"/>
            <a:chExt cx="7786742" cy="242918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785786" y="2571138"/>
              <a:ext cx="7572428" cy="1588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438" name="TextBox 4"/>
            <p:cNvSpPr txBox="1">
              <a:spLocks noChangeArrowheads="1"/>
            </p:cNvSpPr>
            <p:nvPr/>
          </p:nvSpPr>
          <p:spPr bwMode="auto">
            <a:xfrm>
              <a:off x="642910" y="1926530"/>
              <a:ext cx="8572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>
                  <a:solidFill>
                    <a:srgbClr val="006666"/>
                  </a:solidFill>
                </a:rPr>
                <a:t>1700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2715379" y="2570345"/>
              <a:ext cx="42868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0" name="TextBox 6"/>
            <p:cNvSpPr txBox="1">
              <a:spLocks noChangeArrowheads="1"/>
            </p:cNvSpPr>
            <p:nvPr/>
          </p:nvSpPr>
          <p:spPr bwMode="auto">
            <a:xfrm>
              <a:off x="2500298" y="2000240"/>
              <a:ext cx="8572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>
                  <a:solidFill>
                    <a:srgbClr val="006666"/>
                  </a:solidFill>
                </a:rPr>
                <a:t>1730</a:t>
              </a:r>
            </a:p>
          </p:txBody>
        </p:sp>
        <p:sp>
          <p:nvSpPr>
            <p:cNvPr id="18441" name="TextBox 7"/>
            <p:cNvSpPr txBox="1">
              <a:spLocks noChangeArrowheads="1"/>
            </p:cNvSpPr>
            <p:nvPr/>
          </p:nvSpPr>
          <p:spPr bwMode="auto">
            <a:xfrm>
              <a:off x="1285852" y="2786058"/>
              <a:ext cx="314327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400" b="1">
                  <a:solidFill>
                    <a:srgbClr val="009900"/>
                  </a:solidFill>
                  <a:latin typeface="Arial" charset="0"/>
                  <a:cs typeface="Arial" charset="0"/>
                </a:rPr>
                <a:t>Начало промышленного переворота в Англии</a:t>
              </a:r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5400000">
              <a:off x="7993061" y="2369526"/>
              <a:ext cx="431856" cy="44132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606425" y="5581650"/>
            <a:ext cx="7788275" cy="642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Аграрная революция?</a:t>
            </a:r>
          </a:p>
        </p:txBody>
      </p:sp>
    </p:spTree>
    <p:extLst>
      <p:ext uri="{BB962C8B-B14F-4D97-AF65-F5344CB8AC3E}">
        <p14:creationId xmlns:p14="http://schemas.microsoft.com/office/powerpoint/2010/main" val="34743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1000132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Зарождение индустриального общества. Промышленный переворот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500042"/>
            <a:ext cx="7786742" cy="85725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было положено начало капиталистических отношений в Английской деревне?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00034" y="2357430"/>
            <a:ext cx="8072494" cy="4045707"/>
            <a:chOff x="500034" y="2357430"/>
            <a:chExt cx="8072494" cy="4045707"/>
          </a:xfrm>
        </p:grpSpPr>
        <p:sp>
          <p:nvSpPr>
            <p:cNvPr id="5" name="TextBox 4"/>
            <p:cNvSpPr txBox="1"/>
            <p:nvPr/>
          </p:nvSpPr>
          <p:spPr>
            <a:xfrm>
              <a:off x="500034" y="5572140"/>
              <a:ext cx="807249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808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6666"/>
                  </a:solidFill>
                  <a:cs typeface="Arial" pitchFamily="34" charset="0"/>
                </a:rPr>
                <a:t>В </a:t>
              </a:r>
              <a:r>
                <a:rPr lang="en-US" sz="2400" b="1" dirty="0">
                  <a:solidFill>
                    <a:srgbClr val="006666"/>
                  </a:solidFill>
                  <a:cs typeface="Arial" pitchFamily="34" charset="0"/>
                </a:rPr>
                <a:t>XVIII</a:t>
              </a:r>
              <a:r>
                <a:rPr lang="ru-RU" sz="2400" b="1" dirty="0">
                  <a:solidFill>
                    <a:srgbClr val="006666"/>
                  </a:solidFill>
                  <a:cs typeface="Arial" pitchFamily="34" charset="0"/>
                </a:rPr>
                <a:t> в. Заканчивается процесс огораживаний, 90% всей пахотной земли оказалось в руках 10 тысяч лендлордов.</a:t>
              </a:r>
            </a:p>
          </p:txBody>
        </p:sp>
        <p:pic>
          <p:nvPicPr>
            <p:cNvPr id="8" name="Picture 4" descr="http://900igr.net/datai/anglijskij-jazyk/Anglija/0004-006-Ogorazhivanija.jpg"/>
            <p:cNvPicPr>
              <a:picLocks noChangeAspect="1" noChangeArrowheads="1"/>
            </p:cNvPicPr>
            <p:nvPr/>
          </p:nvPicPr>
          <p:blipFill>
            <a:blip r:embed="rId3" cstate="print"/>
            <a:srcRect t="17116"/>
            <a:stretch>
              <a:fillRect/>
            </a:stretch>
          </p:blipFill>
          <p:spPr bwMode="auto">
            <a:xfrm>
              <a:off x="1571604" y="2357430"/>
              <a:ext cx="6057900" cy="3143272"/>
            </a:xfrm>
            <a:prstGeom prst="rect">
              <a:avLst/>
            </a:prstGeom>
            <a:noFill/>
            <a:ln w="38100">
              <a:solidFill>
                <a:srgbClr val="008080"/>
              </a:solidFill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428596" y="1500174"/>
            <a:ext cx="7358114" cy="2201740"/>
            <a:chOff x="428596" y="1500174"/>
            <a:chExt cx="7358114" cy="2201740"/>
          </a:xfrm>
        </p:grpSpPr>
        <p:sp>
          <p:nvSpPr>
            <p:cNvPr id="9" name="Скругленная прямоугольная выноска 8"/>
            <p:cNvSpPr/>
            <p:nvPr/>
          </p:nvSpPr>
          <p:spPr>
            <a:xfrm>
              <a:off x="1428728" y="1500174"/>
              <a:ext cx="6357982" cy="714380"/>
            </a:xfrm>
            <a:prstGeom prst="wedgeRoundRectCallout">
              <a:avLst>
                <a:gd name="adj1" fmla="val -55597"/>
                <a:gd name="adj2" fmla="val 10212"/>
                <a:gd name="adj3" fmla="val 16667"/>
              </a:avLst>
            </a:prstGeom>
            <a:ln w="38100">
              <a:solidFill>
                <a:srgbClr val="00808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>
                  <a:solidFill>
                    <a:srgbClr val="006666"/>
                  </a:solidFill>
                </a:rPr>
                <a:t>«От огораживаний тучнеет скот и тощает бедный люд»</a:t>
              </a:r>
            </a:p>
          </p:txBody>
        </p:sp>
        <p:pic>
          <p:nvPicPr>
            <p:cNvPr id="5122" name="Picture 2" descr="http://top-antropos.com/images/stories/Germany16/%D0%9D%D0%B5%D0%BC%D0%B5%D1%86%D0%BA%D0%B8%D0%B5%20%D0%BA%D1%80%D0%B5%D1%81%D1%82%D1%8C%D1%8F%D0%BD%D0%B5,%20%D0%BF%D0%B5%D1%80%D0%B2%D0%B0%D1%8F%20%D1%87%D0%B5%D1%82%D0%B2%D0%B5%D1%80%D1%82%D1%8C%2016-%D0%B3%D0%BE%20%D0%B2%D0%B5%D0%BA%D0%B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4009"/>
            <a:stretch>
              <a:fillRect/>
            </a:stretch>
          </p:blipFill>
          <p:spPr bwMode="auto">
            <a:xfrm>
              <a:off x="428596" y="1500174"/>
              <a:ext cx="714380" cy="22017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90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ag0002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3663"/>
            <a:ext cx="13620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1763713" y="220663"/>
            <a:ext cx="7151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  <a:cs typeface="Arial" charset="0"/>
              </a:rPr>
              <a:t>В </a:t>
            </a:r>
            <a:r>
              <a:rPr lang="en-US" altLang="ru-RU" sz="2800" b="1">
                <a:latin typeface="Arial" charset="0"/>
                <a:cs typeface="Arial" charset="0"/>
              </a:rPr>
              <a:t>XVIII</a:t>
            </a:r>
            <a:r>
              <a:rPr lang="ru-RU" altLang="ru-RU" sz="2800" b="1">
                <a:latin typeface="Arial" charset="0"/>
                <a:cs typeface="Arial" charset="0"/>
              </a:rPr>
              <a:t> веке в Англии происходит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Arial" charset="0"/>
                <a:cs typeface="Arial" charset="0"/>
              </a:rPr>
              <a:t>аграрная революция.</a:t>
            </a:r>
            <a:endParaRPr lang="ru-RU" altLang="ru-RU" sz="28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468313" y="1343025"/>
            <a:ext cx="8059737" cy="4097338"/>
            <a:chOff x="467544" y="1343116"/>
            <a:chExt cx="8060432" cy="4096690"/>
          </a:xfrm>
        </p:grpSpPr>
        <p:sp>
          <p:nvSpPr>
            <p:cNvPr id="19464" name="Rectangle 3"/>
            <p:cNvSpPr txBox="1">
              <a:spLocks noChangeArrowheads="1"/>
            </p:cNvSpPr>
            <p:nvPr/>
          </p:nvSpPr>
          <p:spPr bwMode="auto">
            <a:xfrm>
              <a:off x="467544" y="1628800"/>
              <a:ext cx="8060432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itchFamily="2" charset="2"/>
                <a:buNone/>
              </a:pPr>
              <a:r>
                <a:rPr lang="ru-RU" altLang="ru-RU" sz="3600" b="1" u="sng">
                  <a:solidFill>
                    <a:srgbClr val="FF0000"/>
                  </a:solidFill>
                  <a:latin typeface="Arial" charset="0"/>
                  <a:cs typeface="Arial" charset="0"/>
                </a:rPr>
                <a:t>АГРАРНЫЙ</a:t>
              </a:r>
              <a:r>
                <a:rPr lang="ru-RU" altLang="ru-RU" sz="3600" b="1">
                  <a:latin typeface="Arial" charset="0"/>
                  <a:cs typeface="Arial" charset="0"/>
                </a:rPr>
                <a:t> – земельный, сельскохозяйственный.</a:t>
              </a:r>
            </a:p>
          </p:txBody>
        </p:sp>
        <p:pic>
          <p:nvPicPr>
            <p:cNvPr id="19465" name="Picture 2" descr="http://www.oreninform.ru/upload/iblock/39b/2323r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757107"/>
              <a:ext cx="4004787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1537611" y="1343116"/>
              <a:ext cx="74618" cy="28729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67" name="Picture 6" descr="http://s50.radikal.ru/i129/1008/24/1e373c7de6b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704193"/>
              <a:ext cx="3240987" cy="273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28613" y="5516563"/>
            <a:ext cx="8059737" cy="931862"/>
            <a:chOff x="327992" y="5517232"/>
            <a:chExt cx="8060432" cy="930933"/>
          </a:xfrm>
        </p:grpSpPr>
        <p:sp>
          <p:nvSpPr>
            <p:cNvPr id="19462" name="Rectangle 3"/>
            <p:cNvSpPr txBox="1">
              <a:spLocks noChangeArrowheads="1"/>
            </p:cNvSpPr>
            <p:nvPr/>
          </p:nvSpPr>
          <p:spPr bwMode="auto">
            <a:xfrm>
              <a:off x="327992" y="5728085"/>
              <a:ext cx="8060432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itchFamily="2" charset="2"/>
                <a:buNone/>
              </a:pPr>
              <a:r>
                <a:rPr lang="ru-RU" altLang="ru-RU" sz="3600" b="1" u="sng">
                  <a:solidFill>
                    <a:srgbClr val="FF0000"/>
                  </a:solidFill>
                  <a:latin typeface="Arial" charset="0"/>
                  <a:cs typeface="Arial" charset="0"/>
                </a:rPr>
                <a:t>РЕВОЛЮЦИЯ </a:t>
              </a:r>
              <a:r>
                <a:rPr lang="ru-RU" altLang="ru-RU" sz="3600" b="1">
                  <a:latin typeface="Arial" charset="0"/>
                  <a:cs typeface="Arial" charset="0"/>
                </a:rPr>
                <a:t>– изменение.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68084" y="5517232"/>
              <a:ext cx="74618" cy="28863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978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850" y="1484313"/>
            <a:ext cx="835183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2950" indent="-7429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4000" b="1">
                <a:solidFill>
                  <a:srgbClr val="7030A0"/>
                </a:solidFill>
                <a:latin typeface="Arial" charset="0"/>
                <a:cs typeface="Arial" charset="0"/>
              </a:rPr>
              <a:t>земля  в руках крупных собственников, </a:t>
            </a:r>
          </a:p>
          <a:p>
            <a:pPr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4000" b="1">
                <a:solidFill>
                  <a:srgbClr val="00B050"/>
                </a:solidFill>
                <a:latin typeface="Arial" charset="0"/>
                <a:cs typeface="Arial" charset="0"/>
              </a:rPr>
              <a:t>использование в сельском хозяйстве наёмных рабочих, </a:t>
            </a:r>
          </a:p>
          <a:p>
            <a:pPr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4000" b="1">
                <a:solidFill>
                  <a:srgbClr val="0070C0"/>
                </a:solidFill>
                <a:latin typeface="Arial" charset="0"/>
                <a:cs typeface="Arial" charset="0"/>
              </a:rPr>
              <a:t>исчезновение крестьянства, </a:t>
            </a:r>
          </a:p>
          <a:p>
            <a:pPr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altLang="ru-RU" sz="4000" b="1">
                <a:latin typeface="Arial" charset="0"/>
                <a:cs typeface="Arial" charset="0"/>
              </a:rPr>
              <a:t>рост продуктивности сельского хозяйства.</a:t>
            </a:r>
          </a:p>
        </p:txBody>
      </p:sp>
      <p:pic>
        <p:nvPicPr>
          <p:cNvPr id="23555" name="Picture 4" descr="ag0002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3663"/>
            <a:ext cx="13620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1933575" y="463550"/>
            <a:ext cx="578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" charset="0"/>
                <a:cs typeface="Arial" charset="0"/>
              </a:rPr>
              <a:t>Аграрная революция:</a:t>
            </a:r>
          </a:p>
        </p:txBody>
      </p:sp>
    </p:spTree>
    <p:extLst>
      <p:ext uri="{BB962C8B-B14F-4D97-AF65-F5344CB8AC3E}">
        <p14:creationId xmlns:p14="http://schemas.microsoft.com/office/powerpoint/2010/main" val="34113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395288" y="115888"/>
            <a:ext cx="8353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Arial" charset="0"/>
              </a:rPr>
              <a:t>Изменение социальной структуры общества.</a:t>
            </a:r>
            <a:r>
              <a:rPr lang="ru-RU" altLang="ru-RU" b="1" i="1">
                <a:latin typeface="Arial" charset="0"/>
              </a:rPr>
              <a:t> </a:t>
            </a:r>
            <a:endParaRPr lang="ru-RU" altLang="ru-RU" b="1">
              <a:latin typeface="Arial" charset="0"/>
            </a:endParaRPr>
          </a:p>
        </p:txBody>
      </p:sp>
      <p:sp>
        <p:nvSpPr>
          <p:cNvPr id="5" name="Управляющая кнопка: справка 4">
            <a:hlinkClick r:id="rId2" action="ppaction://hlinksldjump" highlightClick="1"/>
          </p:cNvPr>
          <p:cNvSpPr/>
          <p:nvPr/>
        </p:nvSpPr>
        <p:spPr>
          <a:xfrm>
            <a:off x="3276600" y="836613"/>
            <a:ext cx="431800" cy="357187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20016" y="1309216"/>
          <a:ext cx="8356439" cy="53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99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712913" y="260350"/>
            <a:ext cx="1814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" charset="0"/>
              </a:rPr>
              <a:t>БЫЛО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6156325" y="260350"/>
            <a:ext cx="1958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latin typeface="Arial" charset="0"/>
              </a:rPr>
              <a:t>СТАЛО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788024" y="1340768"/>
          <a:ext cx="3888432" cy="489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243888" y="5876925"/>
            <a:ext cx="431800" cy="360363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323528" y="1340768"/>
          <a:ext cx="44644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459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s://present5.com/presentation/131669570_134041220/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76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571472" y="1928802"/>
            <a:ext cx="392909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До аграрного 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переворота</a:t>
            </a:r>
          </a:p>
        </p:txBody>
      </p:sp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500066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u="sng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42873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1928802"/>
            <a:ext cx="392909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После аграрного переворота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2857496"/>
            <a:ext cx="392909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ЛЕНДЛОРДЫ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(крупные землевладельцы)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владеют землей, на которой ведут хозяйство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438" y="2857496"/>
            <a:ext cx="392909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ЛЕНДЛОРДЫ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(крупные землевладельцы)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сдают землю в аренду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5852" y="4786322"/>
            <a:ext cx="2714644" cy="714380"/>
          </a:xfrm>
          <a:prstGeom prst="roundRect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ЗЕМЛЯ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4942" y="4786322"/>
            <a:ext cx="2714644" cy="714380"/>
          </a:xfrm>
          <a:prstGeom prst="roundRect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ЗЕМЛЯ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4214818"/>
            <a:ext cx="392909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фермерам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5572140"/>
            <a:ext cx="392909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Работают крестьяне, прикрепленные к земле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5572140"/>
            <a:ext cx="392909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Трудятся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наемные работники</a:t>
            </a:r>
          </a:p>
        </p:txBody>
      </p:sp>
    </p:spTree>
    <p:extLst>
      <p:ext uri="{BB962C8B-B14F-4D97-AF65-F5344CB8AC3E}">
        <p14:creationId xmlns:p14="http://schemas.microsoft.com/office/powerpoint/2010/main" val="9392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500066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u="sng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1643050"/>
            <a:ext cx="792961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Выгодное положение Англии на морских торговых путях в Атлантическом океане позволило стать ей европейской « вершиной треугольника» международной торговли.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857488" y="3571876"/>
            <a:ext cx="2895600" cy="2286000"/>
          </a:xfrm>
          <a:prstGeom prst="triangle">
            <a:avLst>
              <a:gd name="adj" fmla="val 50000"/>
            </a:avLst>
          </a:prstGeom>
          <a:ln w="38100">
            <a:solidFill>
              <a:srgbClr val="00808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gradFill flip="none" rotWithShape="1">
                <a:gsLst>
                  <a:gs pos="0">
                    <a:srgbClr val="FFFF00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643306" y="3000372"/>
            <a:ext cx="1371600" cy="461665"/>
          </a:xfrm>
          <a:prstGeom prst="rect">
            <a:avLst/>
          </a:prstGeom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</a:rPr>
              <a:t>Европа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829288" y="5705476"/>
            <a:ext cx="1885984" cy="830997"/>
          </a:xfrm>
          <a:prstGeom prst="rect">
            <a:avLst/>
          </a:prstGeom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</a:rPr>
              <a:t>Северная Америка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428728" y="5786454"/>
            <a:ext cx="1371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</a:rPr>
              <a:t>Африка</a:t>
            </a:r>
          </a:p>
        </p:txBody>
      </p:sp>
    </p:spTree>
    <p:extLst>
      <p:ext uri="{BB962C8B-B14F-4D97-AF65-F5344CB8AC3E}">
        <p14:creationId xmlns:p14="http://schemas.microsoft.com/office/powerpoint/2010/main" val="20120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 autoUpdateAnimBg="0"/>
      <p:bldP spid="20" grpId="0" animBg="1" autoUpdateAnimBg="0"/>
      <p:bldP spid="2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5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20" y="4786322"/>
            <a:ext cx="464347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Arial" pitchFamily="34" charset="0"/>
              </a:rPr>
              <a:t>Заморская торговля и налоги с колониальных владений позволили Англии накопить огромные капиталы.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1781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 descr="Газетная бумага"/>
          <p:cNvSpPr txBox="1">
            <a:spLocks noChangeArrowheads="1"/>
          </p:cNvSpPr>
          <p:nvPr/>
        </p:nvSpPr>
        <p:spPr bwMode="auto">
          <a:xfrm>
            <a:off x="500034" y="1071546"/>
            <a:ext cx="1143000" cy="461665"/>
          </a:xfrm>
          <a:prstGeom prst="rect">
            <a:avLst/>
          </a:prstGeom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</a:rPr>
              <a:t>Англия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6858016" y="571480"/>
            <a:ext cx="1571636" cy="2192350"/>
            <a:chOff x="6858016" y="571480"/>
            <a:chExt cx="1571636" cy="219235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4136" t="3713" r="4871" b="3465"/>
            <a:stretch>
              <a:fillRect/>
            </a:stretch>
          </p:blipFill>
          <p:spPr bwMode="auto">
            <a:xfrm>
              <a:off x="6858016" y="571480"/>
              <a:ext cx="1571636" cy="1785950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Text Box 6" descr="Газетная бумага"/>
            <p:cNvSpPr txBox="1">
              <a:spLocks noChangeArrowheads="1"/>
            </p:cNvSpPr>
            <p:nvPr/>
          </p:nvSpPr>
          <p:spPr bwMode="auto">
            <a:xfrm>
              <a:off x="7072330" y="2357430"/>
              <a:ext cx="1219200" cy="406400"/>
            </a:xfrm>
            <a:prstGeom prst="rect">
              <a:avLst/>
            </a:prstGeom>
            <a:ln w="38100">
              <a:solidFill>
                <a:srgbClr val="00808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solidFill>
                    <a:srgbClr val="006666"/>
                  </a:solidFill>
                </a:rPr>
                <a:t>Африка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715140" y="3000372"/>
            <a:ext cx="1785950" cy="1609733"/>
            <a:chOff x="6215074" y="4000504"/>
            <a:chExt cx="1785950" cy="1609733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3653" t="5501" r="5032" b="11980"/>
            <a:stretch>
              <a:fillRect/>
            </a:stretch>
          </p:blipFill>
          <p:spPr bwMode="auto">
            <a:xfrm>
              <a:off x="6215074" y="4000504"/>
              <a:ext cx="1785950" cy="1071570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Text Box 8" descr="Газетная бумага"/>
            <p:cNvSpPr txBox="1">
              <a:spLocks noChangeArrowheads="1"/>
            </p:cNvSpPr>
            <p:nvPr/>
          </p:nvSpPr>
          <p:spPr bwMode="auto">
            <a:xfrm>
              <a:off x="6286512" y="5143512"/>
              <a:ext cx="1676400" cy="466725"/>
            </a:xfrm>
            <a:prstGeom prst="rect">
              <a:avLst/>
            </a:prstGeom>
            <a:ln w="38100">
              <a:solidFill>
                <a:srgbClr val="00808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rgbClr val="006666"/>
                  </a:solidFill>
                </a:rPr>
                <a:t>Америка</a:t>
              </a:r>
            </a:p>
          </p:txBody>
        </p:sp>
      </p:grp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819400" y="1285860"/>
            <a:ext cx="4038616" cy="8574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819400" y="1981200"/>
            <a:ext cx="3895740" cy="1019172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571612"/>
            <a:ext cx="730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590800"/>
            <a:ext cx="727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276600"/>
            <a:ext cx="5921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2362200" y="2057400"/>
            <a:ext cx="4281502" cy="1800228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2971800"/>
            <a:ext cx="6858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2514600" y="1071546"/>
            <a:ext cx="4343416" cy="7145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548680"/>
            <a:ext cx="539750" cy="914400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</p:spPr>
      </p:pic>
      <p:grpSp>
        <p:nvGrpSpPr>
          <p:cNvPr id="31" name="Группа 30"/>
          <p:cNvGrpSpPr/>
          <p:nvPr/>
        </p:nvGrpSpPr>
        <p:grpSpPr>
          <a:xfrm>
            <a:off x="1785918" y="4143380"/>
            <a:ext cx="1785950" cy="2319053"/>
            <a:chOff x="1785918" y="4143380"/>
            <a:chExt cx="1785950" cy="2319053"/>
          </a:xfrm>
        </p:grpSpPr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11" cstate="print"/>
            <a:srcRect l="1947" t="3218" r="6737" b="3959"/>
            <a:stretch>
              <a:fillRect/>
            </a:stretch>
          </p:blipFill>
          <p:spPr bwMode="auto">
            <a:xfrm>
              <a:off x="1785918" y="4143380"/>
              <a:ext cx="1785950" cy="1785950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</p:pic>
        <p:sp>
          <p:nvSpPr>
            <p:cNvPr id="24" name="Text Box 19" descr="Газетная бумага"/>
            <p:cNvSpPr txBox="1">
              <a:spLocks noChangeArrowheads="1"/>
            </p:cNvSpPr>
            <p:nvPr/>
          </p:nvSpPr>
          <p:spPr bwMode="auto">
            <a:xfrm>
              <a:off x="2000232" y="6000768"/>
              <a:ext cx="1295400" cy="461665"/>
            </a:xfrm>
            <a:prstGeom prst="rect">
              <a:avLst/>
            </a:prstGeom>
            <a:ln w="38100">
              <a:solidFill>
                <a:srgbClr val="008080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rgbClr val="006666"/>
                  </a:solidFill>
                </a:rPr>
                <a:t>Индия</a:t>
              </a:r>
            </a:p>
          </p:txBody>
        </p:sp>
      </p:grp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1904999" y="2133600"/>
            <a:ext cx="45719" cy="200978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714752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2976" y="2571744"/>
            <a:ext cx="608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00100" y="3143248"/>
            <a:ext cx="8461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33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9" grpId="0" animBg="1"/>
      <p:bldP spid="21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1000132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u="sng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1571612"/>
            <a:ext cx="4214874" cy="830997"/>
          </a:xfrm>
          <a:prstGeom prst="rect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Промышленный переворот</a:t>
            </a:r>
          </a:p>
        </p:txBody>
      </p:sp>
      <p:grpSp>
        <p:nvGrpSpPr>
          <p:cNvPr id="14" name="Группа 17"/>
          <p:cNvGrpSpPr/>
          <p:nvPr/>
        </p:nvGrpSpPr>
        <p:grpSpPr>
          <a:xfrm>
            <a:off x="4643438" y="2500306"/>
            <a:ext cx="3786214" cy="1357322"/>
            <a:chOff x="4786314" y="3143248"/>
            <a:chExt cx="3786214" cy="135732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786314" y="3214686"/>
              <a:ext cx="2714644" cy="1285884"/>
            </a:xfrm>
            <a:prstGeom prst="roundRect">
              <a:avLst/>
            </a:prstGeom>
            <a:ln w="38100">
              <a:solidFill>
                <a:srgbClr val="00808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свободные </a:t>
              </a:r>
            </a:p>
            <a:p>
              <a:pPr algn="ctr"/>
              <a:r>
                <a:rPr lang="ru-RU" sz="2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рабочие</a:t>
              </a:r>
            </a:p>
          </p:txBody>
        </p:sp>
        <p:pic>
          <p:nvPicPr>
            <p:cNvPr id="15" name="Рисунок 14" descr="MC900217446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5206" y="3143248"/>
              <a:ext cx="1357322" cy="13195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080"/>
              </a:solidFill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857224" y="2500306"/>
            <a:ext cx="3571900" cy="1357322"/>
            <a:chOff x="857224" y="2500306"/>
            <a:chExt cx="3571900" cy="135732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857356" y="2571744"/>
              <a:ext cx="2571768" cy="1285884"/>
            </a:xfrm>
            <a:prstGeom prst="roundRect">
              <a:avLst/>
            </a:prstGeom>
            <a:ln w="38100">
              <a:solidFill>
                <a:srgbClr val="00808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спрос на товары</a:t>
              </a:r>
            </a:p>
          </p:txBody>
        </p:sp>
        <p:pic>
          <p:nvPicPr>
            <p:cNvPr id="2050" name="Picture 2" descr="&amp;gcy;&amp;lcy;&amp;ocy;&amp;bcy;&amp;ucy;&amp;scy;&amp;ycy;,&amp;zcy;&amp;iecy;&amp;mcy;&amp;lcy;&amp;yacy;,&amp;kcy;&amp;acy;&amp;rcy;&amp;tcy;&amp;ycy;,&amp;kcy;&amp;acy;&amp;rcy;&amp;tcy;&amp;ycy; &amp;mcy;&amp;icy;&amp;rcy;&amp;acy;,&amp;mcy;&amp;icy;&amp;rcy;&amp;ycy;,&amp;pcy;&amp;lcy;&amp;acy;&amp;ncy;&amp;iecy;&amp;tcy;&amp;ycy;,&amp;fcy;&amp;ocy;&amp;tcy;&amp;ocy;&amp;gcy;&amp;rcy;&amp;acy;&amp;fcy;&amp;icy;&amp;icy;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7224" y="2500306"/>
              <a:ext cx="1357322" cy="1357322"/>
            </a:xfrm>
            <a:prstGeom prst="roundRect">
              <a:avLst/>
            </a:prstGeom>
            <a:noFill/>
            <a:ln w="38100">
              <a:solidFill>
                <a:srgbClr val="008080"/>
              </a:solidFill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1428728" y="5357826"/>
            <a:ext cx="2857520" cy="461665"/>
          </a:xfrm>
          <a:prstGeom prst="rect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огораживания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7752" y="5357826"/>
            <a:ext cx="2857520" cy="461665"/>
          </a:xfrm>
          <a:prstGeom prst="rect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пиратство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28728" y="5929330"/>
            <a:ext cx="2857520" cy="461665"/>
          </a:xfrm>
          <a:prstGeom prst="rect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работорговля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57752" y="5929330"/>
            <a:ext cx="2857520" cy="461665"/>
          </a:xfrm>
          <a:prstGeom prst="rect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колонии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411760" y="4005064"/>
            <a:ext cx="4510854" cy="1290444"/>
            <a:chOff x="2643174" y="4000504"/>
            <a:chExt cx="4510854" cy="1290444"/>
          </a:xfrm>
        </p:grpSpPr>
        <p:grpSp>
          <p:nvGrpSpPr>
            <p:cNvPr id="7" name="Группа 18"/>
            <p:cNvGrpSpPr/>
            <p:nvPr/>
          </p:nvGrpSpPr>
          <p:grpSpPr>
            <a:xfrm>
              <a:off x="2643174" y="4000504"/>
              <a:ext cx="3643338" cy="1285884"/>
              <a:chOff x="428596" y="3214686"/>
              <a:chExt cx="3643338" cy="1285884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1357290" y="3214686"/>
                <a:ext cx="2714644" cy="1285884"/>
              </a:xfrm>
              <a:prstGeom prst="roundRect">
                <a:avLst/>
              </a:prstGeom>
              <a:ln w="38100">
                <a:solidFill>
                  <a:srgbClr val="008080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капиталы</a:t>
                </a:r>
              </a:p>
            </p:txBody>
          </p:sp>
          <p:pic>
            <p:nvPicPr>
              <p:cNvPr id="8" name="Рисунок 7" descr="MC900440395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28596" y="3214686"/>
                <a:ext cx="1285884" cy="128588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8080"/>
                </a:solidFill>
              </a:ln>
            </p:spPr>
          </p:pic>
        </p:grpSp>
        <p:pic>
          <p:nvPicPr>
            <p:cNvPr id="19" name="Рисунок 18" descr="MC90044039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8144" y="4005064"/>
              <a:ext cx="1285884" cy="128588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08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977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altLang="ru-RU" sz="4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Условия промышленного переворота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/>
              <a:t>Аграрная революция дала рабочие руки.</a:t>
            </a:r>
          </a:p>
          <a:p>
            <a:pPr eaLnBrk="1" hangingPunct="1"/>
            <a:r>
              <a:rPr lang="ru-RU" altLang="ru-RU" sz="4000" dirty="0" smtClean="0"/>
              <a:t>Рост городов привёл к появлению рынков сбыта товаров.</a:t>
            </a:r>
          </a:p>
          <a:p>
            <a:pPr eaLnBrk="1" hangingPunct="1"/>
            <a:r>
              <a:rPr lang="ru-RU" altLang="ru-RU" sz="4000" dirty="0" smtClean="0"/>
              <a:t>Появились средства для строительства фабрик и заводов с применением машин.</a:t>
            </a:r>
          </a:p>
        </p:txBody>
      </p:sp>
      <p:pic>
        <p:nvPicPr>
          <p:cNvPr id="27652" name="Picture 4" descr="ag0002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3684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1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7504" y="261938"/>
            <a:ext cx="885698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</a:rPr>
              <a:t>Предпосылки промышленного переворота</a:t>
            </a: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 flipH="1">
            <a:off x="971550" y="1557338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68312" y="2349500"/>
            <a:ext cx="1439391" cy="273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Рынок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 свободных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рабочих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рук</a:t>
            </a: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843213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979613" y="2349500"/>
            <a:ext cx="1728291" cy="273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Разорение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крестьян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 в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результате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огораживания</a:t>
            </a: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4284663" y="148431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3851919" y="2349500"/>
            <a:ext cx="2375843" cy="273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Накопление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значительных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средств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купечеством,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предпринимателями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5580063" y="1484313"/>
            <a:ext cx="12954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6516216" y="2420938"/>
            <a:ext cx="1944216" cy="266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Технические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</a:rPr>
              <a:t> изобретения</a:t>
            </a:r>
          </a:p>
        </p:txBody>
      </p:sp>
    </p:spTree>
    <p:extLst>
      <p:ext uri="{BB962C8B-B14F-4D97-AF65-F5344CB8AC3E}">
        <p14:creationId xmlns:p14="http://schemas.microsoft.com/office/powerpoint/2010/main" val="21042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0"/>
          <p:cNvSpPr>
            <a:spLocks noChangeArrowheads="1"/>
          </p:cNvSpPr>
          <p:nvPr/>
        </p:nvSpPr>
        <p:spPr bwMode="auto">
          <a:xfrm>
            <a:off x="250825" y="115888"/>
            <a:ext cx="871378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Промышленный переворот </a:t>
            </a:r>
            <a:r>
              <a:rPr lang="ru-RU" altLang="ru-RU" sz="2800" b="1" dirty="0">
                <a:latin typeface="Arial" charset="0"/>
                <a:cs typeface="Arial" charset="0"/>
              </a:rPr>
              <a:t>– это переход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  <a:cs typeface="Arial" charset="0"/>
              </a:rPr>
              <a:t>от ручного труда к машинному производству.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611188" y="1820863"/>
            <a:ext cx="2649537" cy="4271962"/>
            <a:chOff x="928662" y="2214554"/>
            <a:chExt cx="2286016" cy="3121737"/>
          </a:xfrm>
        </p:grpSpPr>
        <p:pic>
          <p:nvPicPr>
            <p:cNvPr id="24585" name="Picture 8" descr="http://www.optika.ru/pressa/history/4-2000/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2214554"/>
              <a:ext cx="2286000" cy="1897063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014952" y="4195947"/>
              <a:ext cx="2199726" cy="33757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 dirty="0"/>
                <a:t>мануфактура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1014952" y="4729577"/>
              <a:ext cx="2199726" cy="6067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 dirty="0"/>
                <a:t>Ручное производство</a:t>
              </a:r>
            </a:p>
          </p:txBody>
        </p:sp>
      </p:grp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560763" y="2884488"/>
            <a:ext cx="2057400" cy="1066800"/>
          </a:xfrm>
          <a:prstGeom prst="rightArrow">
            <a:avLst>
              <a:gd name="adj1" fmla="val 50000"/>
              <a:gd name="adj2" fmla="val 48214"/>
            </a:avLst>
          </a:prstGeom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переход</a:t>
            </a: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5667375" y="1851025"/>
            <a:ext cx="2936875" cy="4241800"/>
            <a:chOff x="5786446" y="2214554"/>
            <a:chExt cx="2214578" cy="3020476"/>
          </a:xfrm>
        </p:grpSpPr>
        <p:pic>
          <p:nvPicPr>
            <p:cNvPr id="24582" name="Picture 16" descr="http://bse.sci-lib.com/pictures/03/10/24603971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2214554"/>
              <a:ext cx="1285884" cy="1864430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5786446" y="4143047"/>
              <a:ext cx="2214578" cy="328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 dirty="0"/>
                <a:t>фабрика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5786446" y="4643822"/>
              <a:ext cx="2214578" cy="5912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 dirty="0"/>
                <a:t>Машинное производство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6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477125" cy="6408737"/>
          </a:xfrm>
        </p:spPr>
        <p:txBody>
          <a:bodyPr/>
          <a:lstStyle/>
          <a:p>
            <a:pPr eaLnBrk="1" hangingPunct="1"/>
            <a:r>
              <a:rPr lang="ru-RU" altLang="ru-RU" smtClean="0"/>
              <a:t>Сравните мануфактуру и фабрику.</a:t>
            </a:r>
            <a:br>
              <a:rPr lang="ru-RU" altLang="ru-RU" smtClean="0"/>
            </a:br>
            <a:r>
              <a:rPr lang="ru-RU" altLang="ru-RU" smtClean="0"/>
              <a:t>    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27707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67183"/>
              </p:ext>
            </p:extLst>
          </p:nvPr>
        </p:nvGraphicFramePr>
        <p:xfrm>
          <a:off x="395536" y="1773238"/>
          <a:ext cx="8208911" cy="3967163"/>
        </p:xfrm>
        <a:graphic>
          <a:graphicData uri="http://schemas.openxmlformats.org/drawingml/2006/table">
            <a:tbl>
              <a:tblPr/>
              <a:tblGrid>
                <a:gridCol w="2736304"/>
                <a:gridCol w="2960464"/>
                <a:gridCol w="2512143"/>
              </a:tblGrid>
              <a:tr h="925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Вопросы для сравнения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Мануфактура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Фабрика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Размер предприятия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Какой труд использовался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Кто работал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2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0075" y="517525"/>
            <a:ext cx="3035300" cy="5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МАНУФАКТУРА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64163" y="523875"/>
            <a:ext cx="3035300" cy="523875"/>
          </a:xfrm>
          <a:prstGeom prst="rect">
            <a:avLst/>
          </a:prstGeom>
          <a:solidFill>
            <a:schemeClr val="bg1"/>
          </a:solidFill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ФАБРИКА</a:t>
            </a:r>
          </a:p>
        </p:txBody>
      </p:sp>
      <p:sp>
        <p:nvSpPr>
          <p:cNvPr id="6" name="Rectangle 8" descr="Упаковочная бумага"/>
          <p:cNvSpPr>
            <a:spLocks noChangeArrowheads="1"/>
          </p:cNvSpPr>
          <p:nvPr/>
        </p:nvSpPr>
        <p:spPr bwMode="auto">
          <a:xfrm>
            <a:off x="600075" y="1484313"/>
            <a:ext cx="3262313" cy="936625"/>
          </a:xfrm>
          <a:prstGeom prst="rect">
            <a:avLst/>
          </a:prstGeom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производство</a:t>
            </a:r>
          </a:p>
        </p:txBody>
      </p:sp>
      <p:sp>
        <p:nvSpPr>
          <p:cNvPr id="7" name="Rectangle 9" descr="Упаковочная бумага"/>
          <p:cNvSpPr>
            <a:spLocks noChangeArrowheads="1"/>
          </p:cNvSpPr>
          <p:nvPr/>
        </p:nvSpPr>
        <p:spPr bwMode="auto">
          <a:xfrm>
            <a:off x="5383213" y="1484313"/>
            <a:ext cx="3236912" cy="936625"/>
          </a:xfrm>
          <a:prstGeom prst="rect">
            <a:avLst/>
          </a:prstGeom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Крупное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</a:p>
        </p:txBody>
      </p:sp>
      <p:sp>
        <p:nvSpPr>
          <p:cNvPr id="8" name="Rectangle 10" descr="Упаковочная бумага"/>
          <p:cNvSpPr>
            <a:spLocks noChangeArrowheads="1"/>
          </p:cNvSpPr>
          <p:nvPr/>
        </p:nvSpPr>
        <p:spPr bwMode="auto">
          <a:xfrm>
            <a:off x="600075" y="2636838"/>
            <a:ext cx="3262313" cy="936625"/>
          </a:xfrm>
          <a:prstGeom prst="rect">
            <a:avLst/>
          </a:prstGeom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труд</a:t>
            </a:r>
          </a:p>
        </p:txBody>
      </p:sp>
      <p:sp>
        <p:nvSpPr>
          <p:cNvPr id="9" name="Rectangle 11" descr="Упаковочная бумага"/>
          <p:cNvSpPr>
            <a:spLocks noChangeArrowheads="1"/>
          </p:cNvSpPr>
          <p:nvPr/>
        </p:nvSpPr>
        <p:spPr bwMode="auto">
          <a:xfrm>
            <a:off x="5357813" y="2676525"/>
            <a:ext cx="3236912" cy="935038"/>
          </a:xfrm>
          <a:prstGeom prst="rect">
            <a:avLst/>
          </a:prstGeom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 машин</a:t>
            </a:r>
          </a:p>
        </p:txBody>
      </p:sp>
      <p:sp>
        <p:nvSpPr>
          <p:cNvPr id="10" name="Rectangle 12" descr="Упаковочная бумага"/>
          <p:cNvSpPr>
            <a:spLocks noChangeArrowheads="1"/>
          </p:cNvSpPr>
          <p:nvPr/>
        </p:nvSpPr>
        <p:spPr bwMode="auto">
          <a:xfrm>
            <a:off x="590550" y="3906838"/>
            <a:ext cx="3260725" cy="935037"/>
          </a:xfrm>
          <a:prstGeom prst="rect">
            <a:avLst/>
          </a:prstGeom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труда</a:t>
            </a:r>
          </a:p>
        </p:txBody>
      </p:sp>
      <p:sp>
        <p:nvSpPr>
          <p:cNvPr id="11" name="Rectangle 14" descr="Упаковочная бумага"/>
          <p:cNvSpPr>
            <a:spLocks noChangeArrowheads="1"/>
          </p:cNvSpPr>
          <p:nvPr/>
        </p:nvSpPr>
        <p:spPr bwMode="auto">
          <a:xfrm>
            <a:off x="5338763" y="3971925"/>
            <a:ext cx="3260725" cy="936625"/>
          </a:xfrm>
          <a:prstGeom prst="rect">
            <a:avLst/>
          </a:prstGeom>
          <a:ln w="38100">
            <a:solidFill>
              <a:srgbClr val="00808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труда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4841875"/>
            <a:ext cx="2209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678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8915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" name="Text Box 7" descr="Почтовая бумага"/>
          <p:cNvSpPr txBox="1">
            <a:spLocks noChangeArrowheads="1"/>
          </p:cNvSpPr>
          <p:nvPr/>
        </p:nvSpPr>
        <p:spPr bwMode="auto">
          <a:xfrm>
            <a:off x="2051050" y="4240213"/>
            <a:ext cx="2333625" cy="830262"/>
          </a:xfrm>
          <a:prstGeom prst="rect">
            <a:avLst/>
          </a:prstGeom>
          <a:ln w="38100"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6666"/>
                </a:solidFill>
              </a:rPr>
              <a:t>Не владеет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6666"/>
                </a:solidFill>
              </a:rPr>
              <a:t>собственностью</a:t>
            </a:r>
          </a:p>
        </p:txBody>
      </p:sp>
      <p:sp>
        <p:nvSpPr>
          <p:cNvPr id="10" name="Text Box 8" descr="Почтовая бумага"/>
          <p:cNvSpPr txBox="1">
            <a:spLocks noChangeArrowheads="1"/>
          </p:cNvSpPr>
          <p:nvPr/>
        </p:nvSpPr>
        <p:spPr bwMode="auto">
          <a:xfrm>
            <a:off x="2071688" y="5218113"/>
            <a:ext cx="2357437" cy="830262"/>
          </a:xfrm>
          <a:prstGeom prst="rect">
            <a:avLst/>
          </a:prstGeom>
          <a:ln w="38100"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006666"/>
                </a:solidFill>
              </a:rPr>
              <a:t>Продает свой </a:t>
            </a:r>
          </a:p>
          <a:p>
            <a:pPr algn="ctr" eaLnBrk="0" hangingPunct="0">
              <a:defRPr/>
            </a:pPr>
            <a:r>
              <a:rPr lang="ru-RU" sz="2400" b="1">
                <a:solidFill>
                  <a:srgbClr val="006666"/>
                </a:solidFill>
              </a:rPr>
              <a:t>труд</a:t>
            </a:r>
          </a:p>
        </p:txBody>
      </p:sp>
      <p:sp>
        <p:nvSpPr>
          <p:cNvPr id="11" name="Text Box 9" descr="Почтовая бумага"/>
          <p:cNvSpPr txBox="1">
            <a:spLocks noChangeArrowheads="1"/>
          </p:cNvSpPr>
          <p:nvPr/>
        </p:nvSpPr>
        <p:spPr bwMode="auto">
          <a:xfrm>
            <a:off x="4905375" y="4038600"/>
            <a:ext cx="2165350" cy="830263"/>
          </a:xfrm>
          <a:prstGeom prst="rect">
            <a:avLst/>
          </a:prstGeom>
          <a:ln w="38100"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6666"/>
                </a:solidFill>
              </a:rPr>
              <a:t>Владеет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6666"/>
                </a:solidFill>
              </a:rPr>
              <a:t>предприятием</a:t>
            </a:r>
          </a:p>
        </p:txBody>
      </p:sp>
      <p:sp>
        <p:nvSpPr>
          <p:cNvPr id="12" name="Text Box 10" descr="Почтовая бумага"/>
          <p:cNvSpPr txBox="1">
            <a:spLocks noChangeArrowheads="1"/>
          </p:cNvSpPr>
          <p:nvPr/>
        </p:nvSpPr>
        <p:spPr bwMode="auto">
          <a:xfrm>
            <a:off x="4905375" y="4941888"/>
            <a:ext cx="2166938" cy="1568450"/>
          </a:xfrm>
          <a:prstGeom prst="rect">
            <a:avLst/>
          </a:prstGeom>
          <a:ln w="38100"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6666"/>
                </a:solidFill>
              </a:rPr>
              <a:t>Использует  труд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6666"/>
                </a:solidFill>
              </a:rPr>
              <a:t>Наёмных рабочих</a:t>
            </a:r>
          </a:p>
        </p:txBody>
      </p:sp>
      <p:grpSp>
        <p:nvGrpSpPr>
          <p:cNvPr id="38920" name="Группа 15"/>
          <p:cNvGrpSpPr>
            <a:grpSpLocks/>
          </p:cNvGrpSpPr>
          <p:nvPr/>
        </p:nvGrpSpPr>
        <p:grpSpPr bwMode="auto">
          <a:xfrm>
            <a:off x="214313" y="4656138"/>
            <a:ext cx="2773362" cy="1868487"/>
            <a:chOff x="1142976" y="2071678"/>
            <a:chExt cx="2773542" cy="1869756"/>
          </a:xfrm>
        </p:grpSpPr>
        <p:pic>
          <p:nvPicPr>
            <p:cNvPr id="38931" name="Picture 2" descr="&amp;vcy;&amp;iecy;&amp;dcy;&amp;rcy;&amp;acy;,&amp;icy;&amp;ncy;&amp;scy;&amp;tcy;&amp;rcy;&amp;ucy;&amp;mcy;&amp;iecy;&amp;ncy;&amp;tcy;&amp;ycy;,&amp;lcy;&amp;ocy;&amp;pcy;&amp;acy;&amp;tcy;&amp;ycy;,&amp;lcy;&amp;yucy;&amp;dcy;&amp;icy;,&amp;mcy;&amp;ucy;&amp;zhcy;&amp;chcy;&amp;icy;&amp;ncy;&amp;ycy;,&amp;pcy;&amp;rcy;&amp;ocy;&amp;mcy;&amp;ycy;&amp;shcy;&amp;lcy;&amp;iecy;&amp;ncy;&amp;ncy;&amp;ocy;&amp;scy;&amp;tcy;&amp;softcy;,&amp;pcy;&amp;rcy;&amp;ocy;&amp;fcy;&amp;iecy;&amp;scy;&amp;scy;&amp;icy;&amp;yacy;,&amp;rcy;&amp;acy;&amp;bcy;&amp;ocy;&amp;chcy;&amp;icy;&amp;iecy;,&amp;scy;&amp;tcy;&amp;rcy;&amp;ocy;&amp;icy;&amp;tcy;&amp;iecy;&amp;lcy;&amp;icy;,&amp;scy;&amp;tcy;&amp;rcy;&amp;ocy;&amp;icy;&amp;tcy;&amp;iecy;&amp;lcy;&amp;softcy;&amp;scy;&amp;tcy;&amp;vcy;&amp;ocy;,&amp;tscy;&amp;iecy;&amp;mcy;&amp;iecy;&amp;ncy;&amp;tcy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2071678"/>
              <a:ext cx="1214446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2" name="TextBox 13"/>
            <p:cNvSpPr txBox="1">
              <a:spLocks noChangeArrowheads="1"/>
            </p:cNvSpPr>
            <p:nvPr/>
          </p:nvSpPr>
          <p:spPr bwMode="auto">
            <a:xfrm>
              <a:off x="1142976" y="3479769"/>
              <a:ext cx="27735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006666"/>
                  </a:solidFill>
                  <a:latin typeface="Arial" charset="0"/>
                </a:rPr>
                <a:t>ПРОЛЕТАРИАТ</a:t>
              </a:r>
            </a:p>
          </p:txBody>
        </p:sp>
      </p:grpSp>
      <p:grpSp>
        <p:nvGrpSpPr>
          <p:cNvPr id="38921" name="Группа 17"/>
          <p:cNvGrpSpPr>
            <a:grpSpLocks/>
          </p:cNvGrpSpPr>
          <p:nvPr/>
        </p:nvGrpSpPr>
        <p:grpSpPr bwMode="auto">
          <a:xfrm>
            <a:off x="6929438" y="4500563"/>
            <a:ext cx="1857375" cy="1819275"/>
            <a:chOff x="5715008" y="2071678"/>
            <a:chExt cx="1857388" cy="1818987"/>
          </a:xfrm>
        </p:grpSpPr>
        <p:pic>
          <p:nvPicPr>
            <p:cNvPr id="3892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71678"/>
              <a:ext cx="991061" cy="135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0" name="TextBox 14"/>
            <p:cNvSpPr txBox="1">
              <a:spLocks noChangeArrowheads="1"/>
            </p:cNvSpPr>
            <p:nvPr/>
          </p:nvSpPr>
          <p:spPr bwMode="auto">
            <a:xfrm>
              <a:off x="5715008" y="3429000"/>
              <a:ext cx="18573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b="1">
                  <a:solidFill>
                    <a:srgbClr val="006666"/>
                  </a:solidFill>
                  <a:latin typeface="Arial" charset="0"/>
                </a:rPr>
                <a:t>БУРЖУА</a:t>
              </a:r>
            </a:p>
          </p:txBody>
        </p:sp>
      </p:grpSp>
      <p:sp>
        <p:nvSpPr>
          <p:cNvPr id="38922" name="TextBox 18"/>
          <p:cNvSpPr txBox="1">
            <a:spLocks noChangeArrowheads="1"/>
          </p:cNvSpPr>
          <p:nvPr/>
        </p:nvSpPr>
        <p:spPr bwMode="auto">
          <a:xfrm>
            <a:off x="543052" y="180193"/>
            <a:ext cx="8261350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6666"/>
                </a:solidFill>
                <a:latin typeface="Arial" charset="0"/>
              </a:rPr>
              <a:t>В Англии основой производства стала фабрика. Появились два новых класса населения- </a:t>
            </a:r>
            <a:r>
              <a:rPr lang="ru-RU" altLang="ru-RU" sz="2400" b="1" dirty="0">
                <a:solidFill>
                  <a:srgbClr val="FF0000"/>
                </a:solidFill>
                <a:latin typeface="Arial" charset="0"/>
              </a:rPr>
              <a:t>БУРЖУАЗИЯ</a:t>
            </a:r>
            <a:r>
              <a:rPr lang="ru-RU" altLang="ru-RU" sz="2400" b="1" dirty="0">
                <a:solidFill>
                  <a:srgbClr val="006666"/>
                </a:solidFill>
                <a:latin typeface="Arial" charset="0"/>
              </a:rPr>
              <a:t> и </a:t>
            </a:r>
            <a:r>
              <a:rPr lang="ru-RU" altLang="ru-RU" sz="2400" b="1" dirty="0">
                <a:solidFill>
                  <a:srgbClr val="FF0000"/>
                </a:solidFill>
                <a:latin typeface="Arial" charset="0"/>
              </a:rPr>
              <a:t>ПРОЛЕТАРИАТ</a:t>
            </a:r>
            <a:r>
              <a:rPr lang="ru-RU" altLang="ru-RU" sz="2400" b="1" dirty="0">
                <a:solidFill>
                  <a:srgbClr val="006666"/>
                </a:solidFill>
                <a:latin typeface="Arial" charset="0"/>
              </a:rPr>
              <a:t>. 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23875" y="1628775"/>
            <a:ext cx="7853363" cy="1169988"/>
            <a:chOff x="524063" y="1628800"/>
            <a:chExt cx="7853643" cy="1170131"/>
          </a:xfrm>
        </p:grpSpPr>
        <p:sp>
          <p:nvSpPr>
            <p:cNvPr id="38927" name="Прямоугольник 1"/>
            <p:cNvSpPr>
              <a:spLocks noChangeArrowheads="1"/>
            </p:cNvSpPr>
            <p:nvPr/>
          </p:nvSpPr>
          <p:spPr bwMode="auto">
            <a:xfrm>
              <a:off x="524063" y="1844824"/>
              <a:ext cx="785364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u="sng">
                  <a:solidFill>
                    <a:srgbClr val="FF0000"/>
                  </a:solidFill>
                  <a:latin typeface="Arial" charset="0"/>
                </a:rPr>
                <a:t>БУРЖУАЗИЯ</a:t>
              </a:r>
              <a:r>
                <a:rPr lang="ru-RU" altLang="ru-RU" sz="2800" b="1">
                  <a:solidFill>
                    <a:srgbClr val="FF0000"/>
                  </a:solidFill>
                  <a:latin typeface="Arial" charset="0"/>
                </a:rPr>
                <a:t> – </a:t>
              </a:r>
              <a:r>
                <a:rPr lang="ru-RU" altLang="ru-RU" sz="2800" b="1">
                  <a:latin typeface="Arial" charset="0"/>
                </a:rPr>
                <a:t>владельцы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latin typeface="Arial" charset="0"/>
                </a:rPr>
                <a:t>промышленных предприятий</a:t>
              </a:r>
              <a:endParaRPr lang="ru-RU" altLang="ru-RU" sz="2800">
                <a:latin typeface="Arial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2483108" y="1628800"/>
              <a:ext cx="73028" cy="2159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28638" y="2798763"/>
            <a:ext cx="7853362" cy="701675"/>
            <a:chOff x="528580" y="2798931"/>
            <a:chExt cx="7853643" cy="702077"/>
          </a:xfrm>
        </p:grpSpPr>
        <p:sp>
          <p:nvSpPr>
            <p:cNvPr id="38925" name="Прямоугольник 19"/>
            <p:cNvSpPr>
              <a:spLocks noChangeArrowheads="1"/>
            </p:cNvSpPr>
            <p:nvPr/>
          </p:nvSpPr>
          <p:spPr bwMode="auto">
            <a:xfrm>
              <a:off x="528580" y="2977788"/>
              <a:ext cx="78536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u="sng">
                  <a:solidFill>
                    <a:srgbClr val="FF0000"/>
                  </a:solidFill>
                  <a:latin typeface="Arial" charset="0"/>
                </a:rPr>
                <a:t>ПРОЛЕТАРИАТ </a:t>
              </a:r>
              <a:r>
                <a:rPr lang="ru-RU" altLang="ru-RU" sz="2800" b="1">
                  <a:solidFill>
                    <a:srgbClr val="FF0000"/>
                  </a:solidFill>
                  <a:latin typeface="Arial" charset="0"/>
                </a:rPr>
                <a:t>– </a:t>
              </a:r>
              <a:r>
                <a:rPr lang="ru-RU" altLang="ru-RU" sz="2800" b="1">
                  <a:latin typeface="Arial" charset="0"/>
                </a:rPr>
                <a:t>наёмные рабочие</a:t>
              </a:r>
              <a:endParaRPr lang="ru-RU" altLang="ru-RU" sz="2800">
                <a:latin typeface="Arial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000405" y="2798931"/>
              <a:ext cx="71441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10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В политике</a:t>
            </a:r>
          </a:p>
        </p:txBody>
      </p:sp>
      <p:pic>
        <p:nvPicPr>
          <p:cNvPr id="10" name="Содержимое 9" descr="600px-Coat_of_Arms_of_the_United_Kingdom_(1837-1952).sv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801"/>
            <a:ext cx="4105275" cy="4968552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714875" y="1600200"/>
            <a:ext cx="4033838" cy="4997450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Конституционная монархия</a:t>
            </a:r>
          </a:p>
          <a:p>
            <a:pPr eaLnBrk="1" hangingPunct="1"/>
            <a:r>
              <a:rPr lang="ru-RU" altLang="ru-RU" b="1" dirty="0" smtClean="0"/>
              <a:t>Расширение избирательных прав</a:t>
            </a:r>
          </a:p>
          <a:p>
            <a:pPr eaLnBrk="1" hangingPunct="1"/>
            <a:r>
              <a:rPr lang="ru-RU" altLang="ru-RU" b="1" dirty="0" smtClean="0"/>
              <a:t>Свобода слова и собраний</a:t>
            </a:r>
          </a:p>
          <a:p>
            <a:pPr eaLnBrk="1" hangingPunct="1"/>
            <a:r>
              <a:rPr lang="ru-RU" altLang="ru-RU" b="1" dirty="0" smtClean="0"/>
              <a:t>Приход к власти крупных лендлордов и финансистов</a:t>
            </a:r>
          </a:p>
        </p:txBody>
      </p:sp>
    </p:spTree>
    <p:extLst>
      <p:ext uri="{BB962C8B-B14F-4D97-AF65-F5344CB8AC3E}">
        <p14:creationId xmlns:p14="http://schemas.microsoft.com/office/powerpoint/2010/main" val="30293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500066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u="sng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4500570"/>
            <a:ext cx="8072494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Arial" pitchFamily="34" charset="0"/>
              </a:rPr>
              <a:t>Важнейшей частью промышленной революции являлись технический прогресс и использование его достижений в промышленности. Начался он с изобретения новых машин в самой старой отрасли- текстильной, а именно в </a:t>
            </a:r>
            <a:r>
              <a:rPr lang="ru-RU" sz="2400" b="1" dirty="0" err="1">
                <a:cs typeface="Arial" pitchFamily="34" charset="0"/>
              </a:rPr>
              <a:t>хлобчатобумажном</a:t>
            </a:r>
            <a:r>
              <a:rPr lang="ru-RU" sz="2400" b="1" dirty="0">
                <a:cs typeface="Arial" pitchFamily="34" charset="0"/>
              </a:rPr>
              <a:t> производстве</a:t>
            </a:r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4098" name="Picture 2" descr="http://knowhistory.ru/uploads/posts/2011-01/1294156848_angliyskaya_hlopkovaya_fabr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3" y="1052736"/>
            <a:ext cx="4363093" cy="33049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55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1000132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Зарождение индустриального общества. Промышленный переворот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1" y="1700808"/>
          <a:ext cx="7848870" cy="232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3"/>
                <a:gridCol w="2520280"/>
                <a:gridCol w="367240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дата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фамилии изобретателя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изобретение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899592" y="4293096"/>
            <a:ext cx="7272808" cy="2166687"/>
            <a:chOff x="467544" y="4293096"/>
            <a:chExt cx="7272808" cy="2166687"/>
          </a:xfrm>
        </p:grpSpPr>
        <p:pic>
          <p:nvPicPr>
            <p:cNvPr id="9" name="Picture 2" descr="http://www.dinos.ru/image/articles1/1215255838_4b9c04a763811300de73ee921c902fd1_full.jpg"/>
            <p:cNvPicPr>
              <a:picLocks noChangeAspect="1" noChangeArrowheads="1"/>
            </p:cNvPicPr>
            <p:nvPr/>
          </p:nvPicPr>
          <p:blipFill>
            <a:blip r:embed="rId3" cstate="print"/>
            <a:srcRect l="11765"/>
            <a:stretch>
              <a:fillRect/>
            </a:stretch>
          </p:blipFill>
          <p:spPr bwMode="auto">
            <a:xfrm>
              <a:off x="4139952" y="4293096"/>
              <a:ext cx="1872208" cy="212183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pic>
          <p:nvPicPr>
            <p:cNvPr id="10" name="Picture 2" descr="http://www.krugosvet.ru/images/1005093_5093_2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4293096"/>
              <a:ext cx="1656184" cy="21207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pic>
          <p:nvPicPr>
            <p:cNvPr id="11" name="Picture 2" descr="http://www.krugosvet.ru/images/1005107_5107_20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467544" y="4293096"/>
              <a:ext cx="1728192" cy="216668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pic>
          <p:nvPicPr>
            <p:cNvPr id="12" name="Picture 4" descr="http://www.booksite.ru/fulltext/nee/lov/tka/che/stvo/49.jpg"/>
            <p:cNvPicPr>
              <a:picLocks noChangeAspect="1" noChangeArrowheads="1"/>
            </p:cNvPicPr>
            <p:nvPr/>
          </p:nvPicPr>
          <p:blipFill>
            <a:blip r:embed="rId6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2267744" y="4293096"/>
              <a:ext cx="1800200" cy="210635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868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1000132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Зарождение индустриального общества. Промышленный переворот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4786322"/>
            <a:ext cx="807249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</a:rPr>
              <a:t>В </a:t>
            </a:r>
            <a:r>
              <a:rPr lang="ru-RU" sz="2400" b="1" u="sng" dirty="0">
                <a:solidFill>
                  <a:srgbClr val="006666"/>
                </a:solidFill>
              </a:rPr>
              <a:t>1773</a:t>
            </a:r>
            <a:r>
              <a:rPr lang="ru-RU" sz="2400" b="1" dirty="0">
                <a:solidFill>
                  <a:srgbClr val="006666"/>
                </a:solidFill>
              </a:rPr>
              <a:t> г. англичанин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</a:t>
            </a:r>
            <a:r>
              <a:rPr lang="ru-RU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6666"/>
                </a:solidFill>
              </a:rPr>
              <a:t>изобрел </a:t>
            </a:r>
            <a:r>
              <a:rPr lang="ru-RU" sz="2400" b="1" u="sng" dirty="0">
                <a:solidFill>
                  <a:srgbClr val="006666"/>
                </a:solidFill>
              </a:rPr>
              <a:t>движущийся челнок </a:t>
            </a:r>
            <a:r>
              <a:rPr lang="ru-RU" sz="2400" b="1" dirty="0">
                <a:solidFill>
                  <a:srgbClr val="006666"/>
                </a:solidFill>
              </a:rPr>
              <a:t>для ткацкого станка. В результате выработка ткацкой машины выросла в 4 раза, а размер полотнищ увеличился.</a:t>
            </a:r>
            <a:endParaRPr lang="ru-RU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074" name="Picture 2" descr="http://t1.gstatic.com/images?q=tbn:ANd9GcSrLT6TOfLwJfK53RqvR4e_biN7TKWHj_xghO2Y5g0VcuzIv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643050"/>
            <a:ext cx="4063735" cy="29289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076" name="Picture 4" descr="http://www.booksite.ru/fulltext/nee/lov/tka/che/stvo/4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071538" y="1571611"/>
            <a:ext cx="2643206" cy="30927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6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1000132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Зарождение индустриального общества. Промышленный переворот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5000636"/>
            <a:ext cx="807249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</a:rPr>
              <a:t>В </a:t>
            </a:r>
            <a:r>
              <a:rPr lang="ru-RU" sz="2400" b="1" u="sng" dirty="0">
                <a:solidFill>
                  <a:srgbClr val="006666"/>
                </a:solidFill>
              </a:rPr>
              <a:t>1765</a:t>
            </a:r>
            <a:r>
              <a:rPr lang="ru-RU" sz="2400" b="1" dirty="0">
                <a:solidFill>
                  <a:srgbClr val="006666"/>
                </a:solidFill>
              </a:rPr>
              <a:t> г. другой англичанин-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 </a:t>
            </a:r>
            <a:r>
              <a:rPr lang="ru-RU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Харгривс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solidFill>
                  <a:srgbClr val="006666"/>
                </a:solidFill>
              </a:rPr>
              <a:t>изобрел первую </a:t>
            </a:r>
            <a:r>
              <a:rPr lang="ru-RU" sz="2400" b="1" u="sng" dirty="0">
                <a:solidFill>
                  <a:srgbClr val="006666"/>
                </a:solidFill>
              </a:rPr>
              <a:t>механическую прядильную машину</a:t>
            </a:r>
            <a:r>
              <a:rPr lang="ru-RU" sz="2400" b="1" dirty="0">
                <a:solidFill>
                  <a:srgbClr val="006666"/>
                </a:solidFill>
              </a:rPr>
              <a:t>, которая увеличила производительность труда прядильщиц в 120 раз.</a:t>
            </a:r>
          </a:p>
        </p:txBody>
      </p:sp>
      <p:pic>
        <p:nvPicPr>
          <p:cNvPr id="7" name="Picture 4" descr="3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2000232" y="1571612"/>
            <a:ext cx="4786346" cy="331454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1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1000132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Зарождение индустриального общества. Промышленный переворот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5286388"/>
            <a:ext cx="807249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Но в </a:t>
            </a:r>
            <a:r>
              <a:rPr lang="ru-RU" sz="2400" b="1" u="sng" dirty="0">
                <a:solidFill>
                  <a:srgbClr val="006666"/>
                </a:solidFill>
                <a:cs typeface="Arial" pitchFamily="34" charset="0"/>
              </a:rPr>
              <a:t>1777-1784</a:t>
            </a:r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 гг. английским инженером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Джеймсом Уаттом </a:t>
            </a:r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был изобретен универсальный </a:t>
            </a:r>
            <a:r>
              <a:rPr lang="ru-RU" sz="2400" b="1" u="sng" dirty="0">
                <a:solidFill>
                  <a:srgbClr val="006666"/>
                </a:solidFill>
                <a:cs typeface="Arial" pitchFamily="34" charset="0"/>
              </a:rPr>
              <a:t>паровой двигатель</a:t>
            </a:r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27650" name="Picture 2" descr="http://www.dinos.ru/image/articles1/1215255838_4b9c04a763811300de73ee921c902fd1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571899" cy="35719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7652" name="Picture 4" descr="http://www.critical.ru/calendar/image/watt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3711194" cy="35719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48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1000132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Зарождение индустриального общества. Промышленный переворот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4071942"/>
            <a:ext cx="807249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Первая фабрика появилась в 1771 г. это была хлопкопрядильная фабрика английского изобретателя </a:t>
            </a:r>
            <a:r>
              <a:rPr lang="ru-RU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Аркрайта</a:t>
            </a:r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. На фабрике </a:t>
            </a:r>
            <a:r>
              <a:rPr lang="ru-RU" sz="2400" b="1" dirty="0" err="1">
                <a:solidFill>
                  <a:srgbClr val="006666"/>
                </a:solidFill>
                <a:cs typeface="Arial" pitchFamily="34" charset="0"/>
              </a:rPr>
              <a:t>Аркрайта</a:t>
            </a:r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 машины приводились в движение водяным колесом. В 1779 г. здесь работали уже 300 человек, а колесо приводилось в движение тысячу веретен. </a:t>
            </a:r>
          </a:p>
        </p:txBody>
      </p:sp>
      <p:pic>
        <p:nvPicPr>
          <p:cNvPr id="28674" name="Picture 2" descr="http://www.krugosvet.ru/images/1005093_5093_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1928826" cy="24698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8676" name="Picture 4" descr="http://historic.ru/books/item/f00/s00/z0000036/pic/000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500174"/>
            <a:ext cx="2691212" cy="24288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45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428604"/>
            <a:ext cx="8001056" cy="1000132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Зарождение индустриального общества. Промышленный переворот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5572140"/>
            <a:ext cx="807249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В </a:t>
            </a:r>
            <a:r>
              <a:rPr lang="ru-RU" sz="2400" b="1" u="sng" dirty="0">
                <a:solidFill>
                  <a:srgbClr val="006666"/>
                </a:solidFill>
                <a:cs typeface="Arial" pitchFamily="34" charset="0"/>
              </a:rPr>
              <a:t>1785 </a:t>
            </a:r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г. священник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Э. </a:t>
            </a:r>
            <a:r>
              <a:rPr lang="ru-RU" sz="2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Картрайт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изобрел новый ткацкий станок, увеличивший производительность труда в 40 раз. </a:t>
            </a:r>
          </a:p>
        </p:txBody>
      </p:sp>
      <p:pic>
        <p:nvPicPr>
          <p:cNvPr id="29698" name="Picture 2" descr="http://www.krugosvet.ru/images/1005107_5107_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00174"/>
            <a:ext cx="3190875" cy="400050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9700" name="Picture 4" descr="http://www.historicus.ru/assets/images/krompto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4547969" cy="4000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99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643042" y="428604"/>
            <a:ext cx="5929354" cy="714380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Фабричное производство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4143380"/>
            <a:ext cx="807249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</a:rPr>
              <a:t>Постепенно паровой двигатель заменил водяное колесо. Паровая машина стала использоваться везде: на ткацких и прядильных фабриках, в металлургической и горнодобывающей промышленности. Вслед за легкой промышленностью внедрение изобретений началось и в тяжелой.</a:t>
            </a:r>
          </a:p>
        </p:txBody>
      </p:sp>
      <p:pic>
        <p:nvPicPr>
          <p:cNvPr id="30722" name="Picture 2" descr="http://old.nkj.ru/02/0204/Mark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85860"/>
            <a:ext cx="3983607" cy="27860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16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643042" y="428604"/>
            <a:ext cx="5929354" cy="714380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Фабричное производство</a:t>
            </a:r>
          </a:p>
        </p:txBody>
      </p:sp>
      <p:sp>
        <p:nvSpPr>
          <p:cNvPr id="7" name="Text Box 5" descr="Пергамент"/>
          <p:cNvSpPr txBox="1">
            <a:spLocks noChangeArrowheads="1"/>
          </p:cNvSpPr>
          <p:nvPr/>
        </p:nvSpPr>
        <p:spPr bwMode="auto">
          <a:xfrm>
            <a:off x="1285852" y="3786190"/>
            <a:ext cx="6143668" cy="523220"/>
          </a:xfrm>
          <a:prstGeom prst="rect">
            <a:avLst/>
          </a:prstGeom>
          <a:ln w="38100">
            <a:solidFill>
              <a:schemeClr val="accent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6666"/>
                </a:solidFill>
              </a:rPr>
              <a:t>Капитализм- это строй, при котором</a:t>
            </a:r>
          </a:p>
        </p:txBody>
      </p:sp>
      <p:sp>
        <p:nvSpPr>
          <p:cNvPr id="9" name="Text Box 7" descr="Почтовая бумага"/>
          <p:cNvSpPr txBox="1">
            <a:spLocks noChangeArrowheads="1"/>
          </p:cNvSpPr>
          <p:nvPr/>
        </p:nvSpPr>
        <p:spPr bwMode="auto">
          <a:xfrm>
            <a:off x="2071670" y="4643446"/>
            <a:ext cx="2332690" cy="830997"/>
          </a:xfrm>
          <a:prstGeom prst="rect">
            <a:avLst/>
          </a:prstGeom>
          <a:ln w="38100"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6666"/>
                </a:solidFill>
              </a:rPr>
              <a:t>Не владеет </a:t>
            </a:r>
          </a:p>
          <a:p>
            <a:pPr algn="ctr" eaLnBrk="0" hangingPunct="0"/>
            <a:r>
              <a:rPr lang="ru-RU" sz="2400" b="1" dirty="0">
                <a:solidFill>
                  <a:srgbClr val="006666"/>
                </a:solidFill>
              </a:rPr>
              <a:t>собственностью</a:t>
            </a:r>
          </a:p>
        </p:txBody>
      </p:sp>
      <p:sp>
        <p:nvSpPr>
          <p:cNvPr id="10" name="Text Box 8" descr="Почтовая бумага"/>
          <p:cNvSpPr txBox="1">
            <a:spLocks noChangeArrowheads="1"/>
          </p:cNvSpPr>
          <p:nvPr/>
        </p:nvSpPr>
        <p:spPr bwMode="auto">
          <a:xfrm>
            <a:off x="2071670" y="5572140"/>
            <a:ext cx="2357454" cy="830997"/>
          </a:xfrm>
          <a:prstGeom prst="rect">
            <a:avLst/>
          </a:prstGeom>
          <a:ln w="38100"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6666"/>
                </a:solidFill>
              </a:rPr>
              <a:t>Продает свой </a:t>
            </a:r>
          </a:p>
          <a:p>
            <a:pPr algn="ctr" eaLnBrk="0" hangingPunct="0"/>
            <a:r>
              <a:rPr lang="ru-RU" sz="2400" b="1">
                <a:solidFill>
                  <a:srgbClr val="006666"/>
                </a:solidFill>
              </a:rPr>
              <a:t>труд</a:t>
            </a:r>
          </a:p>
        </p:txBody>
      </p:sp>
      <p:sp>
        <p:nvSpPr>
          <p:cNvPr id="11" name="Text Box 9" descr="Почтовая бумага"/>
          <p:cNvSpPr txBox="1">
            <a:spLocks noChangeArrowheads="1"/>
          </p:cNvSpPr>
          <p:nvPr/>
        </p:nvSpPr>
        <p:spPr bwMode="auto">
          <a:xfrm>
            <a:off x="4714876" y="4643446"/>
            <a:ext cx="2332690" cy="830997"/>
          </a:xfrm>
          <a:prstGeom prst="rect">
            <a:avLst/>
          </a:prstGeom>
          <a:ln w="38100"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6666"/>
                </a:solidFill>
              </a:rPr>
              <a:t>Владеет </a:t>
            </a:r>
          </a:p>
          <a:p>
            <a:pPr algn="ctr" eaLnBrk="0" hangingPunct="0"/>
            <a:r>
              <a:rPr lang="ru-RU" sz="2400" b="1">
                <a:solidFill>
                  <a:srgbClr val="006666"/>
                </a:solidFill>
              </a:rPr>
              <a:t>собственностью</a:t>
            </a:r>
          </a:p>
        </p:txBody>
      </p:sp>
      <p:sp>
        <p:nvSpPr>
          <p:cNvPr id="12" name="Text Box 10" descr="Почтовая бумага"/>
          <p:cNvSpPr txBox="1">
            <a:spLocks noChangeArrowheads="1"/>
          </p:cNvSpPr>
          <p:nvPr/>
        </p:nvSpPr>
        <p:spPr bwMode="auto">
          <a:xfrm>
            <a:off x="4714876" y="5572140"/>
            <a:ext cx="2357454" cy="830997"/>
          </a:xfrm>
          <a:prstGeom prst="rect">
            <a:avLst/>
          </a:prstGeom>
          <a:ln w="38100"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6666"/>
                </a:solidFill>
              </a:rPr>
              <a:t>Покупает труд </a:t>
            </a:r>
          </a:p>
          <a:p>
            <a:pPr algn="ctr" eaLnBrk="0" hangingPunct="0"/>
            <a:r>
              <a:rPr lang="ru-RU" sz="2400" b="1">
                <a:solidFill>
                  <a:srgbClr val="006666"/>
                </a:solidFill>
              </a:rPr>
              <a:t>рабочего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85720" y="4572008"/>
            <a:ext cx="1857388" cy="1747549"/>
            <a:chOff x="1142976" y="2071678"/>
            <a:chExt cx="1857388" cy="1747549"/>
          </a:xfrm>
        </p:grpSpPr>
        <p:pic>
          <p:nvPicPr>
            <p:cNvPr id="33794" name="Picture 2" descr="&amp;vcy;&amp;iecy;&amp;dcy;&amp;rcy;&amp;acy;,&amp;icy;&amp;ncy;&amp;scy;&amp;tcy;&amp;rcy;&amp;ucy;&amp;mcy;&amp;iecy;&amp;ncy;&amp;tcy;&amp;ycy;,&amp;lcy;&amp;ocy;&amp;pcy;&amp;acy;&amp;tcy;&amp;ycy;,&amp;lcy;&amp;yucy;&amp;dcy;&amp;icy;,&amp;mcy;&amp;ucy;&amp;zhcy;&amp;chcy;&amp;icy;&amp;ncy;&amp;ycy;,&amp;pcy;&amp;rcy;&amp;ocy;&amp;mcy;&amp;ycy;&amp;shcy;&amp;lcy;&amp;iecy;&amp;ncy;&amp;ncy;&amp;ocy;&amp;scy;&amp;tcy;&amp;softcy;,&amp;pcy;&amp;rcy;&amp;ocy;&amp;fcy;&amp;iecy;&amp;scy;&amp;scy;&amp;icy;&amp;yacy;,&amp;rcy;&amp;acy;&amp;bcy;&amp;ocy;&amp;chcy;&amp;icy;&amp;iecy;,&amp;scy;&amp;tcy;&amp;rcy;&amp;ocy;&amp;icy;&amp;tcy;&amp;iecy;&amp;lcy;&amp;icy;,&amp;scy;&amp;tcy;&amp;rcy;&amp;ocy;&amp;icy;&amp;tcy;&amp;iecy;&amp;lcy;&amp;softcy;&amp;scy;&amp;tcy;&amp;vcy;&amp;ocy;,&amp;tscy;&amp;iecy;&amp;mcy;&amp;iecy;&amp;ncy;&amp;tcy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2071678"/>
              <a:ext cx="1214446" cy="121444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142976" y="3357562"/>
              <a:ext cx="185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6666"/>
                  </a:solidFill>
                </a:rPr>
                <a:t>РАБОЧИЙ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929454" y="4500570"/>
            <a:ext cx="1857388" cy="1818987"/>
            <a:chOff x="5715008" y="2071678"/>
            <a:chExt cx="1857388" cy="1818987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0" y="2071678"/>
              <a:ext cx="991061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5715008" y="3429000"/>
              <a:ext cx="1857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6666"/>
                  </a:solidFill>
                </a:rPr>
                <a:t>БУРЖУА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0034" y="1357298"/>
            <a:ext cx="807249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6666"/>
                </a:solidFill>
              </a:rPr>
              <a:t>В Англии в первой из стран мира, где начался промышленный переворот, утверждался такой тип хозяйства, при котором машины производились с помощью машин, а основой производства стала фабрика; формировались два новых класса населения- буржуазия и наемные рабочие. </a:t>
            </a:r>
          </a:p>
        </p:txBody>
      </p:sp>
    </p:spTree>
    <p:extLst>
      <p:ext uri="{BB962C8B-B14F-4D97-AF65-F5344CB8AC3E}">
        <p14:creationId xmlns:p14="http://schemas.microsoft.com/office/powerpoint/2010/main" val="18783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643042" y="428604"/>
            <a:ext cx="5929354" cy="714380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Фабричное производство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1285860"/>
            <a:ext cx="807249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Таким образом, Новое время для Европы- время вступления в эпоху капитализма, рыночных отношений.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5000636"/>
            <a:ext cx="250033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ТРУД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214414" y="3643314"/>
            <a:ext cx="3429024" cy="1285884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66"/>
                </a:solidFill>
              </a:rPr>
              <a:t>ОРГАНИЗАТОР ТРУДА (ПОКУПАЕТ ТРУД)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4786314" y="3571876"/>
            <a:ext cx="3429024" cy="1285884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66"/>
                </a:solidFill>
              </a:rPr>
              <a:t>ТРУДЯЩИЙСЯ 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</a:rPr>
              <a:t>(ПРОДАЕТ СВОЙ ТРУД)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286116" y="2500306"/>
            <a:ext cx="2581292" cy="795342"/>
            <a:chOff x="3571868" y="2500306"/>
            <a:chExt cx="2581292" cy="795342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3581392" y="2509830"/>
              <a:ext cx="2571768" cy="785818"/>
            </a:xfrm>
            <a:prstGeom prst="cloudCallout">
              <a:avLst>
                <a:gd name="adj1" fmla="val 27652"/>
                <a:gd name="adj2" fmla="val 67034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6666"/>
                  </a:solidFill>
                </a:rPr>
                <a:t>ДЕНЬГИ</a:t>
              </a:r>
            </a:p>
          </p:txBody>
        </p:sp>
        <p:sp>
          <p:nvSpPr>
            <p:cNvPr id="7" name="Выноска-облако 6"/>
            <p:cNvSpPr/>
            <p:nvPr/>
          </p:nvSpPr>
          <p:spPr>
            <a:xfrm>
              <a:off x="3571868" y="2500306"/>
              <a:ext cx="2571768" cy="785818"/>
            </a:xfrm>
            <a:prstGeom prst="cloudCallout">
              <a:avLst>
                <a:gd name="adj1" fmla="val -20371"/>
                <a:gd name="adj2" fmla="val 7459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6666"/>
                  </a:solidFill>
                </a:rPr>
                <a:t>ДЕНЬГИ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1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7. Власть у парлам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75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643042" y="428604"/>
            <a:ext cx="5929354" cy="714380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Фабричное производство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1285860"/>
            <a:ext cx="8072494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6666"/>
                </a:solidFill>
              </a:rPr>
              <a:t>«Они задыхаются от вредоносных газов в шахтах и  рудниках или становятся жертвами ядовитых испарений во время обработки металлов, масел, порошков…и т.п. На фабриках они являют собой печальную галерею слепых, хромых, преждевременно одряхлевших, астматических и увечных инвалидов или </a:t>
            </a:r>
            <a:r>
              <a:rPr lang="ru-RU" sz="2400" b="1" i="1" dirty="0" err="1">
                <a:solidFill>
                  <a:srgbClr val="006666"/>
                </a:solidFill>
              </a:rPr>
              <a:t>полуинвалидов</a:t>
            </a:r>
            <a:r>
              <a:rPr lang="ru-RU" sz="2400" b="1" i="1" dirty="0">
                <a:solidFill>
                  <a:srgbClr val="006666"/>
                </a:solidFill>
              </a:rPr>
              <a:t>, в которых едва теплится жизнь…»</a:t>
            </a:r>
          </a:p>
          <a:p>
            <a:pPr algn="ctr"/>
            <a:r>
              <a:rPr lang="ru-RU" sz="2400" b="1" i="1" dirty="0">
                <a:solidFill>
                  <a:srgbClr val="006666"/>
                </a:solidFill>
              </a:rPr>
              <a:t>«…Бескровные и дряблые лица детей , ненормально маленький рост, раздутый живот…искривлённый позвоночник; конечности, изуродованные рахитом или искалеченные вследствие несчастных случаев при машинах».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28604"/>
            <a:ext cx="7786742" cy="85725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Изучите документы и сделайте вывод о положении рабочих в конце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начале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</a:t>
            </a:r>
          </a:p>
        </p:txBody>
      </p:sp>
    </p:spTree>
    <p:extLst>
      <p:ext uri="{BB962C8B-B14F-4D97-AF65-F5344CB8AC3E}">
        <p14:creationId xmlns:p14="http://schemas.microsoft.com/office/powerpoint/2010/main" val="37610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643042" y="428604"/>
            <a:ext cx="5929354" cy="714380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Фабричное производство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4549676"/>
            <a:ext cx="8072494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cs typeface="Arial" pitchFamily="34" charset="0"/>
              </a:rPr>
              <a:t>Условия труда на фабриках были крайне тяжелыми.  Подростки из бедных семей и дети-сироты трудились по 14-15 часов в сутки. Их наказывали за малейшую провинность. Женщины и дети за свой труд получали намного меньше, чем мужчины.</a:t>
            </a:r>
          </a:p>
        </p:txBody>
      </p:sp>
      <p:pic>
        <p:nvPicPr>
          <p:cNvPr id="31746" name="Picture 2" descr="http://moikompas.ru/img/compas/2008-02-08/socrabota/12644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85860"/>
            <a:ext cx="4572032" cy="3200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43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МО\МО гум.цикла\фоны\Sbornik_fons_po №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76" y="0"/>
            <a:ext cx="9167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155575" y="-754063"/>
            <a:ext cx="14097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643042" y="428604"/>
            <a:ext cx="5929354" cy="714380"/>
          </a:xfrm>
          <a:prstGeom prst="bevel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Фабричное производство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4000504"/>
            <a:ext cx="807249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</a:rPr>
              <a:t>Внедрение в производство машин принесло рабочим новые беды, ведь одна машина могла заменить десятки работников. Виновниками своих бед они считали не хозяев, а машины. В Англии, по имени рабочего </a:t>
            </a:r>
            <a:r>
              <a:rPr lang="ru-RU" sz="2400" b="1" dirty="0" err="1">
                <a:solidFill>
                  <a:srgbClr val="006666"/>
                </a:solidFill>
              </a:rPr>
              <a:t>Неда</a:t>
            </a:r>
            <a:r>
              <a:rPr lang="ru-RU" sz="2400" b="1" dirty="0">
                <a:solidFill>
                  <a:srgbClr val="006666"/>
                </a:solidFill>
              </a:rPr>
              <a:t> </a:t>
            </a:r>
            <a:r>
              <a:rPr lang="ru-RU" sz="2400" b="1" dirty="0" err="1">
                <a:solidFill>
                  <a:srgbClr val="006666"/>
                </a:solidFill>
              </a:rPr>
              <a:t>Лудда</a:t>
            </a:r>
            <a:r>
              <a:rPr lang="ru-RU" sz="2400" b="1" dirty="0">
                <a:solidFill>
                  <a:srgbClr val="006666"/>
                </a:solidFill>
              </a:rPr>
              <a:t>, первым сломавшего свой станок, их называли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луддитами</a:t>
            </a:r>
            <a:r>
              <a:rPr lang="ru-RU" sz="2400" b="1" dirty="0">
                <a:solidFill>
                  <a:srgbClr val="006666"/>
                </a:solidFill>
              </a:rPr>
              <a:t>.</a:t>
            </a:r>
          </a:p>
        </p:txBody>
      </p:sp>
      <p:pic>
        <p:nvPicPr>
          <p:cNvPr id="35842" name="Picture 2" descr="http://www.ahmadtea.ua/userfiles/images/History_UoBM/ludd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2643206" cy="25903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5844" name="Picture 4" descr="http://upload.wikimedia.org/wikipedia/commons/thumb/6/6e/FrameBreaking-1812.jpg/250px-FrameBreaking-1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6314" y="1285860"/>
            <a:ext cx="2714644" cy="260605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0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08012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Луддиты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л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72408" cy="4752528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л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35100"/>
            <a:ext cx="4032447" cy="4730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440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Последствия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1989138"/>
            <a:ext cx="83534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sz="2800"/>
              <a:t>Стремительный рост городов</a:t>
            </a:r>
          </a:p>
          <a:p>
            <a:pPr eaLnBrk="1" hangingPunct="1">
              <a:buFontTx/>
              <a:buAutoNum type="arabicParenR"/>
            </a:pPr>
            <a:r>
              <a:rPr lang="ru-RU" altLang="ru-RU" sz="2800"/>
              <a:t>Увеличение производства</a:t>
            </a:r>
          </a:p>
          <a:p>
            <a:pPr eaLnBrk="1" hangingPunct="1">
              <a:buFontTx/>
              <a:buAutoNum type="arabicParenR"/>
            </a:pPr>
            <a:r>
              <a:rPr lang="ru-RU" altLang="ru-RU" sz="2800"/>
              <a:t>Рост уровня образования</a:t>
            </a:r>
          </a:p>
          <a:p>
            <a:pPr eaLnBrk="1" hangingPunct="1">
              <a:buFontTx/>
              <a:buAutoNum type="arabicParenR"/>
            </a:pPr>
            <a:r>
              <a:rPr lang="ru-RU" altLang="ru-RU" sz="2800"/>
              <a:t>Рост численности населения,</a:t>
            </a:r>
          </a:p>
          <a:p>
            <a:pPr eaLnBrk="1" hangingPunct="1"/>
            <a:r>
              <a:rPr lang="ru-RU" altLang="ru-RU" sz="2800"/>
              <a:t>	каждый 4-й -горожанин</a:t>
            </a:r>
          </a:p>
          <a:p>
            <a:pPr eaLnBrk="1" hangingPunct="1"/>
            <a:r>
              <a:rPr lang="ru-RU" altLang="ru-RU" sz="2800"/>
              <a:t>5) Развитии ткацкой промышленности, металлургии, добычи каменного угля</a:t>
            </a:r>
          </a:p>
          <a:p>
            <a:pPr eaLnBrk="1" hangingPunct="1"/>
            <a:r>
              <a:rPr lang="ru-RU" altLang="ru-RU" sz="2800"/>
              <a:t>6) Огромные богатства у промышленной буржуазии</a:t>
            </a:r>
          </a:p>
          <a:p>
            <a:pPr eaLnBrk="1" hangingPunct="1">
              <a:buFontTx/>
              <a:buAutoNum type="arabicParenR"/>
            </a:pP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40425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Отрицательные последствия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2133600"/>
            <a:ext cx="79200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sz="2800"/>
              <a:t>Безработица</a:t>
            </a:r>
          </a:p>
          <a:p>
            <a:pPr eaLnBrk="1" hangingPunct="1">
              <a:buFontTx/>
              <a:buAutoNum type="arabicParenR"/>
            </a:pPr>
            <a:r>
              <a:rPr lang="ru-RU" altLang="ru-RU" sz="2800"/>
              <a:t>Снижение зарплаты</a:t>
            </a:r>
          </a:p>
          <a:p>
            <a:pPr eaLnBrk="1" hangingPunct="1">
              <a:buFontTx/>
              <a:buAutoNum type="arabicParenR"/>
            </a:pPr>
            <a:r>
              <a:rPr lang="ru-RU" altLang="ru-RU" sz="2800"/>
              <a:t>Рост рабочего дня</a:t>
            </a:r>
          </a:p>
          <a:p>
            <a:pPr eaLnBrk="1" hangingPunct="1">
              <a:buFontTx/>
              <a:buAutoNum type="arabicParenR"/>
            </a:pPr>
            <a:r>
              <a:rPr lang="ru-RU" altLang="ru-RU" sz="2800"/>
              <a:t>Тяжелейшие условия труда женщин и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516563"/>
            <a:ext cx="9144000" cy="134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Какое общество складывается в Англии в конце </a:t>
            </a:r>
            <a:r>
              <a:rPr lang="en-US" sz="3200" dirty="0">
                <a:solidFill>
                  <a:schemeClr val="tx1"/>
                </a:solidFill>
              </a:rPr>
              <a:t>XVIII – </a:t>
            </a:r>
            <a:r>
              <a:rPr lang="ru-RU" sz="3200" dirty="0">
                <a:solidFill>
                  <a:schemeClr val="tx1"/>
                </a:solidFill>
              </a:rPr>
              <a:t>начале </a:t>
            </a:r>
            <a:r>
              <a:rPr lang="en-US" sz="3200" dirty="0">
                <a:solidFill>
                  <a:schemeClr val="tx1"/>
                </a:solidFill>
              </a:rPr>
              <a:t>XIX </a:t>
            </a:r>
            <a:r>
              <a:rPr lang="ru-RU" sz="3200" dirty="0">
                <a:solidFill>
                  <a:schemeClr val="tx1"/>
                </a:solidFill>
              </a:rPr>
              <a:t>вв.?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4365625"/>
            <a:ext cx="7993062" cy="1008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defRPr/>
            </a:pPr>
            <a:r>
              <a:rPr lang="ru-RU" sz="2800" dirty="0">
                <a:solidFill>
                  <a:schemeClr val="tx1"/>
                </a:solidFill>
              </a:rPr>
              <a:t>	Начало борьбы рабочих за свои права – забастовки. </a:t>
            </a:r>
            <a:r>
              <a:rPr lang="ru-RU" sz="2800" dirty="0" err="1">
                <a:solidFill>
                  <a:schemeClr val="tx1"/>
                </a:solidFill>
              </a:rPr>
              <a:t>Луддизм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6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layer.myshared.ru/6/724798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0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Королева Анна  (1702-1714)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1st-art-gallery.com/thumbnail/274000/274725/painting_page_800x/Kneller/Portrait-Of-Queen-Anne-1665-1714,-Seated-Three-Quarter-Length,-In-Coronation-Robes.jpg?ts=1505655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328592" cy="47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3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Презентация" r:id="rId3" imgW="4571964" imgH="3428947" progId="PowerPoint.Show.8">
                  <p:embed/>
                </p:oleObj>
              </mc:Choice>
              <mc:Fallback>
                <p:oleObj name="Презентация" r:id="rId3" imgW="4571964" imgH="3428947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95C67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000" b="1" smtClean="0"/>
              <a:t>Ганноверы на троне.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600200"/>
            <a:ext cx="4953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8 марта 1702 года скончался Вильгельм III, и Анна вступила на престол. Её царствование характеризуется ослаблением роли монарха и усилением министров. Это было связано со слабым здоровьем и с зависимым характером королевы, а также с общими тенденциями к ограничению королевской власти после </a:t>
            </a:r>
            <a:r>
              <a:rPr lang="ru-RU" altLang="ru-RU" sz="2400" b="1" u="sng" smtClean="0"/>
              <a:t>«Славной революции». </a:t>
            </a:r>
          </a:p>
        </p:txBody>
      </p:sp>
      <p:pic>
        <p:nvPicPr>
          <p:cNvPr id="21509" name="Picture 8" descr="Файл:Anne, Queen of Great Brit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581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228600" y="5715000"/>
            <a:ext cx="3581400" cy="838200"/>
          </a:xfrm>
          <a:prstGeom prst="rect">
            <a:avLst/>
          </a:prstGeom>
          <a:solidFill>
            <a:srgbClr val="95C674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prstClr val="black"/>
                </a:solidFill>
              </a:rPr>
              <a:t>Анна Стюарт</a:t>
            </a:r>
          </a:p>
        </p:txBody>
      </p:sp>
    </p:spTree>
    <p:extLst>
      <p:ext uri="{BB962C8B-B14F-4D97-AF65-F5344CB8AC3E}">
        <p14:creationId xmlns:p14="http://schemas.microsoft.com/office/powerpoint/2010/main" val="20909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ch_Old_Castle_w61.JPG"/>
          <p:cNvPicPr>
            <a:picLocks noChangeAspect="1"/>
          </p:cNvPicPr>
          <p:nvPr/>
        </p:nvPicPr>
        <p:blipFill>
          <a:blip r:embed="rId2">
            <a:lum bright="36000" contrast="-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2286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Представители династии:</a:t>
            </a:r>
            <a:endParaRPr lang="ru-RU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10242" name="Picture 2" descr="Георг 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1600200" cy="21202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28600" y="2895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Георг </a:t>
            </a:r>
            <a:r>
              <a:rPr lang="en-US" b="1" dirty="0" smtClean="0">
                <a:solidFill>
                  <a:prstClr val="black"/>
                </a:solidFill>
                <a:latin typeface="Bookman Old Style" pitchFamily="18" charset="0"/>
              </a:rPr>
              <a:t>I</a:t>
            </a:r>
            <a:endParaRPr lang="ru-RU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/>
            <a:r>
              <a:rPr lang="de-DE" b="1" i="1" dirty="0" smtClean="0">
                <a:solidFill>
                  <a:prstClr val="black"/>
                </a:solidFill>
              </a:rPr>
              <a:t>Georg Ludwig von Hannover</a:t>
            </a:r>
            <a:endParaRPr lang="ru-RU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0244" name="Picture 4" descr="Георг I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057400"/>
            <a:ext cx="1752600" cy="21531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514600" y="4267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Георг </a:t>
            </a:r>
            <a:r>
              <a:rPr lang="en-US" b="1" dirty="0" smtClean="0">
                <a:solidFill>
                  <a:prstClr val="black"/>
                </a:solidFill>
                <a:latin typeface="Bookman Old Style" pitchFamily="18" charset="0"/>
              </a:rPr>
              <a:t>II</a:t>
            </a:r>
            <a:endParaRPr lang="ru-RU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George II August</a:t>
            </a:r>
            <a:endParaRPr lang="ru-RU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0246" name="Picture 6" descr="Георг III"/>
          <p:cNvPicPr>
            <a:picLocks noChangeAspect="1" noChangeArrowheads="1"/>
          </p:cNvPicPr>
          <p:nvPr/>
        </p:nvPicPr>
        <p:blipFill>
          <a:blip r:embed="rId5"/>
          <a:srcRect l="20000" t="10309" r="14286" b="31959"/>
          <a:stretch>
            <a:fillRect/>
          </a:stretch>
        </p:blipFill>
        <p:spPr bwMode="auto">
          <a:xfrm>
            <a:off x="4648200" y="2057400"/>
            <a:ext cx="1752599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572000" y="4343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Георг </a:t>
            </a:r>
            <a:r>
              <a:rPr lang="en-US" b="1" dirty="0" smtClean="0">
                <a:solidFill>
                  <a:prstClr val="black"/>
                </a:solidFill>
                <a:latin typeface="Bookman Old Style" pitchFamily="18" charset="0"/>
              </a:rPr>
              <a:t>III</a:t>
            </a:r>
            <a:endParaRPr lang="ru-RU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George William Frederick</a:t>
            </a:r>
            <a:endParaRPr lang="ru-RU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0248" name="Picture 8" descr="Георг I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838200"/>
            <a:ext cx="1678697" cy="2386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6858000" y="3276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Георг </a:t>
            </a:r>
            <a:r>
              <a:rPr lang="en-US" b="1" dirty="0" smtClean="0">
                <a:solidFill>
                  <a:prstClr val="black"/>
                </a:solidFill>
                <a:latin typeface="Bookman Old Style" pitchFamily="18" charset="0"/>
              </a:rPr>
              <a:t>IV</a:t>
            </a:r>
            <a:endParaRPr lang="ru-RU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George IV</a:t>
            </a:r>
            <a:endParaRPr lang="ru-RU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0250" name="Picture 10" descr="Вильгельм I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962400"/>
            <a:ext cx="1828800" cy="21945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381000" y="593467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Вильгельм </a:t>
            </a:r>
            <a:r>
              <a:rPr lang="en-US" b="1" dirty="0" smtClean="0">
                <a:solidFill>
                  <a:prstClr val="black"/>
                </a:solidFill>
                <a:latin typeface="Bookman Old Style" pitchFamily="18" charset="0"/>
              </a:rPr>
              <a:t>IV</a:t>
            </a:r>
            <a:endParaRPr lang="ru-RU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William Henry</a:t>
            </a:r>
            <a:endParaRPr lang="ru-RU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0252" name="Picture 12" descr="http://upload.wikimedia.org/wikipedia/commons/thumb/a/aa/Dronning_victoria.jpg/180px-Dronning_victori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4038600"/>
            <a:ext cx="1910687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6400800" y="6211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Виктория</a:t>
            </a:r>
          </a:p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Alexandrina Victoria</a:t>
            </a:r>
            <a:endParaRPr lang="ru-RU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 1(1714-1727)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s://images.prod.meredith.com/product/26da396fca2c0b538915cda4800e0f98/1554854401769/l/king-george-i-portrait-throw-blanket-51-x-60-by-viktorius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8206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9_ROmap">
  <a:themeElements>
    <a:clrScheme name="RO m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 ma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 m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 m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 m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 m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 m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 m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 m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 m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 m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 m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 m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 m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1755</Words>
  <Application>Microsoft Office PowerPoint</Application>
  <PresentationFormat>Экран (4:3)</PresentationFormat>
  <Paragraphs>302</Paragraphs>
  <Slides>56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83" baseType="lpstr">
      <vt:lpstr>1_Тема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Презентация4</vt:lpstr>
      <vt:lpstr>29_ROmap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</vt:lpstr>
      <vt:lpstr>Англия  в  18 в.</vt:lpstr>
      <vt:lpstr>Презентация PowerPoint</vt:lpstr>
      <vt:lpstr>Презентация PowerPoint</vt:lpstr>
      <vt:lpstr>В политике</vt:lpstr>
      <vt:lpstr>Презентация PowerPoint</vt:lpstr>
      <vt:lpstr>Королева Анна  (1702-1714)</vt:lpstr>
      <vt:lpstr>Ганноверы на троне.</vt:lpstr>
      <vt:lpstr>Презентация PowerPoint</vt:lpstr>
      <vt:lpstr>Георг 1(1714-1727)</vt:lpstr>
      <vt:lpstr>Презентация PowerPoint</vt:lpstr>
      <vt:lpstr>Презентация PowerPoint</vt:lpstr>
      <vt:lpstr>Презентация PowerPoint</vt:lpstr>
      <vt:lpstr>Георг 2(1727-1760)</vt:lpstr>
      <vt:lpstr>Презентация PowerPoint</vt:lpstr>
      <vt:lpstr>Презентация PowerPoint</vt:lpstr>
      <vt:lpstr>Георг 3 (1760-1820)</vt:lpstr>
      <vt:lpstr>Презентация PowerPoint</vt:lpstr>
      <vt:lpstr>Презентация PowerPoint</vt:lpstr>
      <vt:lpstr>Презентация PowerPoint</vt:lpstr>
      <vt:lpstr>Борьба короля и парламента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Условия промышленного переворота</vt:lpstr>
      <vt:lpstr>Презентация PowerPoint</vt:lpstr>
      <vt:lpstr>Презентация PowerPoint</vt:lpstr>
      <vt:lpstr>Сравните мануфактуру и фабрику.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Луддиты</vt:lpstr>
      <vt:lpstr>Последствия</vt:lpstr>
      <vt:lpstr>Отрицательные последствия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RePack by Diakov</cp:lastModifiedBy>
  <cp:revision>10</cp:revision>
  <dcterms:created xsi:type="dcterms:W3CDTF">2019-09-26T19:38:59Z</dcterms:created>
  <dcterms:modified xsi:type="dcterms:W3CDTF">2021-09-26T15:32:51Z</dcterms:modified>
</cp:coreProperties>
</file>