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7"/>
  </p:notesMasterIdLst>
  <p:sldIdLst>
    <p:sldId id="256" r:id="rId2"/>
    <p:sldId id="318" r:id="rId3"/>
    <p:sldId id="270" r:id="rId4"/>
    <p:sldId id="277" r:id="rId5"/>
    <p:sldId id="275" r:id="rId6"/>
    <p:sldId id="292" r:id="rId7"/>
    <p:sldId id="316" r:id="rId8"/>
    <p:sldId id="317" r:id="rId9"/>
    <p:sldId id="282" r:id="rId10"/>
    <p:sldId id="289" r:id="rId11"/>
    <p:sldId id="290" r:id="rId12"/>
    <p:sldId id="269" r:id="rId13"/>
    <p:sldId id="271" r:id="rId14"/>
    <p:sldId id="276" r:id="rId15"/>
    <p:sldId id="272" r:id="rId16"/>
    <p:sldId id="295" r:id="rId17"/>
    <p:sldId id="313" r:id="rId18"/>
    <p:sldId id="314" r:id="rId19"/>
    <p:sldId id="315" r:id="rId20"/>
    <p:sldId id="291" r:id="rId21"/>
    <p:sldId id="285" r:id="rId22"/>
    <p:sldId id="280" r:id="rId23"/>
    <p:sldId id="293" r:id="rId24"/>
    <p:sldId id="294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CC"/>
    <a:srgbClr val="FF00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1" autoAdjust="0"/>
  </p:normalViewPr>
  <p:slideViewPr>
    <p:cSldViewPr>
      <p:cViewPr>
        <p:scale>
          <a:sx n="53" d="100"/>
          <a:sy n="53" d="100"/>
        </p:scale>
        <p:origin x="-57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5587-D0C4-4C52-BA14-387314C09864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E0477-404F-4794-806A-DC4472322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69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0477-404F-4794-806A-DC4472322D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0477-404F-4794-806A-DC4472322D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0477-404F-4794-806A-DC4472322D8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9" y="230"/>
              <a:ext cx="1859" cy="3630"/>
              <a:chOff x="3007" y="773"/>
              <a:chExt cx="1859" cy="3630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8" y="119"/>
              <a:ext cx="356" cy="608"/>
              <a:chOff x="1732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3"/>
              <a:ext cx="500" cy="500"/>
              <a:chOff x="1727" y="871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3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3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8F60-E2AE-4AB2-8F53-C9BBF554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61BF-5B49-4E18-96D7-1FB6977F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2A61-E49C-48FB-8387-DB80F6ED8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D067-57B5-4BF4-BF32-8C8AA141F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DC3A-5743-45BF-9AA5-85FD6366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BB1E-E9FB-40E2-982F-C8AE6FC8A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1105-8F7A-4C47-919B-24986C4C8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CD62-2423-40A3-B539-EE64FD5C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CFFE-16B3-4E4D-A658-340A089C7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BE2F-DBED-4C11-8248-5481D60D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F9D6-7F51-4ACE-B719-58C55D2DF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56BC-059A-4F70-B3B1-2520BF671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EC6D-0D12-4031-BACD-1881D85F5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E667-36C4-4029-A02A-E57194902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68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68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68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688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68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68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F272354-3019-4694-B8AF-5A6252DEF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мама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3243779" cy="230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2880320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dirty="0" smtClean="0">
                <a:solidFill>
                  <a:srgbClr val="000099"/>
                </a:solidFill>
                <a:latin typeface="Monotype Corsiva" pitchFamily="66" charset="0"/>
              </a:rPr>
              <a:t>Взаимодействие с семьей ребенка с ЗПР , ТНР, РАС. </a:t>
            </a:r>
            <a:br>
              <a:rPr lang="ru-RU" sz="50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5000" dirty="0" smtClean="0">
                <a:solidFill>
                  <a:srgbClr val="000099"/>
                </a:solidFill>
                <a:latin typeface="Monotype Corsiva" pitchFamily="66" charset="0"/>
              </a:rPr>
              <a:t>Эффективные стратегии</a:t>
            </a:r>
            <a:br>
              <a:rPr lang="ru-RU" sz="50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материалам </a:t>
            </a:r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140968"/>
            <a:ext cx="8712968" cy="2708920"/>
          </a:xfrm>
        </p:spPr>
        <p:txBody>
          <a:bodyPr/>
          <a:lstStyle/>
          <a:p>
            <a:pPr algn="just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Фроловой С.В. </a:t>
            </a:r>
            <a:r>
              <a:rPr lang="ru-RU" sz="1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психологических наук, доцент кафедры общей психологии и педагогики ФГБОУ ВО Российского национального исследовательского медицинского университета имени Н.И.Пирогова Минздрава РФ </a:t>
            </a:r>
            <a:endParaRPr lang="en-US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Балясниковой Л.В.</a:t>
            </a:r>
            <a:r>
              <a:rPr lang="ru-RU" sz="1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кандидат психологических наук, почетный работник образования города Москвы, педагог-психолог высшей квалификационной категории</a:t>
            </a:r>
          </a:p>
          <a:p>
            <a:pPr algn="just"/>
            <a:r>
              <a:rPr lang="ru-RU" sz="1600" smtClean="0">
                <a:effectLst/>
              </a:rPr>
              <a:t>Дробышевой </a:t>
            </a:r>
            <a:r>
              <a:rPr lang="ru-RU" sz="1600" dirty="0" err="1" smtClean="0">
                <a:effectLst/>
              </a:rPr>
              <a:t>Е.А.,</a:t>
            </a:r>
            <a:r>
              <a:rPr lang="ru-RU" sz="1600" b="0" dirty="0" err="1" smtClean="0">
                <a:effectLst/>
              </a:rPr>
              <a:t>заместитель</a:t>
            </a:r>
            <a:r>
              <a:rPr lang="ru-RU" sz="1600" b="0" dirty="0" smtClean="0">
                <a:effectLst/>
              </a:rPr>
              <a:t> </a:t>
            </a:r>
            <a:r>
              <a:rPr lang="ru-RU" sz="1600" b="0" dirty="0">
                <a:effectLst/>
              </a:rPr>
              <a:t>директора по учебно-воспитательной работе Муниципального автономного общеобразовательного учреждения «Основная общеобразовательная школа №29» </a:t>
            </a:r>
            <a:r>
              <a:rPr lang="ru-RU" sz="1600" b="0" dirty="0" err="1">
                <a:effectLst/>
              </a:rPr>
              <a:t>Энгельсского</a:t>
            </a:r>
            <a:r>
              <a:rPr lang="ru-RU" sz="1600" b="0" dirty="0">
                <a:effectLst/>
              </a:rPr>
              <a:t> муниципального района Саратовской области, учитель-логопед высшей квалификационной категории, дефектолог,    модератор творческой группы Федеральной инновационной площадки ГБОУ ЦО № 1679 г. Москвы по теме: «Проблемы обучения и социализации детей с ОВЗ и детей-инвалидов в образовательном пространстве общеобразовательных организаций: от интеграции к инклюзии»</a:t>
            </a:r>
            <a:endPara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04664"/>
            <a:ext cx="8243887" cy="792088"/>
          </a:xfrm>
        </p:spPr>
        <p:txBody>
          <a:bodyPr/>
          <a:lstStyle/>
          <a:p>
            <a:r>
              <a:rPr lang="ru-RU" sz="5000" b="1" i="1" dirty="0" smtClean="0">
                <a:latin typeface="Monotype Corsiva" pitchFamily="66" charset="0"/>
              </a:rPr>
              <a:t>Образ матери</a:t>
            </a:r>
            <a:endParaRPr lang="ru-RU" sz="5000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340768"/>
            <a:ext cx="4978896" cy="504056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Матери часто жалуются на обилие повседневных забот, связанных с ребенком, что ведет к повышенной физической и моральной нагрузке, подтачивает их силы и вызывает запредельное утомление. Часто для таких матерей свойственны снижение психического тонуса и заниженная самооценка. Они утрачивают радость жизни, отказываются от дальнейшей профессиональной карьеры. Жизненные обстоятельства переживаются как чувство невозможности реализации собственных жизненных планов, как потеря интереса к себе как к женщине и личности.</a:t>
            </a:r>
            <a:endParaRPr lang="ru-RU" sz="1800" dirty="0"/>
          </a:p>
        </p:txBody>
      </p:sp>
      <p:pic>
        <p:nvPicPr>
          <p:cNvPr id="38914" name="Picture 2" descr="C:\Users\asus\Desktop\Mothers-Sons-9005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960440" cy="489480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04664"/>
            <a:ext cx="8243887" cy="792088"/>
          </a:xfrm>
        </p:spPr>
        <p:txBody>
          <a:bodyPr/>
          <a:lstStyle/>
          <a:p>
            <a:r>
              <a:rPr lang="ru-RU" sz="5000" b="1" i="1" dirty="0" smtClean="0">
                <a:latin typeface="Monotype Corsiva" pitchFamily="66" charset="0"/>
              </a:rPr>
              <a:t>Образ отца</a:t>
            </a:r>
            <a:endParaRPr lang="ru-RU" sz="5000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4978896" cy="504056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Чаще всего отец не принимает ребенка с нарушениями по состоянию здоровья и постепенно отдаляется от семьи. Он холодно относится к ребенку, отказывая ему в любви и поддержке.</a:t>
            </a:r>
          </a:p>
          <a:p>
            <a:pPr algn="ctr">
              <a:buNone/>
            </a:pPr>
            <a:r>
              <a:rPr lang="ru-RU" sz="1800" dirty="0" smtClean="0"/>
              <a:t>Подобное отношение к ребенку со стороны отца травмирует мать ребенка, понижает ее самооценку, способствует формированию невротичных черт личности и психосоматических заболеваний. Статус супруга в сознании матери снижается. Неприятие отцом ребенка становится причиной отчуждения жены от мужа.</a:t>
            </a:r>
            <a:endParaRPr lang="ru-RU" sz="1800" dirty="0"/>
          </a:p>
        </p:txBody>
      </p:sp>
      <p:pic>
        <p:nvPicPr>
          <p:cNvPr id="40962" name="Picture 2" descr="C:\Users\asus\Desktop\9719992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579" y="332656"/>
            <a:ext cx="3283421" cy="58091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3188"/>
            <a:ext cx="8784975" cy="131445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Виды отношения родителей к своим детям, имеющим проблемы в развитии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стыдятся странностей своего ребенка, излишне оберегают его. Ребенок не чувствует себя спокойным и в безопасности, он замкнут, неудовлетворен собой.</a:t>
            </a:r>
          </a:p>
          <a:p>
            <a:pPr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Родители ошибочно считают себя виновными в состоянии ребенка, настаивают на проведении самых неразумных методов «лечения», которые только расстраивают ребенка, но не приносят ему никакой пользы.</a:t>
            </a:r>
          </a:p>
          <a:p>
            <a:pPr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Родители постепенно приходят к выводу о безнадежности состояния ребенка, отказывают в проявлении к нему каких-либо знаков внимания, любви.</a:t>
            </a:r>
          </a:p>
          <a:p>
            <a:pPr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Родители не замечают проблем в развитии ребенка и доказывают себе и всему миру, что он ничуть не глупее других. Такие родители постоянно подстегивают ребенка, предъявляют к нему завышенные требования. Постоянное давление делает ребенка упрямым и раздражительным, а частые ситуации, в которых он чувствует себя некомпетентно, лишают его уверенности в себе.</a:t>
            </a:r>
          </a:p>
          <a:p>
            <a:pPr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Родители воспринимают ребенка естественно, позволяют бывать ему везде, не обращая внимания на взгляды и замечания. Ребенок чувствует себя уверенно, счастливо, воспринимая себя таким, как все.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19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3188"/>
            <a:ext cx="8784975" cy="131445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Характеристика семьи, воспитывающей ребенка с нарушениями  в развитии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временной перспективы:</a:t>
            </a:r>
            <a:r>
              <a:rPr lang="ru-RU" sz="1800" dirty="0" smtClean="0"/>
              <a:t> родители испытывают нервно-психическую и физическую нагрузку, усталость, напряжение, тревогу и неуверенность в отношении будущего ребенка;</a:t>
            </a:r>
          </a:p>
          <a:p>
            <a:pPr>
              <a:buFont typeface="+mj-lt"/>
              <a:buAutoNum type="arabicPeriod"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проявления и поведение ребенка </a:t>
            </a:r>
            <a:r>
              <a:rPr lang="ru-RU" sz="1800" dirty="0" smtClean="0"/>
              <a:t>не отвечают ожиданиям родителей и, как следствие, вызывают у них раздражение, горечь, неудовлетворенность;</a:t>
            </a:r>
          </a:p>
          <a:p>
            <a:pPr>
              <a:buFont typeface="+mj-lt"/>
              <a:buAutoNum type="arabicPeriod"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взаимоотношения </a:t>
            </a:r>
            <a:r>
              <a:rPr lang="ru-RU" sz="1800" dirty="0" smtClean="0"/>
              <a:t>нарушаются и искажаются;</a:t>
            </a:r>
          </a:p>
          <a:p>
            <a:pPr>
              <a:buFont typeface="+mj-lt"/>
              <a:buAutoNum type="arabicPeriod"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Снижается социальный статус семьи:</a:t>
            </a:r>
            <a:r>
              <a:rPr lang="ru-RU" sz="1800" dirty="0" smtClean="0"/>
              <a:t> родители стараются скрыть факт нарушения развития у ребенка — соответственно, круг </a:t>
            </a:r>
            <a:r>
              <a:rPr lang="ru-RU" sz="1800" dirty="0" err="1" smtClean="0"/>
              <a:t>внесемейного</a:t>
            </a:r>
            <a:r>
              <a:rPr lang="ru-RU" sz="1800" dirty="0" smtClean="0"/>
              <a:t> функционирования сужается;</a:t>
            </a:r>
          </a:p>
          <a:p>
            <a:pPr>
              <a:buFont typeface="+mj-lt"/>
              <a:buAutoNum type="arabicPeriod"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«Особый психологический конфликт» </a:t>
            </a:r>
            <a:r>
              <a:rPr lang="ru-RU" sz="1800" dirty="0" smtClean="0"/>
              <a:t> возникает в семье как результат столкновения с общественным мнением, не всегда адекватно оценивающим усилия родителей по воспитанию и лечению ребенка с ОВЗ.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19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165572"/>
          </a:xfrm>
        </p:spPr>
        <p:txBody>
          <a:bodyPr/>
          <a:lstStyle/>
          <a:p>
            <a:r>
              <a:rPr lang="ru-RU" sz="3500" b="1" dirty="0" smtClean="0">
                <a:latin typeface="Monotype Corsiva" pitchFamily="66" charset="0"/>
              </a:rPr>
              <a:t>Проблемы социальной адаптации семьи с ребенком с ОВЗ</a:t>
            </a:r>
            <a:endParaRPr lang="ru-RU" sz="35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25658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 smtClean="0"/>
              <a:t>в обществе недостаточно сформировано отношение к инвалиду как к гражданину, в большей степени о нем говорится как о «медицинском» субъекте.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отсутствует система ранней профилактической и информационной помощи родителям.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имеющаяся система информирования родителей о том, что родившийся ребенок – инвалид, в значительной степени влияет на их психологическое состояние.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среди семей, воспитывающих ребенка с ОВЗ, самый большой процент составляют неполные материнские семьи, поэтому к проблемам данной категории семей прибавляются проблемы неполной семьи;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стрессовая ситуация и отсутствие системы поддержки на ранних этапах оказывают сильное деформирующее воздействие на психику родителей и являются исходным условием для резкого травмирующего изменения сформировавшихся в семье жизненных стереотипов.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3188"/>
            <a:ext cx="8784975" cy="2173684"/>
          </a:xfrm>
        </p:spPr>
        <p:txBody>
          <a:bodyPr/>
          <a:lstStyle/>
          <a:p>
            <a:r>
              <a:rPr lang="ru-RU" sz="3500" b="1" dirty="0" smtClean="0">
                <a:latin typeface="Monotype Corsiva" pitchFamily="66" charset="0"/>
              </a:rPr>
              <a:t>Качества, которыми должны обладать родители детей с ОВЗ, чтобы их любовь стала силой, формирующей характер ребенка, его психическое состояние</a:t>
            </a:r>
            <a:endParaRPr lang="ru-RU" sz="35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4824536" cy="424847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700" dirty="0" smtClean="0"/>
              <a:t>родители должны иметь веру в жизнь, внутреннее спокойствие, чтобы не заражать своей тревогой детей;</a:t>
            </a:r>
          </a:p>
          <a:p>
            <a:pPr>
              <a:buFont typeface="+mj-lt"/>
              <a:buAutoNum type="arabicPeriod"/>
            </a:pPr>
            <a:r>
              <a:rPr lang="ru-RU" sz="1700" dirty="0" smtClean="0"/>
              <a:t>родители должны строить свои отношения к ребенку на успешности, что определяется родительской верой в его силы и возможности;</a:t>
            </a:r>
          </a:p>
          <a:p>
            <a:pPr>
              <a:buFont typeface="+mj-lt"/>
              <a:buAutoNum type="arabicPeriod"/>
            </a:pPr>
            <a:r>
              <a:rPr lang="ru-RU" sz="1700" dirty="0" smtClean="0"/>
              <a:t>родители должны четко знать, что ребенок не может вырасти без атмосферы похвалы;</a:t>
            </a:r>
          </a:p>
          <a:p>
            <a:pPr>
              <a:buFont typeface="+mj-lt"/>
              <a:buAutoNum type="arabicPeriod"/>
            </a:pPr>
            <a:r>
              <a:rPr lang="ru-RU" sz="1700" dirty="0" smtClean="0"/>
              <a:t>родители должны развивать самостоятельность своего ребенка и поэтому для его же блага (по возможности) сокращать постепенно свою помощь ему до минимума.</a:t>
            </a:r>
          </a:p>
          <a:p>
            <a:pPr>
              <a:buNone/>
            </a:pP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58" name="Picture 2" descr="http://www.nmosk.ru/image/news/2013-4kv/01-0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396556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519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237580"/>
          </a:xfrm>
        </p:spPr>
        <p:txBody>
          <a:bodyPr/>
          <a:lstStyle/>
          <a:p>
            <a:r>
              <a:rPr lang="ru-RU" sz="3500" b="1" i="1" dirty="0" smtClean="0">
                <a:latin typeface="Monotype Corsiva" pitchFamily="66" charset="0"/>
              </a:rPr>
              <a:t>Параметры уровня готовности родителей детей с ОВЗ к сотрудничеству</a:t>
            </a:r>
            <a:endParaRPr lang="ru-RU" sz="3500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003232" cy="33123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200" dirty="0" smtClean="0"/>
              <a:t>Адекватность оценки родителями и другими взрослыми членами семьи состояния развития ребенка в данный период.</a:t>
            </a:r>
          </a:p>
          <a:p>
            <a:pPr marL="514350" indent="-514350">
              <a:buAutoNum type="arabicPeriod"/>
            </a:pPr>
            <a:r>
              <a:rPr lang="ru-RU" sz="2200" dirty="0" smtClean="0"/>
              <a:t>Степень инициативы родителей в плане сотрудничества со специалистами.</a:t>
            </a:r>
          </a:p>
          <a:p>
            <a:pPr marL="514350" indent="-514350">
              <a:buAutoNum type="arabicPeriod"/>
            </a:pPr>
            <a:r>
              <a:rPr lang="ru-RU" sz="2200" dirty="0" smtClean="0"/>
              <a:t>Признание ведущей роли специалистов и продуктивное использование как психолого-педагогических, так и медицинских рекомендаций.</a:t>
            </a:r>
            <a:endParaRPr lang="ru-RU" sz="2200" dirty="0"/>
          </a:p>
        </p:txBody>
      </p:sp>
      <p:pic>
        <p:nvPicPr>
          <p:cNvPr id="46082" name="Picture 2" descr="https://im2-tub-ru.yandex.net/i?id=2cfd8029392564fb8aa648be20666614&amp;n=33&amp;h=215&amp;w=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4114800" cy="20478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43887" cy="805532"/>
          </a:xfrm>
        </p:spPr>
        <p:txBody>
          <a:bodyPr/>
          <a:lstStyle/>
          <a:p>
            <a:r>
              <a:rPr lang="ru-RU" sz="3500" b="1" dirty="0" smtClean="0">
                <a:latin typeface="Monotype Corsiva" pitchFamily="66" charset="0"/>
              </a:rPr>
              <a:t>Вопросник  - Список потребностей родителей, воспитывающей ребенка с ОВЗ</a:t>
            </a:r>
            <a:endParaRPr lang="ru-RU" sz="35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925144"/>
          </a:xfrm>
        </p:spPr>
        <p:txBody>
          <a:bodyPr/>
          <a:lstStyle/>
          <a:p>
            <a:pPr marL="0" indent="361950">
              <a:buNone/>
            </a:pPr>
            <a:r>
              <a:rPr lang="ru-RU" sz="1400" b="1" dirty="0" err="1" smtClean="0"/>
              <a:t>Дата_____________________________</a:t>
            </a:r>
            <a:endParaRPr lang="ru-RU" sz="1400" dirty="0" smtClean="0"/>
          </a:p>
          <a:p>
            <a:pPr marL="0" indent="361950">
              <a:buNone/>
            </a:pPr>
            <a:r>
              <a:rPr lang="ru-RU" sz="1400" b="1" dirty="0" smtClean="0"/>
              <a:t>Имя лица, заполняющего вопросник</a:t>
            </a:r>
            <a:endParaRPr lang="ru-RU" sz="1400" dirty="0" smtClean="0"/>
          </a:p>
          <a:p>
            <a:pPr marL="0" indent="361950">
              <a:buNone/>
            </a:pPr>
            <a:r>
              <a:rPr lang="ru-RU" sz="1400" b="1" dirty="0" smtClean="0"/>
              <a:t>Отношение к ребенку</a:t>
            </a:r>
            <a:r>
              <a:rPr lang="en-US" sz="1400" b="1" dirty="0" smtClean="0"/>
              <a:t> </a:t>
            </a:r>
            <a:r>
              <a:rPr lang="ru-RU" sz="1400" b="1" dirty="0" smtClean="0"/>
              <a:t>_________________________________________________</a:t>
            </a:r>
            <a:endParaRPr lang="ru-RU" sz="1400" dirty="0" smtClean="0"/>
          </a:p>
          <a:p>
            <a:pPr marL="0" indent="361950">
              <a:buNone/>
            </a:pPr>
            <a:r>
              <a:rPr lang="ru-RU" sz="1400" b="1" dirty="0" smtClean="0"/>
              <a:t>У родителей маленьких детей много разных потребностей. Не все родители нуждаются в одинаковой помощи. Для каждой потребности в списке, приведенном ниже, отметьте крестиком (+) рубрику, наиболее точно описывающую вашу потребность в помощи или желание помощи в этой сфере. Возможно, мы не сможем помочь вам во всем, однако ваши ответы помогут улучшить нашу программу.</a:t>
            </a:r>
          </a:p>
          <a:p>
            <a:pPr marL="0" indent="36195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400" b="1" i="1" dirty="0" smtClean="0"/>
              <a:t>Рубрики: </a:t>
            </a:r>
          </a:p>
          <a:p>
            <a:pPr>
              <a:buNone/>
            </a:pPr>
            <a:r>
              <a:rPr lang="ru-RU" sz="1400" b="1" i="1" dirty="0" smtClean="0"/>
              <a:t>1. </a:t>
            </a:r>
            <a:r>
              <a:rPr lang="ru-RU" sz="1400" b="1" dirty="0" smtClean="0"/>
              <a:t>Я действительно нуждаюсь в помощи в этой области.</a:t>
            </a:r>
            <a:endParaRPr lang="ru-RU" sz="1400" dirty="0" smtClean="0"/>
          </a:p>
          <a:p>
            <a:pPr>
              <a:buNone/>
            </a:pPr>
            <a:r>
              <a:rPr lang="ru-RU" sz="1400" b="1" i="1" dirty="0" smtClean="0"/>
              <a:t>2. </a:t>
            </a:r>
            <a:r>
              <a:rPr lang="ru-RU" sz="1400" b="1" dirty="0" smtClean="0"/>
              <a:t>Я хотел (а) бы помощи, но настоятельной нужды в этом нет.</a:t>
            </a:r>
            <a:endParaRPr lang="ru-RU" sz="1400" dirty="0" smtClean="0"/>
          </a:p>
          <a:p>
            <a:pPr>
              <a:buNone/>
            </a:pPr>
            <a:r>
              <a:rPr lang="ru-RU" sz="1400" b="1" i="1" dirty="0" smtClean="0"/>
              <a:t>3. </a:t>
            </a:r>
            <a:r>
              <a:rPr lang="ru-RU" sz="1400" b="1" dirty="0" smtClean="0"/>
              <a:t>Я не нуждаюсь в помощи в этой области.</a:t>
            </a:r>
            <a:endParaRPr lang="ru-RU" sz="1400" dirty="0" smtClean="0"/>
          </a:p>
          <a:p>
            <a:pPr marL="0" indent="361950"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61950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вас есть иные потребности, не указанные в этом списке, назовите их: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43887" cy="805532"/>
          </a:xfrm>
        </p:spPr>
        <p:txBody>
          <a:bodyPr/>
          <a:lstStyle/>
          <a:p>
            <a:r>
              <a:rPr lang="ru-RU" sz="3500" b="1" dirty="0" smtClean="0">
                <a:latin typeface="Monotype Corsiva" pitchFamily="66" charset="0"/>
              </a:rPr>
              <a:t>Вопросник  - Список потребностей родителей, воспитывающей ребенка с ОВЗ</a:t>
            </a:r>
            <a:endParaRPr lang="ru-RU" sz="35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41168"/>
          </a:xfrm>
        </p:spPr>
        <p:txBody>
          <a:bodyPr/>
          <a:lstStyle/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Больше информации о нарушениях моего ребенка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2. Кто-нибудь, кто поможет мне чувствовать себя лучше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3. Помощь в уходе за ребенком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4. Больше денег/финансовая помощь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5. Кто-нибудь, кто сможет посидеть с ребенком день или вечер, чтобы я мог(</a:t>
            </a:r>
            <a:r>
              <a:rPr lang="ru-RU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куда-нибудь уйти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6. Более качественное медицинское обслуживание моего ребенка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7. Больше информации о развитии ребенка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8. Больше информации о проблемах с поведением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9. Больше информации о программах, которые могут помочь моему ребенку.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10. Консультирование, которое поможет мне справиться с ситуацией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11. Более качественные/более частые образовательные или терапевтические услуги для моего ребенка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12. Детский сад, чтобы я мог(</a:t>
            </a:r>
            <a:r>
              <a:rPr lang="ru-RU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ходить на работу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13. Больший (или лучшего качества) дом или квартира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14. Больше информации о том, как я могу помочь моему ребенку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15. Больше информации о питании и кормлении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Научиться справляться с ревностью братьев/сестер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Проблемы с родственниками мужа (жены) или другими родственниками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Проблемы с друзьями или соседями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Специальное оборудование, необходимое для моего ребенка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Возможность пообщаться с другими родителями таких же детей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Кто-нибудь, с кем можно поговорить о моих проблемах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Проблемы с мужем (женой)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Машина или иное средство передвижения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Медицинская помощь для меня самой (самого)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Больше времени, которое я смогу посвятить себе</a:t>
            </a:r>
          </a:p>
          <a:p>
            <a:pPr>
              <a:buNone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Больше времени, которое я смогу посвятить ребенку</a:t>
            </a:r>
          </a:p>
          <a:p>
            <a:pPr>
              <a:buNone/>
            </a:pP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вас есть иные потребности, не указанные в этом списке, назовите их:</a:t>
            </a:r>
          </a:p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</a:t>
            </a:r>
          </a:p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43887" cy="805532"/>
          </a:xfrm>
        </p:spPr>
        <p:txBody>
          <a:bodyPr/>
          <a:lstStyle/>
          <a:p>
            <a:r>
              <a:rPr lang="ru-RU" sz="3500" b="1" dirty="0" smtClean="0">
                <a:latin typeface="Monotype Corsiva" pitchFamily="66" charset="0"/>
              </a:rPr>
              <a:t>Вопросник  - Список потребностей родителей, воспитывающей ребенка с ОВЗ</a:t>
            </a:r>
            <a:endParaRPr lang="ru-RU" sz="35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49309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1600" b="1" dirty="0" smtClean="0"/>
              <a:t>Содержание СПР можно разделить на несколько категорий:</a:t>
            </a:r>
            <a:endParaRPr lang="ru-RU" sz="1600" dirty="0" smtClean="0"/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1.  Информация — вопросы 1, 7, 8, 9, 14, 15.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2.  Вмешательство — вопросы 6, 8, 9, 11, 14, 15, 19.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3. Формальная поддержка — вопросы 2, 3, 10, 12, 21.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4.  Неформальная поддержка — вопросы 2, 3, 17, 18, 20, 21, 22.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5. Материальная поддержка — вопросы 4, 19, 23.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6.  Конкурирующие нужды — вопросы 4, 5, 12, 13, 16, 17, 18, 22, 23, 24, 25, 26.</a:t>
            </a:r>
          </a:p>
          <a:p>
            <a:pPr>
              <a:lnSpc>
                <a:spcPct val="150000"/>
              </a:lnSpc>
              <a:buNone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12" y="2924944"/>
            <a:ext cx="5216888" cy="391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04813"/>
            <a:ext cx="8713788" cy="49291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– это особый мир, внутри которого формируется либо деформируется личность ребенка.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Для ребенка с ограниченными возможностями здоровья семья, как наиболее эмоционально значимое пространство жизнедеятельности, должна выполнять свое базовое предназначение –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для него своеобразной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коррекционно-развивающей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средой, обеспечивающей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компенсацию дефекта.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21565832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3188"/>
            <a:ext cx="8784975" cy="733524"/>
          </a:xfrm>
        </p:spPr>
        <p:txBody>
          <a:bodyPr/>
          <a:lstStyle/>
          <a:p>
            <a:r>
              <a:rPr lang="ru-RU" sz="3500" b="1" i="1" dirty="0" smtClean="0">
                <a:latin typeface="Monotype Corsiva" pitchFamily="66" charset="0"/>
              </a:rPr>
              <a:t>Направления работы с родителями детей с ОВЗ</a:t>
            </a:r>
            <a:endParaRPr lang="ru-RU" sz="3500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456384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обучение </a:t>
            </a:r>
            <a:r>
              <a:rPr lang="ru-RU" sz="1800" i="1" dirty="0" smtClean="0"/>
              <a:t>родителей специальным приемам, необходимым для проведения занятий с ребенком в домашних условиях;</a:t>
            </a:r>
          </a:p>
          <a:p>
            <a:pPr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обучение </a:t>
            </a:r>
            <a:r>
              <a:rPr lang="ru-RU" sz="1800" i="1" dirty="0" smtClean="0"/>
              <a:t>родителей воспитательным приемам, необходимым для коррекции </a:t>
            </a:r>
            <a:r>
              <a:rPr lang="ru-RU" sz="1800" i="1" dirty="0" err="1" smtClean="0"/>
              <a:t>дезадаптивных</a:t>
            </a:r>
            <a:r>
              <a:rPr lang="ru-RU" sz="1800" i="1" dirty="0" smtClean="0"/>
              <a:t> черт личности ребенка;</a:t>
            </a:r>
          </a:p>
          <a:p>
            <a:pPr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коррекция </a:t>
            </a:r>
            <a:r>
              <a:rPr lang="ru-RU" sz="1800" i="1" dirty="0" smtClean="0"/>
              <a:t>понимания родителями проблем их ребенка — преувеличения или, наоборот, отрицания наличия проблем;</a:t>
            </a:r>
          </a:p>
          <a:p>
            <a:pPr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коррекция </a:t>
            </a:r>
            <a:r>
              <a:rPr lang="ru-RU" sz="1800" i="1" dirty="0" smtClean="0"/>
              <a:t>неконструктивных форм поведения родителя (агрессии, истерических проявлений, неадекватных поведенческих реакций);</a:t>
            </a:r>
          </a:p>
          <a:p>
            <a:pPr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коррекция </a:t>
            </a:r>
            <a:r>
              <a:rPr lang="ru-RU" sz="1800" i="1" dirty="0" smtClean="0"/>
              <a:t>позиции родителей — переход в позицию поиска реализации возможностей ребенка.</a:t>
            </a:r>
          </a:p>
          <a:p>
            <a:endParaRPr lang="ru-RU" dirty="0"/>
          </a:p>
        </p:txBody>
      </p:sp>
      <p:pic>
        <p:nvPicPr>
          <p:cNvPr id="41986" name="Picture 2" descr="http://www.do.tgl.ru/uploads/posts/2012-12/1355228277_dscn1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2108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sihdocs.ru/socialeno-pedagogicheskoe-soprovojdenie-semei-vospitivayushej/20008_html_50895b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0"/>
            <a:ext cx="489654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Социально-педагогическая работа с семьей, воспитывающей ребенка с ОВЗ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356100" y="4292600"/>
            <a:ext cx="485775" cy="833438"/>
          </a:xfrm>
          <a:prstGeom prst="downArrow">
            <a:avLst>
              <a:gd name="adj1" fmla="val 50000"/>
              <a:gd name="adj2" fmla="val 4289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356100" y="2420938"/>
            <a:ext cx="485775" cy="833437"/>
          </a:xfrm>
          <a:prstGeom prst="downArrow">
            <a:avLst>
              <a:gd name="adj1" fmla="val 50000"/>
              <a:gd name="adj2" fmla="val 4289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Модель формирования позиции родителей «особого» ребенка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27088" y="1557338"/>
            <a:ext cx="7632700" cy="12954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ПЕРВЫЙ ЭТАП</a:t>
            </a:r>
          </a:p>
          <a:p>
            <a:pPr algn="ctr"/>
            <a:r>
              <a:rPr lang="ru-RU" b="1" dirty="0"/>
              <a:t>Направлен на привлечение родителей </a:t>
            </a:r>
          </a:p>
          <a:p>
            <a:pPr algn="ctr"/>
            <a:r>
              <a:rPr lang="ru-RU" b="1" dirty="0"/>
              <a:t>к коррекционно-развивающему </a:t>
            </a:r>
            <a:r>
              <a:rPr lang="ru-RU" b="1" dirty="0" smtClean="0"/>
              <a:t>процессу</a:t>
            </a:r>
            <a:endParaRPr lang="ru-RU" b="1" dirty="0"/>
          </a:p>
          <a:p>
            <a:pPr algn="ctr"/>
            <a:r>
              <a:rPr lang="ru-RU" sz="1600" i="1" dirty="0"/>
              <a:t>(важно убедить, что никто, кроме родителей, не поможет)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55650" y="3284538"/>
            <a:ext cx="7632700" cy="13684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ВТОРОЙ ЭТАП</a:t>
            </a:r>
          </a:p>
          <a:p>
            <a:pPr algn="ctr"/>
            <a:r>
              <a:rPr lang="ru-RU" b="1" dirty="0"/>
              <a:t>Направлен на формирование увлечения родителей </a:t>
            </a:r>
          </a:p>
          <a:p>
            <a:pPr algn="ctr"/>
            <a:r>
              <a:rPr lang="ru-RU" b="1" dirty="0"/>
              <a:t>процессом развития </a:t>
            </a:r>
            <a:r>
              <a:rPr lang="ru-RU" b="1" dirty="0" smtClean="0"/>
              <a:t>ребенка</a:t>
            </a:r>
            <a:endParaRPr lang="ru-RU" b="1" dirty="0"/>
          </a:p>
          <a:p>
            <a:pPr algn="ctr"/>
            <a:r>
              <a:rPr lang="ru-RU" sz="1600" i="1" dirty="0"/>
              <a:t>(важно показать ежедневные достижения,</a:t>
            </a:r>
          </a:p>
          <a:p>
            <a:pPr algn="ctr"/>
            <a:r>
              <a:rPr lang="ru-RU" sz="1600" i="1" dirty="0"/>
              <a:t> обучить отрабатывать задания специалистов)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84213" y="5157788"/>
            <a:ext cx="7632700" cy="122396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ТРЕТИЙ ЭТАП</a:t>
            </a:r>
          </a:p>
          <a:p>
            <a:pPr algn="ctr"/>
            <a:r>
              <a:rPr lang="ru-RU" b="1" dirty="0"/>
              <a:t>Направлен на развитие творческих подходов родителей</a:t>
            </a:r>
          </a:p>
          <a:p>
            <a:pPr algn="ctr"/>
            <a:r>
              <a:rPr lang="ru-RU" b="1" dirty="0"/>
              <a:t> к обучению и </a:t>
            </a:r>
            <a:r>
              <a:rPr lang="ru-RU" b="1" dirty="0" smtClean="0"/>
              <a:t>развитию</a:t>
            </a:r>
            <a:endParaRPr lang="ru-RU" b="1" dirty="0"/>
          </a:p>
          <a:p>
            <a:pPr algn="ctr"/>
            <a:r>
              <a:rPr lang="ru-RU" sz="1600" i="1" dirty="0"/>
              <a:t>(важно показать возможность родительских исследований)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3188"/>
            <a:ext cx="8568951" cy="805532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Рекомендации родителям детей с ОВЗ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9561"/>
          </a:xfrm>
        </p:spPr>
        <p:txBody>
          <a:bodyPr/>
          <a:lstStyle/>
          <a:p>
            <a:pPr>
              <a:buAutoNum type="arabicPeriod"/>
            </a:pPr>
            <a:r>
              <a:rPr lang="ru-RU" sz="1800" dirty="0" smtClean="0"/>
              <a:t>Никогда не жалейте ребёнка из-за того, что он не такой, как все. </a:t>
            </a:r>
          </a:p>
          <a:p>
            <a:pPr>
              <a:buAutoNum type="arabicPeriod"/>
            </a:pPr>
            <a:r>
              <a:rPr lang="ru-RU" sz="1800" dirty="0" smtClean="0"/>
              <a:t>Дарите ребёнку свою любовь и внимание, но не забывайте, что есть и другие члены семьи, которые в них тоже нуждаются. </a:t>
            </a:r>
          </a:p>
          <a:p>
            <a:pPr>
              <a:buAutoNum type="arabicPeriod"/>
            </a:pPr>
            <a:r>
              <a:rPr lang="ru-RU" sz="1800" dirty="0" smtClean="0"/>
              <a:t>Организуйте свой быт так, чтобы никто в семье не чувствовал себя “жертвой”, отказываясь от своей личной жизни. </a:t>
            </a:r>
          </a:p>
          <a:p>
            <a:pPr>
              <a:buAutoNum type="arabicPeriod"/>
            </a:pPr>
            <a:r>
              <a:rPr lang="ru-RU" sz="1800" dirty="0" smtClean="0"/>
              <a:t>Не ограждайте ребёнка от обязанностей и проблем. Решайте все дела вместе с ним. </a:t>
            </a:r>
          </a:p>
          <a:p>
            <a:pPr>
              <a:buAutoNum type="arabicPeriod"/>
            </a:pPr>
            <a:r>
              <a:rPr lang="ru-RU" sz="1800" dirty="0" smtClean="0"/>
              <a:t>Предоставьте ребёнку самостоятельность в действиях и принятии решений. </a:t>
            </a:r>
          </a:p>
          <a:p>
            <a:pPr>
              <a:buAutoNum type="arabicPeriod"/>
            </a:pPr>
            <a:r>
              <a:rPr lang="ru-RU" sz="1800" dirty="0" smtClean="0"/>
              <a:t>Следите за своей внешностью и поведением. Ребёнок должен гордиться вами. </a:t>
            </a:r>
          </a:p>
          <a:p>
            <a:pPr>
              <a:buAutoNum type="arabicPeriod"/>
            </a:pPr>
            <a:r>
              <a:rPr lang="ru-RU" sz="1800" dirty="0" smtClean="0"/>
              <a:t>Не бойтесь отказать ребёнку в чём-либо, если считаете его требования чрезмерными. </a:t>
            </a:r>
          </a:p>
          <a:p>
            <a:pPr>
              <a:buAutoNum type="arabicPeriod"/>
            </a:pPr>
            <a:r>
              <a:rPr lang="ru-RU" sz="1800" dirty="0" smtClean="0"/>
              <a:t>Чаще разговаривайте с ребёнком. Помните, что ни телевизор, ни радио не заменят вас.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3188"/>
            <a:ext cx="8568951" cy="805532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Рекомендации родителям детей с ОВЗ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6192688" cy="566124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9. Не ограничивайте ребёнка в общении со сверстниками. </a:t>
            </a:r>
          </a:p>
          <a:p>
            <a:pPr>
              <a:buNone/>
            </a:pPr>
            <a:r>
              <a:rPr lang="ru-RU" sz="1800" dirty="0" smtClean="0"/>
              <a:t>10. Не отказывайтесь от встречи с друзьями, приглашайте их в гости. </a:t>
            </a:r>
          </a:p>
          <a:p>
            <a:pPr>
              <a:buNone/>
            </a:pPr>
            <a:r>
              <a:rPr lang="ru-RU" sz="1800" dirty="0" smtClean="0"/>
              <a:t>11. Чаще прибегайте к советам специалистов (педагогов, психологов, логопедов, дефектологов). </a:t>
            </a:r>
          </a:p>
          <a:p>
            <a:pPr>
              <a:buNone/>
            </a:pPr>
            <a:r>
              <a:rPr lang="ru-RU" sz="1800" dirty="0" smtClean="0"/>
              <a:t>12. Больше читайте, и не только специальную литературу, но и художественную. </a:t>
            </a:r>
          </a:p>
          <a:p>
            <a:pPr>
              <a:buNone/>
            </a:pPr>
            <a:r>
              <a:rPr lang="ru-RU" sz="1800" dirty="0" smtClean="0"/>
              <a:t>13. Общайтесь с семьями, где есть дети-инвалиды. Передавайте свой опыт и перенимайте чужой. </a:t>
            </a:r>
          </a:p>
          <a:p>
            <a:pPr>
              <a:buNone/>
            </a:pPr>
            <a:r>
              <a:rPr lang="ru-RU" sz="1800" dirty="0" smtClean="0"/>
              <a:t>14. Не изводите себя упрёками. В том, что у вас больной ребёнок, вы не виноваты! </a:t>
            </a:r>
          </a:p>
          <a:p>
            <a:pPr>
              <a:buNone/>
            </a:pPr>
            <a:r>
              <a:rPr lang="ru-RU" sz="1800" dirty="0" smtClean="0"/>
              <a:t>15. Помните, что когда-нибудь ребёнок повзрослеет и ему придётся жить самостоятельно. Готовьте его к будущей жизни, говорите с ребенком о ней.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s://ds02.infourok.ru/uploads/ex/0171/00087968-2668056b/hello_html_m73b08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05064"/>
            <a:ext cx="2385723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7625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5327650" cy="215952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Результатами успешной работы </a:t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 родителями являются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132138" y="3284538"/>
            <a:ext cx="2736850" cy="25923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2078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Устойчивость</a:t>
            </a:r>
          </a:p>
          <a:p>
            <a:pPr algn="ctr">
              <a:defRPr/>
            </a:pPr>
            <a:r>
              <a:rPr lang="ru-RU"/>
              <a:t>психо-</a:t>
            </a:r>
          </a:p>
          <a:p>
            <a:pPr algn="ctr">
              <a:defRPr/>
            </a:pPr>
            <a:r>
              <a:rPr lang="ru-RU"/>
              <a:t>эмоционального</a:t>
            </a:r>
          </a:p>
          <a:p>
            <a:pPr algn="ctr">
              <a:defRPr/>
            </a:pPr>
            <a:r>
              <a:rPr lang="ru-RU"/>
              <a:t>состояния</a:t>
            </a:r>
          </a:p>
          <a:p>
            <a:pPr algn="ctr">
              <a:defRPr/>
            </a:pPr>
            <a:r>
              <a:rPr lang="ru-RU"/>
              <a:t>родителей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23850" y="3213100"/>
            <a:ext cx="2735263" cy="25923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Нормализация </a:t>
            </a:r>
          </a:p>
          <a:p>
            <a:pPr algn="ctr">
              <a:defRPr/>
            </a:pPr>
            <a:r>
              <a:rPr lang="ru-RU"/>
              <a:t>эмоционального </a:t>
            </a:r>
          </a:p>
          <a:p>
            <a:pPr algn="ctr">
              <a:defRPr/>
            </a:pPr>
            <a:r>
              <a:rPr lang="ru-RU"/>
              <a:t>состояния </a:t>
            </a:r>
          </a:p>
          <a:p>
            <a:pPr algn="ctr">
              <a:defRPr/>
            </a:pPr>
            <a:r>
              <a:rPr lang="ru-RU"/>
              <a:t>ребенка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940425" y="3284538"/>
            <a:ext cx="2844800" cy="25209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2039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Создание в семье </a:t>
            </a:r>
          </a:p>
          <a:p>
            <a:pPr algn="ctr">
              <a:defRPr/>
            </a:pPr>
            <a:r>
              <a:rPr lang="ru-RU"/>
              <a:t>коррекционно-</a:t>
            </a:r>
          </a:p>
          <a:p>
            <a:pPr algn="ctr">
              <a:defRPr/>
            </a:pPr>
            <a:r>
              <a:rPr lang="ru-RU"/>
              <a:t>развивающей</a:t>
            </a:r>
          </a:p>
          <a:p>
            <a:pPr algn="ctr">
              <a:defRPr/>
            </a:pPr>
            <a:r>
              <a:rPr lang="ru-RU"/>
              <a:t>среды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5876925"/>
            <a:ext cx="7921625" cy="6985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ВОЗМОЖНОСТЕЙ РАЗВИТИЯ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3188"/>
            <a:ext cx="8784975" cy="131445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Взаимоотношение родителей и детей с нарушением в развитии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4402832" cy="3168352"/>
          </a:xfrm>
        </p:spPr>
        <p:txBody>
          <a:bodyPr/>
          <a:lstStyle/>
          <a:p>
            <a:pPr algn="ctr">
              <a:buNone/>
            </a:pPr>
            <a:r>
              <a:rPr lang="ru-RU" sz="2500" dirty="0" smtClean="0"/>
              <a:t>ребенок будет счастливее, если его не жалеют, относятся к нему естественно, тогда семья начинает говорить </a:t>
            </a:r>
          </a:p>
          <a:p>
            <a:pPr algn="ctr">
              <a:buNone/>
            </a:pP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 нем, а с ним.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persons-info.com/userfiles/image/persons/10000-20000/10000-11000/10147/SPOK_Bendzhamin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168352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5517232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Бенджамин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(1903-1998)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19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Стадии адаптации семьи к ситуации рождения ребенка с проблемами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8313" y="2565400"/>
            <a:ext cx="2447925" cy="3527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СТАДИЯ ШОКА,</a:t>
            </a:r>
          </a:p>
          <a:p>
            <a:pPr algn="ctr">
              <a:defRPr/>
            </a:pPr>
            <a:r>
              <a:rPr lang="ru-RU" b="1" dirty="0"/>
              <a:t>агрессии, отрицания </a:t>
            </a:r>
          </a:p>
          <a:p>
            <a:pPr algn="ctr">
              <a:defRPr/>
            </a:pPr>
            <a:r>
              <a:rPr lang="ru-RU" b="1" dirty="0"/>
              <a:t>проблемы, поиска </a:t>
            </a:r>
          </a:p>
          <a:p>
            <a:pPr algn="ctr">
              <a:defRPr/>
            </a:pPr>
            <a:r>
              <a:rPr lang="ru-RU" b="1" dirty="0"/>
              <a:t>«виноватого».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r>
              <a:rPr lang="ru-RU" sz="1600" i="1" dirty="0"/>
              <a:t>В семье растет </a:t>
            </a:r>
          </a:p>
          <a:p>
            <a:pPr algn="ctr">
              <a:defRPr/>
            </a:pPr>
            <a:r>
              <a:rPr lang="ru-RU" sz="1600" i="1" dirty="0"/>
              <a:t>напряженность, </a:t>
            </a:r>
          </a:p>
          <a:p>
            <a:pPr algn="ctr">
              <a:defRPr/>
            </a:pPr>
            <a:r>
              <a:rPr lang="ru-RU" sz="1600" i="1" dirty="0"/>
              <a:t>ухудшается </a:t>
            </a:r>
          </a:p>
          <a:p>
            <a:pPr algn="ctr">
              <a:defRPr/>
            </a:pPr>
            <a:r>
              <a:rPr lang="ru-RU" sz="1600" i="1" dirty="0"/>
              <a:t>социально-</a:t>
            </a:r>
          </a:p>
          <a:p>
            <a:pPr algn="ctr">
              <a:defRPr/>
            </a:pPr>
            <a:r>
              <a:rPr lang="ru-RU" sz="1600" i="1" dirty="0"/>
              <a:t>психологический </a:t>
            </a:r>
          </a:p>
          <a:p>
            <a:pPr algn="ctr">
              <a:defRPr/>
            </a:pPr>
            <a:r>
              <a:rPr lang="ru-RU" sz="1600" i="1" dirty="0"/>
              <a:t>климат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32138" y="2565400"/>
            <a:ext cx="2735262" cy="3527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СТАДИЯ СКОРБИ</a:t>
            </a:r>
          </a:p>
          <a:p>
            <a:pPr algn="ctr">
              <a:defRPr/>
            </a:pPr>
            <a:r>
              <a:rPr lang="ru-RU" b="1" dirty="0"/>
              <a:t>по здоровому ребенку,</a:t>
            </a:r>
          </a:p>
          <a:p>
            <a:pPr algn="ctr">
              <a:defRPr/>
            </a:pPr>
            <a:r>
              <a:rPr lang="ru-RU" b="1" dirty="0"/>
              <a:t>которого нет.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1600" i="1" dirty="0"/>
              <a:t>Семья уже понимает</a:t>
            </a:r>
          </a:p>
          <a:p>
            <a:pPr algn="ctr">
              <a:defRPr/>
            </a:pPr>
            <a:r>
              <a:rPr lang="ru-RU" sz="1600" i="1" dirty="0"/>
              <a:t>свою значимость и </a:t>
            </a:r>
          </a:p>
          <a:p>
            <a:pPr algn="ctr">
              <a:defRPr/>
            </a:pPr>
            <a:r>
              <a:rPr lang="ru-RU" sz="1600" i="1" dirty="0"/>
              <a:t>ответственность за </a:t>
            </a:r>
          </a:p>
          <a:p>
            <a:pPr algn="ctr">
              <a:defRPr/>
            </a:pPr>
            <a:r>
              <a:rPr lang="ru-RU" sz="1600" i="1" dirty="0"/>
              <a:t>ребенка, но чувствует </a:t>
            </a:r>
          </a:p>
          <a:p>
            <a:pPr algn="ctr">
              <a:defRPr/>
            </a:pPr>
            <a:r>
              <a:rPr lang="ru-RU" sz="1600" i="1" dirty="0"/>
              <a:t>беспомощность</a:t>
            </a:r>
          </a:p>
          <a:p>
            <a:pPr algn="ctr">
              <a:defRPr/>
            </a:pPr>
            <a:r>
              <a:rPr lang="ru-RU" sz="1600" i="1" dirty="0"/>
              <a:t>в вопросах воспитания,</a:t>
            </a:r>
          </a:p>
          <a:p>
            <a:pPr algn="ctr">
              <a:defRPr/>
            </a:pPr>
            <a:r>
              <a:rPr lang="ru-RU" sz="1600" i="1" dirty="0"/>
              <a:t>ищет совета </a:t>
            </a:r>
          </a:p>
          <a:p>
            <a:pPr algn="ctr">
              <a:defRPr/>
            </a:pPr>
            <a:r>
              <a:rPr lang="ru-RU" sz="1600" i="1" dirty="0"/>
              <a:t>у специалистов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56176" y="2564904"/>
            <a:ext cx="2447925" cy="3527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СТАДИЯ </a:t>
            </a:r>
          </a:p>
          <a:p>
            <a:pPr algn="ctr">
              <a:defRPr/>
            </a:pPr>
            <a:r>
              <a:rPr lang="ru-RU" b="1" dirty="0"/>
              <a:t>АДАПТАЦИИ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1600" i="1" dirty="0"/>
              <a:t>Родители входят </a:t>
            </a:r>
          </a:p>
          <a:p>
            <a:pPr algn="ctr">
              <a:defRPr/>
            </a:pPr>
            <a:r>
              <a:rPr lang="ru-RU" sz="1600" i="1" dirty="0"/>
              <a:t>в ситуацию,</a:t>
            </a:r>
          </a:p>
          <a:p>
            <a:pPr algn="ctr">
              <a:defRPr/>
            </a:pPr>
            <a:r>
              <a:rPr lang="ru-RU" sz="1600" i="1" dirty="0"/>
              <a:t> начинают</a:t>
            </a:r>
          </a:p>
          <a:p>
            <a:pPr algn="ctr">
              <a:defRPr/>
            </a:pPr>
            <a:r>
              <a:rPr lang="ru-RU" sz="1600" i="1" dirty="0"/>
              <a:t>строить жизнь </a:t>
            </a:r>
          </a:p>
          <a:p>
            <a:pPr algn="ctr">
              <a:defRPr/>
            </a:pPr>
            <a:r>
              <a:rPr lang="ru-RU" sz="1600" i="1" dirty="0"/>
              <a:t>с учетом того, </a:t>
            </a:r>
          </a:p>
          <a:p>
            <a:pPr algn="ctr">
              <a:defRPr/>
            </a:pPr>
            <a:r>
              <a:rPr lang="ru-RU" sz="1600" i="1" dirty="0"/>
              <a:t>что в семье</a:t>
            </a:r>
          </a:p>
          <a:p>
            <a:pPr algn="ctr">
              <a:defRPr/>
            </a:pPr>
            <a:r>
              <a:rPr lang="ru-RU" sz="1600" i="1" dirty="0"/>
              <a:t>«особый»</a:t>
            </a:r>
          </a:p>
          <a:p>
            <a:pPr algn="ctr">
              <a:defRPr/>
            </a:pPr>
            <a:r>
              <a:rPr lang="ru-RU" sz="1600" i="1" dirty="0"/>
              <a:t>ребенок.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68313" y="19891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3132138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156325" y="19161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468313" y="1628775"/>
            <a:ext cx="2663825" cy="485775"/>
          </a:xfrm>
          <a:prstGeom prst="homePlate">
            <a:avLst>
              <a:gd name="adj" fmla="val 137092"/>
            </a:avLst>
          </a:prstGeom>
          <a:solidFill>
            <a:srgbClr val="99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 стадия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132138" y="1628775"/>
            <a:ext cx="3024187" cy="485775"/>
          </a:xfrm>
          <a:prstGeom prst="homePlate">
            <a:avLst>
              <a:gd name="adj" fmla="val 155637"/>
            </a:avLst>
          </a:prstGeom>
          <a:solidFill>
            <a:srgbClr val="99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стадия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156325" y="1628775"/>
            <a:ext cx="2519363" cy="485775"/>
          </a:xfrm>
          <a:prstGeom prst="homePlate">
            <a:avLst>
              <a:gd name="adj" fmla="val 129657"/>
            </a:avLst>
          </a:prstGeom>
          <a:solidFill>
            <a:srgbClr val="99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стадия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815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Периоды, связанные со стрессом в семьях, имеющих детей с проблемами в развитии</a:t>
            </a:r>
            <a: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  <a:br>
              <a:rPr lang="en-US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(по </a:t>
            </a:r>
            <a:r>
              <a:rPr lang="ru-RU" sz="2400" dirty="0" err="1" smtClean="0">
                <a:solidFill>
                  <a:schemeClr val="tx1"/>
                </a:solidFill>
                <a:latin typeface="Monotype Corsiva" pitchFamily="66" charset="0"/>
              </a:rPr>
              <a:t>Торнбал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71550" y="1773238"/>
            <a:ext cx="2520950" cy="287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Рождение ребенка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23850" y="1700213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23850" y="270827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23850" y="3716338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23850" y="479742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23850" y="5734050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971550" y="2781300"/>
            <a:ext cx="2520950" cy="2889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Школьный возраст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971550" y="3789363"/>
            <a:ext cx="2519363" cy="2889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Подростковый возраст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971550" y="4868863"/>
            <a:ext cx="2520950" cy="2889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Период «выпуска»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971550" y="5734050"/>
            <a:ext cx="2520950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err="1"/>
              <a:t>Постродительский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период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708400" y="1676400"/>
            <a:ext cx="5184775" cy="8667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600" dirty="0"/>
              <a:t>Получение точного диагноза, эмоциональное </a:t>
            </a:r>
          </a:p>
          <a:p>
            <a:pPr>
              <a:defRPr/>
            </a:pPr>
            <a:r>
              <a:rPr lang="ru-RU" sz="1600" dirty="0"/>
              <a:t>привыкание, информирование других членов </a:t>
            </a:r>
          </a:p>
          <a:p>
            <a:pPr>
              <a:defRPr/>
            </a:pPr>
            <a:r>
              <a:rPr lang="ru-RU" sz="1600" dirty="0"/>
              <a:t>семьи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827088" y="19161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492500" y="19161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3733800" y="2667000"/>
            <a:ext cx="5111750" cy="914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600" dirty="0" smtClean="0"/>
              <a:t>Выбор </a:t>
            </a:r>
            <a:r>
              <a:rPr lang="ru-RU" sz="1600" dirty="0"/>
              <a:t>формы обучения, устройство, переживание</a:t>
            </a:r>
          </a:p>
          <a:p>
            <a:pPr>
              <a:defRPr/>
            </a:pPr>
            <a:r>
              <a:rPr lang="ru-RU" sz="1600" dirty="0"/>
              <a:t>реакции сверстников, организация внешкольной </a:t>
            </a:r>
          </a:p>
          <a:p>
            <a:pPr>
              <a:defRPr/>
            </a:pPr>
            <a:r>
              <a:rPr lang="ru-RU" sz="1600" dirty="0"/>
              <a:t>деятельности 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3708400" y="3644900"/>
            <a:ext cx="5111750" cy="914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600"/>
              <a:t>Проблемы с сексуальностью, переживание </a:t>
            </a:r>
          </a:p>
          <a:p>
            <a:pPr>
              <a:defRPr/>
            </a:pPr>
            <a:r>
              <a:rPr lang="ru-RU" sz="1600"/>
              <a:t>изоляции от сверстников, планирование будущей </a:t>
            </a:r>
          </a:p>
          <a:p>
            <a:pPr>
              <a:defRPr/>
            </a:pPr>
            <a:r>
              <a:rPr lang="ru-RU" sz="1600"/>
              <a:t>занятости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3708400" y="4652963"/>
            <a:ext cx="5111750" cy="914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600"/>
              <a:t>Привыкание к семейной ответственности, выбор</a:t>
            </a:r>
          </a:p>
          <a:p>
            <a:pPr>
              <a:defRPr/>
            </a:pPr>
            <a:r>
              <a:rPr lang="ru-RU" sz="1600"/>
              <a:t>проживания, переживание дефицита возможностей</a:t>
            </a:r>
          </a:p>
          <a:p>
            <a:pPr>
              <a:defRPr/>
            </a:pPr>
            <a:r>
              <a:rPr lang="ru-RU" sz="1600"/>
              <a:t>его социализации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3708400" y="5661025"/>
            <a:ext cx="5184775" cy="914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600" dirty="0"/>
              <a:t>Перестройка взаимоотношений в семье,</a:t>
            </a:r>
          </a:p>
          <a:p>
            <a:pPr>
              <a:defRPr/>
            </a:pPr>
            <a:r>
              <a:rPr lang="ru-RU" sz="1600" dirty="0"/>
              <a:t>взаимодействие со специалистами по месту </a:t>
            </a:r>
          </a:p>
          <a:p>
            <a:pPr>
              <a:defRPr/>
            </a:pPr>
            <a:r>
              <a:rPr lang="ru-RU" sz="1600" dirty="0"/>
              <a:t>пребывания ребенка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492500" y="2924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827088" y="29241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827088" y="39338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492500" y="3933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827088" y="50133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3492500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27088" y="59499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3492500" y="5949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539750" y="21336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39750" y="31416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539750" y="41497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539750" y="52292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43887" cy="1314450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Кризисные периоды в жизни родителей детей с ОВЗ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53650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/>
              <a:t>1-й период</a:t>
            </a:r>
            <a:r>
              <a:rPr lang="ru-RU" sz="2200" b="1" dirty="0" smtClean="0"/>
              <a:t> — </a:t>
            </a:r>
            <a:r>
              <a:rPr lang="ru-RU" sz="2200" dirty="0" smtClean="0"/>
              <a:t>когда родители узнают, что их ребенок имеет ограничения по состоянию здоровья. Это может произойти в первые часы или дни после рождения ребенка; в первые три года жизни ребенка; при поступлении в школу.</a:t>
            </a:r>
          </a:p>
          <a:p>
            <a:pPr>
              <a:buNone/>
            </a:pPr>
            <a:r>
              <a:rPr lang="ru-RU" sz="2200" b="1" i="1" dirty="0" smtClean="0"/>
              <a:t>2-й период</a:t>
            </a:r>
            <a:r>
              <a:rPr lang="ru-RU" sz="2200" b="1" dirty="0" smtClean="0"/>
              <a:t> — </a:t>
            </a:r>
            <a:r>
              <a:rPr lang="ru-RU" sz="2200" dirty="0" smtClean="0"/>
              <a:t>когда ребенок постепенно осознает, что он не такой, как все.</a:t>
            </a:r>
          </a:p>
          <a:p>
            <a:pPr>
              <a:buNone/>
            </a:pPr>
            <a:r>
              <a:rPr lang="ru-RU" sz="2200" b="1" i="1" dirty="0" smtClean="0"/>
              <a:t>3-й период</a:t>
            </a:r>
            <a:r>
              <a:rPr lang="ru-RU" sz="2200" b="1" dirty="0" smtClean="0"/>
              <a:t> — </a:t>
            </a:r>
            <a:r>
              <a:rPr lang="ru-RU" sz="2200" dirty="0" smtClean="0"/>
              <a:t>когда встает вопрос получения профессии и последующего трудоустройства. Родители все чаще думают о том, что же будет с их ребенком, когда их не станет.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Стратегии сопротивления родителей/законных представителей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410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I </a:t>
            </a:r>
            <a:r>
              <a:rPr lang="ru-RU" sz="2800" dirty="0"/>
              <a:t>Соревнование (конкуренция) - </a:t>
            </a:r>
            <a:r>
              <a:rPr lang="ru-RU" sz="2800" dirty="0" smtClean="0"/>
              <a:t>«сам дурак», «а другие тоже?», «а вы для этого учитель»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II </a:t>
            </a:r>
            <a:r>
              <a:rPr lang="ru-RU" sz="2800" dirty="0" smtClean="0"/>
              <a:t>Защитная агрессия (нападение) </a:t>
            </a:r>
            <a:r>
              <a:rPr lang="ru-RU" sz="2800" dirty="0"/>
              <a:t>- </a:t>
            </a:r>
            <a:r>
              <a:rPr lang="ru-RU" sz="2800" dirty="0" smtClean="0"/>
              <a:t>«</a:t>
            </a:r>
            <a:r>
              <a:rPr lang="ru-RU" sz="2800" dirty="0"/>
              <a:t>акула</a:t>
            </a:r>
            <a:r>
              <a:rPr lang="ru-RU" sz="2800" dirty="0" smtClean="0"/>
              <a:t>», обвинения, негативные оценки в адрес педагогов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III Избегание </a:t>
            </a:r>
            <a:r>
              <a:rPr lang="ru-RU" sz="2800" dirty="0" smtClean="0"/>
              <a:t>(игнорирование) </a:t>
            </a:r>
            <a:r>
              <a:rPr lang="ru-RU" sz="2800" dirty="0"/>
              <a:t>- </a:t>
            </a:r>
            <a:r>
              <a:rPr lang="ru-RU" sz="2800" dirty="0" smtClean="0"/>
              <a:t>«страус», «это не так», «мне некогда»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IV </a:t>
            </a:r>
            <a:r>
              <a:rPr lang="ru-RU" sz="2800" dirty="0" smtClean="0"/>
              <a:t>Перекладывание ответственности </a:t>
            </a:r>
            <a:r>
              <a:rPr lang="ru-RU" sz="2800" dirty="0"/>
              <a:t>- </a:t>
            </a:r>
            <a:r>
              <a:rPr lang="ru-RU" sz="2800" dirty="0" smtClean="0"/>
              <a:t>«хитрая лиса», «вам отдали , вы и учите»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13618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93564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Приемы вхождения в контакт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91264" cy="4456113"/>
          </a:xfrm>
        </p:spPr>
        <p:txBody>
          <a:bodyPr/>
          <a:lstStyle/>
          <a:p>
            <a:r>
              <a:rPr lang="ru-RU" dirty="0" smtClean="0"/>
              <a:t>Установление доверия (как можно больше информации о том, что происходит с ребенком)</a:t>
            </a:r>
          </a:p>
          <a:p>
            <a:r>
              <a:rPr lang="ru-RU" dirty="0" smtClean="0"/>
              <a:t>Повышение родительского статуса ( мне очень важно ваше мнение о..)</a:t>
            </a:r>
          </a:p>
          <a:p>
            <a:r>
              <a:rPr lang="ru-RU" dirty="0" smtClean="0"/>
              <a:t>Определение фокуса проблемы с обсуждением способов решения проблемы</a:t>
            </a:r>
          </a:p>
          <a:p>
            <a:r>
              <a:rPr lang="ru-RU" dirty="0" smtClean="0"/>
              <a:t>Доброжелательный тон, удержание канвы разговора по теме «ребенок»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96954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40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Семья с «особым» ребенком</a:t>
            </a:r>
          </a:p>
        </p:txBody>
      </p:sp>
      <p:pic>
        <p:nvPicPr>
          <p:cNvPr id="13315" name="Picture 3" descr="j0404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268413"/>
            <a:ext cx="1568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3213100"/>
            <a:ext cx="838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 dirty="0"/>
              <a:t>      </a:t>
            </a:r>
            <a:r>
              <a:rPr lang="ru-RU" b="1" i="1" dirty="0">
                <a:solidFill>
                  <a:srgbClr val="9900CC"/>
                </a:solidFill>
                <a:latin typeface="Tahoma" pitchFamily="34" charset="0"/>
              </a:rPr>
              <a:t>ПОНИМАЕТ ПРОБЛЕМУ                      НЕ ПОНИМАЕТ ПРОБЛЕМУ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148263" y="2420938"/>
            <a:ext cx="1439862" cy="792162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2339975" y="2420938"/>
            <a:ext cx="1223963" cy="72072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292725" y="4076700"/>
            <a:ext cx="1439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ПРИНИМАЕТ ПРОБЛЕМУ</a:t>
            </a:r>
            <a:r>
              <a:rPr lang="ru-RU" sz="1400" b="1">
                <a:latin typeface="Arial Narrow" pitchFamily="34" charset="0"/>
              </a:rPr>
              <a:t>          </a:t>
            </a:r>
          </a:p>
          <a:p>
            <a:pPr algn="ctr"/>
            <a:endParaRPr lang="ru-RU" sz="1400">
              <a:latin typeface="Arial Narrow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164388" y="4076700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НЕ ПРИНИМАЕТ </a:t>
            </a:r>
          </a:p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ПРОБЛЕМУ</a:t>
            </a:r>
            <a:r>
              <a:rPr lang="ru-RU" sz="1400">
                <a:latin typeface="Arial Narrow" pitchFamily="34" charset="0"/>
              </a:rPr>
              <a:t>                      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27088" y="4076700"/>
            <a:ext cx="1439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ПРИНИМАЕТ </a:t>
            </a:r>
          </a:p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 ПРОБЛЕМУ          </a:t>
            </a:r>
          </a:p>
          <a:p>
            <a:pPr algn="ctr"/>
            <a:endParaRPr lang="ru-RU" sz="1400">
              <a:solidFill>
                <a:srgbClr val="9900CC"/>
              </a:solidFill>
              <a:latin typeface="Arial Narrow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27313" y="4076700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НЕ ПРИНИМАЕТ </a:t>
            </a:r>
          </a:p>
          <a:p>
            <a:pPr algn="ctr"/>
            <a:r>
              <a:rPr lang="ru-RU" sz="1400" b="1">
                <a:solidFill>
                  <a:srgbClr val="9900CC"/>
                </a:solidFill>
                <a:latin typeface="Arial Narrow" pitchFamily="34" charset="0"/>
              </a:rPr>
              <a:t>ПРОБЛЕМУ</a:t>
            </a:r>
            <a:r>
              <a:rPr lang="ru-RU" sz="1400">
                <a:latin typeface="Arial Narrow" pitchFamily="34" charset="0"/>
              </a:rPr>
              <a:t>                       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843213" y="3573463"/>
            <a:ext cx="433387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1547813" y="3573463"/>
            <a:ext cx="431800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5867400" y="3573463"/>
            <a:ext cx="431800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7451725" y="3573463"/>
            <a:ext cx="433388" cy="50323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93700" y="5387975"/>
            <a:ext cx="16398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ИЩЕТ 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  ПОМОЩЬ</a:t>
            </a:r>
            <a:r>
              <a:rPr lang="ru-RU" sz="2000" b="1">
                <a:solidFill>
                  <a:srgbClr val="008000"/>
                </a:solidFill>
                <a:latin typeface="Elephant" pitchFamily="18" charset="0"/>
              </a:rPr>
              <a:t>   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344738" y="5403850"/>
            <a:ext cx="153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ЗАКРЫТАЯ 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СЕМЬЯ   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238625" y="5387975"/>
            <a:ext cx="21018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ИНТУИТИВНОЕ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  ВОСПИТАНИЕ</a:t>
            </a:r>
            <a:r>
              <a:rPr lang="ru-RU" sz="2000" b="1">
                <a:solidFill>
                  <a:srgbClr val="008000"/>
                </a:solidFill>
                <a:latin typeface="Elephant" pitchFamily="18" charset="0"/>
              </a:rPr>
              <a:t>  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551613" y="5403850"/>
            <a:ext cx="2465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МУЛЬТИСЛОЖНАЯ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Elephant" pitchFamily="18" charset="0"/>
              </a:rPr>
              <a:t>СИТУАЦИЯ  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5724525" y="4652963"/>
            <a:ext cx="0" cy="720725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1331913" y="4581525"/>
            <a:ext cx="0" cy="792163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3348038" y="4652963"/>
            <a:ext cx="0" cy="792162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7885113" y="4652963"/>
            <a:ext cx="0" cy="792162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1924</Words>
  <Application>Microsoft Office PowerPoint</Application>
  <PresentationFormat>Экран (4:3)</PresentationFormat>
  <Paragraphs>5181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Шары</vt:lpstr>
      <vt:lpstr>Взаимодействие с семьей ребенка с ЗПР , ТНР, РАС.  Эффективные стратегии по материалам вебинаров:</vt:lpstr>
      <vt:lpstr>Слайд 2</vt:lpstr>
      <vt:lpstr>Взаимоотношение родителей и детей с нарушением в развитии</vt:lpstr>
      <vt:lpstr>Стадии адаптации семьи к ситуации рождения ребенка с проблемами</vt:lpstr>
      <vt:lpstr>Периоды, связанные со стрессом в семьях, имеющих детей с проблемами в развитии   (по Торнбал)</vt:lpstr>
      <vt:lpstr>Кризисные периоды в жизни родителей детей с ОВЗ</vt:lpstr>
      <vt:lpstr>Стратегии сопротивления родителей/законных представителей</vt:lpstr>
      <vt:lpstr>Приемы вхождения в контакт</vt:lpstr>
      <vt:lpstr>Семья с «особым» ребенком</vt:lpstr>
      <vt:lpstr>Образ матери</vt:lpstr>
      <vt:lpstr>Образ отца</vt:lpstr>
      <vt:lpstr>Виды отношения родителей к своим детям, имеющим проблемы в развитии </vt:lpstr>
      <vt:lpstr>Характеристика семьи, воспитывающей ребенка с нарушениями  в развитии </vt:lpstr>
      <vt:lpstr>Проблемы социальной адаптации семьи с ребенком с ОВЗ</vt:lpstr>
      <vt:lpstr>Качества, которыми должны обладать родители детей с ОВЗ, чтобы их любовь стала силой, формирующей характер ребенка, его психическое состояние</vt:lpstr>
      <vt:lpstr>Параметры уровня готовности родителей детей с ОВЗ к сотрудничеству</vt:lpstr>
      <vt:lpstr>Вопросник  - Список потребностей родителей, воспитывающей ребенка с ОВЗ</vt:lpstr>
      <vt:lpstr>Вопросник  - Список потребностей родителей, воспитывающей ребенка с ОВЗ</vt:lpstr>
      <vt:lpstr>Вопросник  - Список потребностей родителей, воспитывающей ребенка с ОВЗ</vt:lpstr>
      <vt:lpstr>Направления работы с родителями детей с ОВЗ</vt:lpstr>
      <vt:lpstr>Слайд 21</vt:lpstr>
      <vt:lpstr>Модель формирования позиции родителей «особого» ребенка </vt:lpstr>
      <vt:lpstr>Рекомендации родителям детей с ОВЗ</vt:lpstr>
      <vt:lpstr>Рекомендации родителям детей с ОВЗ</vt:lpstr>
      <vt:lpstr>Результатами успешной работы  с родителями являются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Матери.</dc:title>
  <dc:creator>name</dc:creator>
  <cp:lastModifiedBy>НАТА</cp:lastModifiedBy>
  <cp:revision>65</cp:revision>
  <dcterms:created xsi:type="dcterms:W3CDTF">2008-11-27T12:24:30Z</dcterms:created>
  <dcterms:modified xsi:type="dcterms:W3CDTF">2019-05-25T11:16:45Z</dcterms:modified>
</cp:coreProperties>
</file>