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80" r:id="rId14"/>
    <p:sldId id="273" r:id="rId15"/>
    <p:sldId id="274" r:id="rId16"/>
    <p:sldId id="275" r:id="rId17"/>
    <p:sldId id="270" r:id="rId18"/>
    <p:sldId id="259" r:id="rId19"/>
    <p:sldId id="279" r:id="rId20"/>
    <p:sldId id="25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5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4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8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1056-5FB9-4CD8-AD07-DB432BD797C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D509-4C25-45C1-AFA0-AB2ADF74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4320"/>
            <a:ext cx="9144000" cy="3218687"/>
          </a:xfrm>
        </p:spPr>
        <p:txBody>
          <a:bodyPr>
            <a:normAutofit/>
          </a:bodyPr>
          <a:lstStyle/>
          <a:p>
            <a:r>
              <a:rPr lang="ru-RU" sz="1400" cap="all" dirty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  <a:t>Муниципальное  дошкольное  образовательное  учреждение</a:t>
            </a:r>
            <a:br>
              <a:rPr lang="ru-RU" sz="1400" cap="all" dirty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</a:br>
            <a:r>
              <a:rPr lang="ru-RU" sz="1400" cap="all" dirty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  <a:t>« Детский сад  комбинированного  вида №18 «</a:t>
            </a:r>
            <a:r>
              <a:rPr lang="ru-RU" sz="1400" cap="all" dirty="0" smtClean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  <a:t>Берёзка</a:t>
            </a:r>
            <a:r>
              <a:rPr lang="ru-RU" sz="1400" cap="all" dirty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  <a:t>» города  Будённовска  Будённовского  района»</a:t>
            </a:r>
            <a:br>
              <a:rPr lang="ru-RU" sz="1400" cap="all" dirty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</a:br>
            <a:r>
              <a:rPr lang="en-US" sz="1400" cap="all" dirty="0" smtClean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  <a:t/>
            </a:r>
            <a:br>
              <a:rPr lang="en-US" sz="1400" cap="all" dirty="0" smtClean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</a:br>
            <a:r>
              <a:rPr lang="ru-RU" sz="1800" cap="all" dirty="0" smtClean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  <a:t/>
            </a:r>
            <a:br>
              <a:rPr lang="ru-RU" sz="1800" cap="all" dirty="0" smtClean="0">
                <a:ln w="3175" cmpd="sng">
                  <a:noFill/>
                </a:ln>
                <a:solidFill>
                  <a:prstClr val="black"/>
                </a:solidFill>
                <a:latin typeface="+mn-lt"/>
              </a:rPr>
            </a:br>
            <a:r>
              <a:rPr lang="en-US" sz="1800" cap="all" dirty="0">
                <a:ln w="3175" cmpd="sng">
                  <a:noFill/>
                </a:ln>
                <a:solidFill>
                  <a:prstClr val="black"/>
                </a:solidFill>
                <a:latin typeface="Century Gothic"/>
              </a:rPr>
              <a:t/>
            </a:r>
            <a:br>
              <a:rPr lang="en-US" sz="1800" cap="all" dirty="0">
                <a:ln w="3175" cmpd="sng">
                  <a:noFill/>
                </a:ln>
                <a:solidFill>
                  <a:prstClr val="black"/>
                </a:solidFill>
                <a:latin typeface="Century Gothic"/>
              </a:rPr>
            </a:br>
            <a:r>
              <a:rPr lang="ru-RU" sz="1800" cap="all" dirty="0">
                <a:ln w="3175" cmpd="sng">
                  <a:noFill/>
                </a:ln>
                <a:solidFill>
                  <a:prstClr val="black"/>
                </a:solidFill>
                <a:latin typeface="Century Gothic"/>
              </a:rPr>
              <a:t> </a:t>
            </a:r>
            <a:r>
              <a:rPr lang="ru-RU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проект: «Пальчиками играем – речь развиваем»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45824"/>
            <a:ext cx="9144000" cy="10390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Подготовила Тучина О.И.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Воспитатель  высшей категории группы № 6 «Дружная семейка»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5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7467600" cy="1274786"/>
          </a:xfrm>
        </p:spPr>
        <p:txBody>
          <a:bodyPr/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Материал,  рекомендуемый  для </a:t>
            </a:r>
            <a:r>
              <a:rPr lang="ru-RU" sz="36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самомассажа</a:t>
            </a: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 </a:t>
            </a:r>
            <a:endParaRPr lang="ru-RU" sz="3600" dirty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241197" y="1978428"/>
            <a:ext cx="3670899" cy="353943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мячики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карандаши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каштаны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орехи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шишки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любая </a:t>
            </a:r>
            <a:r>
              <a:rPr lang="ru-RU" sz="2800" dirty="0"/>
              <a:t>крупа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кинетический песок</a:t>
            </a:r>
            <a:endParaRPr lang="en-US" sz="28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11" y="2818015"/>
            <a:ext cx="2752551" cy="334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6" y="1689850"/>
            <a:ext cx="2532380" cy="337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яч массажный Starfit GB-601 8 см, сини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4" y="5176721"/>
            <a:ext cx="1080216" cy="110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яч массажный Starfit GB-601 ф.:круглый d=6см оранжевый (УТ-00007271) вид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1" y="5192978"/>
            <a:ext cx="1202020" cy="1087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8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358246" cy="7254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Развиваем  силу  пальцев  и  кистей рук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04310" y="5988200"/>
            <a:ext cx="4364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Эспандеры и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прищепки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 descr="Игры с прищепками для детей от 1,5 лет | Один раз МАМА | Яндекс Дзен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2" y="1215998"/>
            <a:ext cx="3110229" cy="230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гры с прищепками для детей, скачать шаблоны картинки | Игрушки монтессори,  Цветные игры, Материалы монтессор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0" y="3825239"/>
            <a:ext cx="3071135" cy="21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гра «Разноцветные прищепки». Воспитателям детских садов, школьным учителям  и педагогам - Маам.ру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" b="3381"/>
          <a:stretch/>
        </p:blipFill>
        <p:spPr bwMode="auto">
          <a:xfrm>
            <a:off x="6425738" y="1215998"/>
            <a:ext cx="3356809" cy="2300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Игры с прищепками для детей от 1,5 лет. Обзор наших игр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8"/>
          <a:stretch/>
        </p:blipFill>
        <p:spPr bwMode="auto">
          <a:xfrm>
            <a:off x="6425739" y="3973485"/>
            <a:ext cx="3356808" cy="2077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Медицинские эспандеры для взрослых и детей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b="3428"/>
          <a:stretch/>
        </p:blipFill>
        <p:spPr bwMode="auto">
          <a:xfrm>
            <a:off x="3547065" y="2890070"/>
            <a:ext cx="2878673" cy="229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latin typeface="Impact" pitchFamily="34" charset="0"/>
                <a:cs typeface="Arial" charset="0"/>
              </a:rPr>
              <a:t>Игры с речевым сопровождением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Arial" charset="0"/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Arial" charset="0"/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4" name="Объект 3" descr="Пальчиковая гимнастика Игрушки: тема занятий с детьми в садик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" y="1243584"/>
            <a:ext cx="9283651" cy="52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latin typeface="Impact" pitchFamily="34" charset="0"/>
              </a:rPr>
              <a:t>Игры без речевого сопровождения</a:t>
            </a:r>
            <a:br>
              <a:rPr lang="ru-RU" sz="3600" b="1" dirty="0">
                <a:solidFill>
                  <a:schemeClr val="accent5"/>
                </a:solidFill>
                <a:latin typeface="Impact" pitchFamily="34" charset="0"/>
              </a:rPr>
            </a:br>
            <a:endParaRPr lang="ru-RU" sz="3600" b="1" dirty="0">
              <a:solidFill>
                <a:schemeClr val="accent5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9" y="1529542"/>
            <a:ext cx="3253645" cy="229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Администратор\Рабочий стол\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900" y="4241583"/>
            <a:ext cx="3374975" cy="223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 descr="Перелом ключицы | Болезни | Медицинский клуб Филиппа Биттнера - все о  болезнях, методы лечения, лекарства | Традиционная, народная и  нетрадиционная медицина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00" y="1529542"/>
            <a:ext cx="3374976" cy="229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одготовка к ЕНТ - Кинезиологические упражнени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0" y="4312271"/>
            <a:ext cx="3253644" cy="216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2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299" y="369530"/>
            <a:ext cx="928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Игры с массажными шарик</a:t>
            </a:r>
            <a:r>
              <a:rPr lang="ru-RU" sz="3600" b="1" dirty="0">
                <a:solidFill>
                  <a:schemeClr val="accent5"/>
                </a:solidFill>
                <a:latin typeface="Impact" panose="020B0806030902050204" pitchFamily="34" charset="0"/>
              </a:rPr>
              <a:t>ами</a:t>
            </a:r>
            <a:r>
              <a:rPr lang="ru-RU" sz="3600" b="1" dirty="0">
                <a:solidFill>
                  <a:srgbClr val="CC66FF"/>
                </a:solidFill>
                <a:latin typeface="Impact" panose="020B080603090205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Impact" panose="020B0806030902050204" pitchFamily="34" charset="0"/>
              </a:rPr>
              <a:t>СУ- ДЖОК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2" y="1484785"/>
            <a:ext cx="3095845" cy="234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807968" y="1484785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Массаж Су – </a:t>
            </a:r>
            <a:r>
              <a:rPr lang="ru-RU" dirty="0" err="1"/>
              <a:t>Джок</a:t>
            </a:r>
            <a:r>
              <a:rPr lang="ru-RU" dirty="0"/>
              <a:t> шарами. /дети повторяют слова и выполняют действия с шариком в соответствии с текстом/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Я мячом круги катаю,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Взад - вперед его гоняю.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Им поглажу я ладошку.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Будто я сметаю крошку,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 сожму его немножко,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Как сжимает лапу кошка,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Каждым пальцем мяч прижму,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 другой рукой начну.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t="27125" r="20723" b="14655"/>
          <a:stretch/>
        </p:blipFill>
        <p:spPr bwMode="auto">
          <a:xfrm>
            <a:off x="2373367" y="4206240"/>
            <a:ext cx="3050604" cy="2217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6008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9078" y="260648"/>
            <a:ext cx="49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  <a:latin typeface="Impact" pitchFamily="34" charset="0"/>
              </a:rPr>
              <a:t>Игра « Сухой бассейн</a:t>
            </a:r>
            <a:r>
              <a:rPr lang="ru-RU" sz="2800" b="1" dirty="0">
                <a:solidFill>
                  <a:schemeClr val="accent5"/>
                </a:solidFill>
                <a:latin typeface="Impact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5424" y="522259"/>
            <a:ext cx="5232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</a:t>
            </a:r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дне «бассейна» спрятать игрушки из киндер-сюрпризов. Опустить кисти рук в «бассейн»,     </a:t>
            </a:r>
          </a:p>
          <a:p>
            <a:r>
              <a:rPr lang="ru-RU" dirty="0"/>
              <a:t> «помешать» </a:t>
            </a:r>
            <a:r>
              <a:rPr lang="ru-RU" dirty="0" smtClean="0"/>
              <a:t>фасоль, затем найти и достать игрушки.</a:t>
            </a:r>
          </a:p>
          <a:p>
            <a:endParaRPr lang="ru-RU" dirty="0"/>
          </a:p>
          <a:p>
            <a:r>
              <a:rPr lang="ru-RU" sz="2000" b="1" dirty="0">
                <a:solidFill>
                  <a:srgbClr val="002060"/>
                </a:solidFill>
              </a:rPr>
              <a:t>В миске не соль, совсем не соль,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А разноцветная фасоль.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 дне — игрушки для детей,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Мы их достанем без затей.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2"/>
          <a:stretch/>
        </p:blipFill>
        <p:spPr bwMode="auto">
          <a:xfrm>
            <a:off x="336718" y="1125093"/>
            <a:ext cx="4003409" cy="233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/>
        </p:blipFill>
        <p:spPr>
          <a:xfrm>
            <a:off x="324301" y="4061689"/>
            <a:ext cx="3975041" cy="2043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s://encrypted-tbn0.gstatic.com/images?q=tbn:ANd9GcR2k27ecYdnqCssx2859cy0BRjA6Hf7FmO1NMCnozgNnUdWJxfkWeBeJByEiBna1VIoIlF0xuQ&amp;usqp=CA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36" y="4643521"/>
            <a:ext cx="1868805" cy="178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рокат и аренда Сухого бассейна синего + 150 шариков в СПб для детей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7518" y="4467627"/>
            <a:ext cx="2140585" cy="2140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766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4889" y="316663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5"/>
                </a:solidFill>
                <a:latin typeface="Impact" pitchFamily="34" charset="0"/>
              </a:rPr>
              <a:t>Игры с карандашами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8196" r="13086" b="60569"/>
          <a:stretch/>
        </p:blipFill>
        <p:spPr bwMode="auto">
          <a:xfrm>
            <a:off x="4893889" y="1481327"/>
            <a:ext cx="4608512" cy="2761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896112" y="1052736"/>
            <a:ext cx="95203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   </a:t>
            </a:r>
            <a:endParaRPr lang="ru-RU" dirty="0" smtClean="0">
              <a:solidFill>
                <a:schemeClr val="accent5"/>
              </a:solidFill>
            </a:endParaRPr>
          </a:p>
          <a:p>
            <a:r>
              <a:rPr lang="ru-RU" sz="2400" b="1" dirty="0">
                <a:solidFill>
                  <a:schemeClr val="accent5"/>
                </a:solidFill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</a:rPr>
              <a:t>     «</a:t>
            </a:r>
            <a:r>
              <a:rPr lang="ru-RU" sz="2400" b="1" dirty="0">
                <a:solidFill>
                  <a:schemeClr val="accent5"/>
                </a:solidFill>
              </a:rPr>
              <a:t>Карусели</a:t>
            </a:r>
            <a:r>
              <a:rPr lang="ru-RU" sz="2400" b="1" dirty="0" smtClean="0">
                <a:solidFill>
                  <a:schemeClr val="accent5"/>
                </a:solidFill>
              </a:rPr>
              <a:t>»</a:t>
            </a:r>
            <a:endParaRPr lang="ru-RU" sz="2400" b="1" dirty="0">
              <a:solidFill>
                <a:schemeClr val="accent5"/>
              </a:solidFill>
            </a:endParaRPr>
          </a:p>
          <a:p>
            <a:r>
              <a:rPr lang="ru-RU" dirty="0"/>
              <a:t>    </a:t>
            </a:r>
            <a:r>
              <a:rPr lang="ru-RU" sz="2000" dirty="0"/>
              <a:t>Карусели, карусели,</a:t>
            </a:r>
          </a:p>
          <a:p>
            <a:r>
              <a:rPr lang="ru-RU" sz="2000" dirty="0"/>
              <a:t>   Сели, сели, полетели,</a:t>
            </a:r>
          </a:p>
          <a:p>
            <a:r>
              <a:rPr lang="ru-RU" sz="2000" dirty="0"/>
              <a:t>   Завертелись, закрутились,</a:t>
            </a:r>
          </a:p>
          <a:p>
            <a:r>
              <a:rPr lang="ru-RU" sz="2000" dirty="0"/>
              <a:t>   Зажужжали, покатились!</a:t>
            </a:r>
          </a:p>
          <a:p>
            <a:r>
              <a:rPr lang="ru-RU" sz="2000" dirty="0"/>
              <a:t>   Задрожали, завизжали,</a:t>
            </a:r>
          </a:p>
          <a:p>
            <a:r>
              <a:rPr lang="ru-RU" sz="2000" dirty="0"/>
              <a:t>   Вместе за руки держались.</a:t>
            </a:r>
          </a:p>
          <a:p>
            <a:r>
              <a:rPr lang="ru-RU" sz="2000" dirty="0"/>
              <a:t>   Как захватывает дух,</a:t>
            </a:r>
          </a:p>
          <a:p>
            <a:r>
              <a:rPr lang="ru-RU" sz="2000" dirty="0"/>
              <a:t>   Ух!</a:t>
            </a:r>
          </a:p>
          <a:p>
            <a:r>
              <a:rPr lang="ru-RU" dirty="0"/>
              <a:t> 	</a:t>
            </a:r>
          </a:p>
          <a:p>
            <a:endParaRPr lang="ru-RU" u="sng" dirty="0" smtClean="0"/>
          </a:p>
          <a:p>
            <a:r>
              <a:rPr lang="ru-RU" dirty="0" smtClean="0"/>
              <a:t>Берут </a:t>
            </a:r>
            <a:r>
              <a:rPr lang="ru-RU" dirty="0"/>
              <a:t>в руки шестигранный карандаш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Вращают карандаш пальчиками обеих рук, вверх – вниз, вправо – влево.</a:t>
            </a:r>
          </a:p>
          <a:p>
            <a:r>
              <a:rPr lang="ru-RU" dirty="0"/>
              <a:t>Затем вращают карандаш пальчиками одной руки.</a:t>
            </a:r>
          </a:p>
          <a:p>
            <a:r>
              <a:rPr lang="ru-RU" dirty="0"/>
              <a:t>Правой и затем левой.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72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2596" y="214292"/>
            <a:ext cx="792961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anose="020B0806030902050204" pitchFamily="34" charset="0"/>
              </a:rPr>
              <a:t>Используемые Приёмы нетрадиционного  </a:t>
            </a:r>
          </a:p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anose="020B0806030902050204" pitchFamily="34" charset="0"/>
              </a:rPr>
              <a:t>рисования        и         лепки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7335" y="1728218"/>
            <a:ext cx="3857625" cy="24288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Рисование пальчиками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Рисование ладошкой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Рисование мятой бумагой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Рисование на манной крупе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Рисование песком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3062" y="1728218"/>
            <a:ext cx="4429125" cy="24288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Лепка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солёного теста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Лепка из съедобного теста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Лепка из глины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Лепка  из пластилина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Налеп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картоне из   пластилина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227289" y="1279847"/>
            <a:ext cx="484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83436" y="1349000"/>
            <a:ext cx="484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4000" b="1" dirty="0" smtClean="0">
                <a:solidFill>
                  <a:schemeClr val="accent5"/>
                </a:solidFill>
                <a:latin typeface="Impact" pitchFamily="34" charset="0"/>
              </a:rPr>
              <a:t>Итог проекта </a:t>
            </a:r>
            <a:r>
              <a:rPr lang="ru-RU" sz="4000" dirty="0" smtClean="0">
                <a:solidFill>
                  <a:schemeClr val="accent5"/>
                </a:solidFill>
                <a:latin typeface="Impact" pitchFamily="34" charset="0"/>
              </a:rPr>
              <a:t>:</a:t>
            </a:r>
            <a:r>
              <a:rPr lang="ru-RU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Создание системы по совершенствованию речи и мелкой моторики с помощью пальчикового </a:t>
            </a:r>
            <a:r>
              <a:rPr lang="ru-RU" dirty="0" err="1" smtClean="0"/>
              <a:t>игротренинга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Картотека комплексов пальчикового </a:t>
            </a:r>
            <a:r>
              <a:rPr lang="ru-RU" dirty="0" err="1" smtClean="0"/>
              <a:t>игротренинга</a:t>
            </a:r>
            <a:r>
              <a:rPr lang="ru-RU" dirty="0" smtClean="0"/>
              <a:t> на весь учебный год.</a:t>
            </a:r>
          </a:p>
          <a:p>
            <a:pPr lvl="0"/>
            <a:r>
              <a:rPr lang="ru-RU" dirty="0" smtClean="0"/>
              <a:t>Пополнение развивающей среды ДОУ.</a:t>
            </a:r>
          </a:p>
          <a:p>
            <a:pPr lvl="0"/>
            <a:r>
              <a:rPr lang="ru-RU" dirty="0" smtClean="0"/>
              <a:t>Повышение грамотности родителей в вопросах воспитания и обучения детей с речевыми нарушениями и ОВЗ, оказания им помощи и поддержки в коррекционном процессе.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3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" y="0"/>
            <a:ext cx="99669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5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015" y="1280160"/>
            <a:ext cx="9253451" cy="26850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900" b="1" dirty="0">
                <a:solidFill>
                  <a:srgbClr val="0070C0"/>
                </a:solidFill>
                <a:latin typeface="Impact" pitchFamily="34" charset="0"/>
              </a:rPr>
              <a:t>Цель</a:t>
            </a:r>
            <a:r>
              <a:rPr lang="ru-RU" sz="3900" dirty="0">
                <a:latin typeface="Impact" pitchFamily="34" charset="0"/>
              </a:rPr>
              <a:t> </a:t>
            </a:r>
            <a:r>
              <a:rPr lang="ru-RU" sz="3900" dirty="0">
                <a:solidFill>
                  <a:srgbClr val="0070C0"/>
                </a:solidFill>
                <a:latin typeface="Impact" panose="020B0806030902050204" pitchFamily="34" charset="0"/>
              </a:rPr>
              <a:t>проекта</a:t>
            </a:r>
            <a:r>
              <a:rPr lang="ru-RU" sz="3900" dirty="0" smtClean="0">
                <a:solidFill>
                  <a:srgbClr val="0070C0"/>
                </a:solidFill>
                <a:latin typeface="Impact" panose="020B0806030902050204" pitchFamily="34" charset="0"/>
              </a:rPr>
              <a:t>: 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(совершенствовать) речь детей через укрепление и развитие мелкой моторики. </a:t>
            </a:r>
            <a:endParaRPr lang="ru-RU" dirty="0" smtClean="0"/>
          </a:p>
          <a:p>
            <a:r>
              <a:rPr lang="ru-RU" dirty="0" smtClean="0"/>
              <a:t>Научить </a:t>
            </a:r>
            <a:r>
              <a:rPr lang="ru-RU" dirty="0"/>
              <a:t>родителей проводить с детьми пальчиковую гимнастику в домашних </a:t>
            </a:r>
            <a:r>
              <a:rPr lang="ru-RU" dirty="0" smtClean="0"/>
              <a:t>условиях. </a:t>
            </a:r>
          </a:p>
          <a:p>
            <a:r>
              <a:rPr lang="ru-RU" dirty="0" smtClean="0"/>
              <a:t>пропагандировать </a:t>
            </a:r>
            <a:r>
              <a:rPr lang="ru-RU" dirty="0"/>
              <a:t>педагогические знания среди родителей.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  <a:latin typeface="Impact" pitchFamily="34" charset="0"/>
              </a:rPr>
              <a:t>Заключение:</a:t>
            </a:r>
            <a:endParaRPr lang="ru-RU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целенаправленная, регулярно осуществляемая работа </a:t>
            </a:r>
            <a:r>
              <a:rPr lang="ru-RU" dirty="0" smtClean="0"/>
              <a:t>воспитателем </a:t>
            </a:r>
            <a:r>
              <a:rPr lang="ru-RU" dirty="0"/>
              <a:t>и родителями по развитию речи детей посредством пальчиковой гимнастики, использование методических приемов, способствующих речевому развитию детей, позволит добиться положительных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5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Impact" panose="020B0806030902050204" pitchFamily="34" charset="0"/>
              </a:rPr>
              <a:t>З</a:t>
            </a:r>
            <a:r>
              <a:rPr lang="ru-RU" sz="36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адачи:</a:t>
            </a:r>
            <a:endParaRPr lang="ru-RU" sz="3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328"/>
            <a:ext cx="10079736" cy="469563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Выявить </a:t>
            </a:r>
            <a:r>
              <a:rPr lang="ru-RU" dirty="0"/>
              <a:t>индивидуальные способности детей в развитии мелкой моторики.</a:t>
            </a:r>
          </a:p>
          <a:p>
            <a:pPr lvl="0"/>
            <a:r>
              <a:rPr lang="ru-RU" dirty="0"/>
              <a:t>Развивать тактильную чувствительность рук детей.</a:t>
            </a:r>
          </a:p>
          <a:p>
            <a:pPr lvl="0"/>
            <a:r>
              <a:rPr lang="ru-RU" dirty="0"/>
              <a:t>Сочетать игры и упражнения для тренировки пальцев с речью детей.</a:t>
            </a:r>
          </a:p>
          <a:p>
            <a:pPr lvl="0"/>
            <a:r>
              <a:rPr lang="ru-RU" dirty="0"/>
              <a:t>Вызвать интерес у родителей к развитию мелкой моторики у детей дома.</a:t>
            </a:r>
          </a:p>
          <a:p>
            <a:pPr lvl="0"/>
            <a:r>
              <a:rPr lang="ru-RU" dirty="0"/>
              <a:t>Привлечь родителей к изготовлению дидактических игр и пособий, способствующих развитию мелкой моторики рук.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latin typeface="Impact" panose="020B0806030902050204" pitchFamily="34" charset="0"/>
              </a:rPr>
              <a:t>Предполагаемый результат:</a:t>
            </a:r>
            <a:r>
              <a:rPr lang="ru-RU" sz="3600" dirty="0">
                <a:solidFill>
                  <a:schemeClr val="accent5"/>
                </a:solidFill>
                <a:latin typeface="Impact" panose="020B0806030902050204" pitchFamily="34" charset="0"/>
              </a:rPr>
              <a:t/>
            </a:r>
            <a:br>
              <a:rPr lang="ru-RU" sz="3600" dirty="0">
                <a:solidFill>
                  <a:schemeClr val="accent5"/>
                </a:solidFill>
                <a:latin typeface="Impact" panose="020B0806030902050204" pitchFamily="34" charset="0"/>
              </a:rPr>
            </a:br>
            <a:endParaRPr lang="ru-RU" sz="3600" dirty="0">
              <a:solidFill>
                <a:schemeClr val="accent5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3584"/>
            <a:ext cx="9549384" cy="493337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Активизация </a:t>
            </a:r>
            <a:r>
              <a:rPr lang="ru-RU" dirty="0"/>
              <a:t>(появление) и совершенствование речи у неговорящих детей (детей с речевыми проблемами, детей с ОВЗ).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у детей интереса к выполнению упражнений по развитию мелкой моторики.</a:t>
            </a:r>
          </a:p>
          <a:p>
            <a:pPr lvl="0"/>
            <a:r>
              <a:rPr lang="ru-RU" dirty="0"/>
              <a:t>Совершенствование у детей мелкой моторики, развитие глазомера, точности движений пальцев рук.</a:t>
            </a:r>
          </a:p>
          <a:p>
            <a:pPr lvl="0"/>
            <a:r>
              <a:rPr lang="ru-RU" dirty="0"/>
              <a:t>Умение детей самостоятельно продолжать выполнение поставленной задачи, контролировать собственные действия.</a:t>
            </a:r>
          </a:p>
          <a:p>
            <a:pPr lvl="0"/>
            <a:r>
              <a:rPr lang="ru-RU" dirty="0"/>
              <a:t>Повышение интереса у родителей к совместным пальчиковым играм с детьми, к развитию (совершенствованию) речи и  мелкой моторики у детей дома.</a:t>
            </a:r>
          </a:p>
          <a:p>
            <a:pPr lvl="0"/>
            <a:r>
              <a:rPr lang="ru-RU" dirty="0"/>
              <a:t>Пополнение развивающей среды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6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88" y="310261"/>
            <a:ext cx="10515600" cy="1536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latin typeface="Impact" panose="020B0806030902050204" pitchFamily="34" charset="0"/>
              </a:rPr>
              <a:t>У</a:t>
            </a:r>
            <a:r>
              <a:rPr lang="ru-RU" sz="3600" b="1" dirty="0" smtClean="0">
                <a:solidFill>
                  <a:schemeClr val="accent5"/>
                </a:solidFill>
                <a:latin typeface="Impact" panose="020B0806030902050204" pitchFamily="34" charset="0"/>
              </a:rPr>
              <a:t>словия </a:t>
            </a:r>
            <a:r>
              <a:rPr lang="ru-RU" sz="3600" b="1" dirty="0">
                <a:solidFill>
                  <a:schemeClr val="accent5"/>
                </a:solidFill>
                <a:latin typeface="Impact" panose="020B0806030902050204" pitchFamily="34" charset="0"/>
              </a:rPr>
              <a:t>реализации </a:t>
            </a:r>
            <a:r>
              <a:rPr lang="ru-RU" sz="3600" b="1" dirty="0" smtClean="0">
                <a:solidFill>
                  <a:schemeClr val="accent5"/>
                </a:solidFill>
                <a:latin typeface="Impact" panose="020B0806030902050204" pitchFamily="34" charset="0"/>
              </a:rPr>
              <a:t>проекта :</a:t>
            </a:r>
            <a:r>
              <a:rPr lang="ru-RU" sz="3600" dirty="0">
                <a:solidFill>
                  <a:schemeClr val="accent5"/>
                </a:solidFill>
                <a:latin typeface="Impact" panose="020B0806030902050204" pitchFamily="34" charset="0"/>
              </a:rPr>
              <a:t/>
            </a:r>
            <a:br>
              <a:rPr lang="ru-RU" sz="3600" dirty="0">
                <a:solidFill>
                  <a:schemeClr val="accent5"/>
                </a:solidFill>
                <a:latin typeface="Impact" panose="020B0806030902050204" pitchFamily="34" charset="0"/>
              </a:rPr>
            </a:br>
            <a:endParaRPr lang="ru-RU" sz="3600" dirty="0">
              <a:solidFill>
                <a:schemeClr val="accent5"/>
              </a:solidFill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5568"/>
            <a:ext cx="9677400" cy="5061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В группе создан уголок по развитию мелкой моторики (с учётом возраста).</a:t>
            </a:r>
          </a:p>
          <a:p>
            <a:pPr lvl="0"/>
            <a:r>
              <a:rPr lang="ru-RU" dirty="0"/>
              <a:t>Каждое утро (по мере прихода детей) индивидуально (с детьми раннего возраста и с детьми с ОВЗ) воспитатель проводит 1 пальчиковую игру с элементами массажа или с Су-</a:t>
            </a:r>
            <a:r>
              <a:rPr lang="ru-RU" dirty="0" err="1"/>
              <a:t>джоком</a:t>
            </a:r>
            <a:r>
              <a:rPr lang="ru-RU" dirty="0"/>
              <a:t> .</a:t>
            </a:r>
          </a:p>
          <a:p>
            <a:pPr lvl="0"/>
            <a:r>
              <a:rPr lang="ru-RU" dirty="0"/>
              <a:t>После мытья рук проводится массаж кистей рук и пальцев с помощью полотенца -  с детьми раннего возраста, с помощью воспитателя.</a:t>
            </a:r>
          </a:p>
          <a:p>
            <a:pPr lvl="0"/>
            <a:r>
              <a:rPr lang="ru-RU" dirty="0"/>
              <a:t>В течение дня воспитателем проводятся (закрепляются) пальчиковые </a:t>
            </a:r>
            <a:r>
              <a:rPr lang="ru-RU" dirty="0" smtClean="0"/>
              <a:t>игры.</a:t>
            </a:r>
            <a:endParaRPr lang="ru-RU" dirty="0"/>
          </a:p>
          <a:p>
            <a:pPr lvl="0"/>
            <a:r>
              <a:rPr lang="ru-RU" dirty="0"/>
              <a:t>В уголке для родителей вывешиваются те игры, которые используются в данный период времени (для закрепления в домашних условиях).</a:t>
            </a:r>
          </a:p>
          <a:p>
            <a:pPr lvl="0"/>
            <a:r>
              <a:rPr lang="ru-RU" dirty="0"/>
              <a:t>Родителям предлагается принять участие в конкурсе по изготовлению игр и пособий по совершенствованию мелкой моторики рук.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81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2711451" y="4797425"/>
            <a:ext cx="1655763" cy="865188"/>
          </a:xfrm>
          <a:prstGeom prst="ellipse">
            <a:avLst/>
          </a:prstGeom>
          <a:solidFill>
            <a:srgbClr val="F9FA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/>
              <a:t>Дети</a:t>
            </a:r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7751764" y="4941889"/>
            <a:ext cx="1800225" cy="720725"/>
          </a:xfrm>
          <a:prstGeom prst="ellipse">
            <a:avLst/>
          </a:prstGeom>
          <a:solidFill>
            <a:srgbClr val="F9FA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>
                <a:latin typeface="Arial" charset="0"/>
                <a:cs typeface="Arial" charset="0"/>
              </a:rPr>
              <a:t>Родители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238376" y="3141663"/>
            <a:ext cx="2417763" cy="12255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  <a:cs typeface="Arial" charset="0"/>
              </a:rPr>
              <a:t>Организованное</a:t>
            </a:r>
          </a:p>
          <a:p>
            <a:pPr algn="ctr"/>
            <a:r>
              <a:rPr lang="ru-RU" dirty="0">
                <a:latin typeface="Arial" charset="0"/>
                <a:cs typeface="Arial" charset="0"/>
              </a:rPr>
              <a:t> обучение, </a:t>
            </a:r>
          </a:p>
          <a:p>
            <a:pPr algn="ctr"/>
            <a:r>
              <a:rPr lang="ru-RU" dirty="0">
                <a:latin typeface="Arial" charset="0"/>
                <a:cs typeface="Arial" charset="0"/>
              </a:rPr>
              <a:t>совместная </a:t>
            </a:r>
          </a:p>
          <a:p>
            <a:pPr algn="ctr"/>
            <a:r>
              <a:rPr lang="ru-RU" dirty="0">
                <a:latin typeface="Arial" charset="0"/>
                <a:cs typeface="Arial" charset="0"/>
              </a:rPr>
              <a:t>деятельность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7608888" y="2928939"/>
            <a:ext cx="2559050" cy="15081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  <a:cs typeface="Arial" charset="0"/>
              </a:rPr>
              <a:t>Консультации,</a:t>
            </a:r>
          </a:p>
          <a:p>
            <a:pPr algn="ctr"/>
            <a:r>
              <a:rPr lang="ru-RU" dirty="0">
                <a:latin typeface="Arial" charset="0"/>
                <a:cs typeface="Arial" charset="0"/>
              </a:rPr>
              <a:t>беседы, рекомендации</a:t>
            </a:r>
          </a:p>
          <a:p>
            <a:pPr algn="ctr"/>
            <a:r>
              <a:rPr lang="ru-RU" dirty="0">
                <a:latin typeface="Arial" charset="0"/>
                <a:cs typeface="Arial" charset="0"/>
              </a:rPr>
              <a:t>практикумы,</a:t>
            </a:r>
          </a:p>
          <a:p>
            <a:pPr algn="ctr"/>
            <a:r>
              <a:rPr lang="ru-RU" dirty="0">
                <a:latin typeface="Arial" charset="0"/>
                <a:cs typeface="Arial" charset="0"/>
              </a:rPr>
              <a:t> и т.д.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159375" y="4714875"/>
            <a:ext cx="2089150" cy="14287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  <a:cs typeface="Arial" charset="0"/>
              </a:rPr>
              <a:t>Домашние </a:t>
            </a:r>
          </a:p>
          <a:p>
            <a:pPr algn="ctr"/>
            <a:r>
              <a:rPr lang="ru-RU" sz="2000" dirty="0">
                <a:latin typeface="Arial" charset="0"/>
                <a:cs typeface="Arial" charset="0"/>
              </a:rPr>
              <a:t>задания,</a:t>
            </a:r>
          </a:p>
          <a:p>
            <a:pPr algn="ctr"/>
            <a:r>
              <a:rPr lang="ru-RU" sz="2000" dirty="0">
                <a:latin typeface="Arial" charset="0"/>
                <a:cs typeface="Arial" charset="0"/>
              </a:rPr>
              <a:t>игры, </a:t>
            </a:r>
          </a:p>
          <a:p>
            <a:pPr algn="ctr"/>
            <a:r>
              <a:rPr lang="ru-RU" sz="2000" dirty="0">
                <a:latin typeface="Arial" charset="0"/>
                <a:cs typeface="Arial" charset="0"/>
              </a:rPr>
              <a:t>и т.д.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5095875" y="1500189"/>
            <a:ext cx="2357438" cy="10064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Arial" charset="0"/>
                <a:cs typeface="Arial" charset="0"/>
              </a:rPr>
              <a:t>Методическое</a:t>
            </a:r>
          </a:p>
          <a:p>
            <a:pPr algn="ctr"/>
            <a:r>
              <a:rPr lang="ru-RU" sz="2000" dirty="0">
                <a:latin typeface="Arial" charset="0"/>
                <a:cs typeface="Arial" charset="0"/>
              </a:rPr>
              <a:t> сопровождение</a:t>
            </a:r>
          </a:p>
        </p:txBody>
      </p:sp>
      <p:sp>
        <p:nvSpPr>
          <p:cNvPr id="10248" name="Oval 10"/>
          <p:cNvSpPr>
            <a:spLocks noChangeArrowheads="1"/>
          </p:cNvSpPr>
          <p:nvPr/>
        </p:nvSpPr>
        <p:spPr bwMode="auto">
          <a:xfrm>
            <a:off x="5167314" y="3500438"/>
            <a:ext cx="1944687" cy="792162"/>
          </a:xfrm>
          <a:prstGeom prst="ellipse">
            <a:avLst/>
          </a:prstGeom>
          <a:solidFill>
            <a:srgbClr val="F9FA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>
                <a:latin typeface="Arial" charset="0"/>
                <a:cs typeface="Arial" charset="0"/>
              </a:rPr>
              <a:t>Воспитатель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6096000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V="1">
            <a:off x="6096000" y="2500314"/>
            <a:ext cx="0" cy="1000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 flipH="1">
            <a:off x="4656139" y="3857626"/>
            <a:ext cx="5111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3503613" y="4365625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4367213" y="5229225"/>
            <a:ext cx="7921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>
            <a:off x="7167564" y="3857626"/>
            <a:ext cx="4413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8"/>
          <p:cNvSpPr>
            <a:spLocks noChangeShapeType="1"/>
          </p:cNvSpPr>
          <p:nvPr/>
        </p:nvSpPr>
        <p:spPr bwMode="auto">
          <a:xfrm>
            <a:off x="8616950" y="4437064"/>
            <a:ext cx="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 flipH="1">
            <a:off x="7248525" y="5300663"/>
            <a:ext cx="503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09720" y="214291"/>
            <a:ext cx="835824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Модель  реализации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9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3792539" y="295276"/>
            <a:ext cx="363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1267" name="Rectangle 22"/>
          <p:cNvSpPr>
            <a:spLocks noChangeArrowheads="1"/>
          </p:cNvSpPr>
          <p:nvPr/>
        </p:nvSpPr>
        <p:spPr bwMode="auto">
          <a:xfrm>
            <a:off x="1524001" y="17631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1268" name="Oval 28"/>
          <p:cNvSpPr>
            <a:spLocks noChangeArrowheads="1"/>
          </p:cNvSpPr>
          <p:nvPr/>
        </p:nvSpPr>
        <p:spPr bwMode="auto">
          <a:xfrm>
            <a:off x="3024188" y="1500188"/>
            <a:ext cx="2786062" cy="1008062"/>
          </a:xfrm>
          <a:prstGeom prst="ellipse">
            <a:avLst/>
          </a:prstGeom>
          <a:solidFill>
            <a:srgbClr val="CCEC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Arial" charset="0"/>
                <a:cs typeface="Arial" charset="0"/>
              </a:rPr>
              <a:t>Дидактические игры</a:t>
            </a:r>
          </a:p>
        </p:txBody>
      </p:sp>
      <p:sp>
        <p:nvSpPr>
          <p:cNvPr id="11269" name="Oval 29"/>
          <p:cNvSpPr>
            <a:spLocks noChangeArrowheads="1"/>
          </p:cNvSpPr>
          <p:nvPr/>
        </p:nvSpPr>
        <p:spPr bwMode="auto">
          <a:xfrm>
            <a:off x="6383338" y="1268414"/>
            <a:ext cx="3022600" cy="1527175"/>
          </a:xfrm>
          <a:prstGeom prst="ellipse">
            <a:avLst/>
          </a:prstGeom>
          <a:solidFill>
            <a:srgbClr val="CCECFF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Arial" charset="0"/>
                <a:cs typeface="Arial" charset="0"/>
              </a:rPr>
              <a:t>Совместная деятельность по рисованию и лепке</a:t>
            </a:r>
          </a:p>
        </p:txBody>
      </p:sp>
      <p:sp>
        <p:nvSpPr>
          <p:cNvPr id="15366" name="Oval 30"/>
          <p:cNvSpPr>
            <a:spLocks noChangeArrowheads="1"/>
          </p:cNvSpPr>
          <p:nvPr/>
        </p:nvSpPr>
        <p:spPr bwMode="auto">
          <a:xfrm>
            <a:off x="4167188" y="3143251"/>
            <a:ext cx="3429000" cy="1285875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i="1" dirty="0"/>
              <a:t>Пальчиковые игры и упражнения</a:t>
            </a:r>
            <a:endParaRPr lang="ru-RU" dirty="0"/>
          </a:p>
        </p:txBody>
      </p:sp>
      <p:sp>
        <p:nvSpPr>
          <p:cNvPr id="11271" name="Oval 31"/>
          <p:cNvSpPr>
            <a:spLocks noChangeArrowheads="1"/>
          </p:cNvSpPr>
          <p:nvPr/>
        </p:nvSpPr>
        <p:spPr bwMode="auto">
          <a:xfrm>
            <a:off x="1809750" y="2643189"/>
            <a:ext cx="1943100" cy="1296987"/>
          </a:xfrm>
          <a:prstGeom prst="ellipse">
            <a:avLst/>
          </a:prstGeom>
          <a:solidFill>
            <a:srgbClr val="CCEC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Arial" charset="0"/>
                <a:cs typeface="Arial" charset="0"/>
              </a:rPr>
              <a:t>Развитие познания и речи</a:t>
            </a:r>
          </a:p>
        </p:txBody>
      </p:sp>
      <p:sp>
        <p:nvSpPr>
          <p:cNvPr id="11272" name="Oval 32"/>
          <p:cNvSpPr>
            <a:spLocks noChangeArrowheads="1"/>
          </p:cNvSpPr>
          <p:nvPr/>
        </p:nvSpPr>
        <p:spPr bwMode="auto">
          <a:xfrm>
            <a:off x="7896225" y="2852739"/>
            <a:ext cx="2357438" cy="1368425"/>
          </a:xfrm>
          <a:prstGeom prst="ellipse">
            <a:avLst/>
          </a:prstGeom>
          <a:solidFill>
            <a:srgbClr val="CCEC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Arial" charset="0"/>
                <a:cs typeface="Arial" charset="0"/>
              </a:rPr>
              <a:t>Музыкально-ритмическая деятельность</a:t>
            </a:r>
          </a:p>
        </p:txBody>
      </p:sp>
      <p:sp>
        <p:nvSpPr>
          <p:cNvPr id="11273" name="Oval 33"/>
          <p:cNvSpPr>
            <a:spLocks noChangeArrowheads="1"/>
          </p:cNvSpPr>
          <p:nvPr/>
        </p:nvSpPr>
        <p:spPr bwMode="auto">
          <a:xfrm>
            <a:off x="1809750" y="4500563"/>
            <a:ext cx="2571750" cy="1428750"/>
          </a:xfrm>
          <a:prstGeom prst="ellipse">
            <a:avLst/>
          </a:prstGeom>
          <a:solidFill>
            <a:srgbClr val="CCEC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Arial" charset="0"/>
                <a:cs typeface="Arial" charset="0"/>
              </a:rPr>
              <a:t>Использование в режимных моментах</a:t>
            </a:r>
          </a:p>
        </p:txBody>
      </p:sp>
      <p:sp>
        <p:nvSpPr>
          <p:cNvPr id="11274" name="Oval 34"/>
          <p:cNvSpPr>
            <a:spLocks noChangeArrowheads="1"/>
          </p:cNvSpPr>
          <p:nvPr/>
        </p:nvSpPr>
        <p:spPr bwMode="auto">
          <a:xfrm>
            <a:off x="7310439" y="4500564"/>
            <a:ext cx="2357437" cy="1285875"/>
          </a:xfrm>
          <a:prstGeom prst="ellipse">
            <a:avLst/>
          </a:prstGeom>
          <a:solidFill>
            <a:srgbClr val="CCEC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Arial" charset="0"/>
                <a:cs typeface="Arial" charset="0"/>
              </a:rPr>
              <a:t>Двигательная деятельность</a:t>
            </a:r>
          </a:p>
        </p:txBody>
      </p:sp>
      <p:sp>
        <p:nvSpPr>
          <p:cNvPr id="20" name="Овал 19"/>
          <p:cNvSpPr/>
          <p:nvPr/>
        </p:nvSpPr>
        <p:spPr>
          <a:xfrm>
            <a:off x="4452938" y="5429251"/>
            <a:ext cx="2786062" cy="11287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Игры на развитие сенсорных умений</a:t>
            </a:r>
          </a:p>
        </p:txBody>
      </p:sp>
      <p:cxnSp>
        <p:nvCxnSpPr>
          <p:cNvPr id="22" name="Прямая со стрелкой 21"/>
          <p:cNvCxnSpPr>
            <a:stCxn id="15366" idx="4"/>
            <a:endCxn id="20" idx="0"/>
          </p:cNvCxnSpPr>
          <p:nvPr/>
        </p:nvCxnSpPr>
        <p:spPr>
          <a:xfrm rot="5400000">
            <a:off x="5363370" y="4910932"/>
            <a:ext cx="1000125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00285" y="106339"/>
            <a:ext cx="7572428" cy="1200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Модель </a:t>
            </a:r>
          </a:p>
          <a:p>
            <a:pPr algn="ctr">
              <a:defRPr/>
            </a:pPr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Использования   пальчиковых   игр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8" name="Прямая со стрелкой 27"/>
          <p:cNvCxnSpPr>
            <a:stCxn id="15366" idx="1"/>
            <a:endCxn id="11268" idx="4"/>
          </p:cNvCxnSpPr>
          <p:nvPr/>
        </p:nvCxnSpPr>
        <p:spPr>
          <a:xfrm rot="16200000" flipV="1">
            <a:off x="4130676" y="2794001"/>
            <a:ext cx="823913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366" idx="7"/>
          </p:cNvCxnSpPr>
          <p:nvPr/>
        </p:nvCxnSpPr>
        <p:spPr>
          <a:xfrm rot="5400000" flipH="1" flipV="1">
            <a:off x="6858795" y="2807495"/>
            <a:ext cx="760413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5366" idx="2"/>
          </p:cNvCxnSpPr>
          <p:nvPr/>
        </p:nvCxnSpPr>
        <p:spPr>
          <a:xfrm rot="10800000">
            <a:off x="3738564" y="3571876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5366" idx="6"/>
          </p:cNvCxnSpPr>
          <p:nvPr/>
        </p:nvCxnSpPr>
        <p:spPr>
          <a:xfrm flipV="1">
            <a:off x="7596189" y="3571876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366" idx="5"/>
            <a:endCxn id="11274" idx="1"/>
          </p:cNvCxnSpPr>
          <p:nvPr/>
        </p:nvCxnSpPr>
        <p:spPr>
          <a:xfrm rot="16200000" flipH="1">
            <a:off x="7150101" y="4184651"/>
            <a:ext cx="449262" cy="56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366" idx="3"/>
            <a:endCxn id="11273" idx="7"/>
          </p:cNvCxnSpPr>
          <p:nvPr/>
        </p:nvCxnSpPr>
        <p:spPr>
          <a:xfrm rot="5400000">
            <a:off x="4102101" y="4143376"/>
            <a:ext cx="469900" cy="663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479955"/>
      </p:ext>
    </p:extLst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024063" y="2428875"/>
            <a:ext cx="2514600" cy="1365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Times New Roman" pitchFamily="18" charset="0"/>
              </a:rPr>
              <a:t>Специальные упражнения для пальчиковой гимнастики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24063" y="5643563"/>
            <a:ext cx="2514600" cy="8001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dirty="0" err="1">
                <a:latin typeface="Arial" pitchFamily="34" charset="0"/>
                <a:cs typeface="Times New Roman" pitchFamily="18" charset="0"/>
              </a:rPr>
              <a:t>Самомассаж</a:t>
            </a:r>
            <a:r>
              <a:rPr lang="ru-RU" dirty="0">
                <a:latin typeface="Arial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dirty="0">
                <a:latin typeface="Arial" pitchFamily="34" charset="0"/>
                <a:cs typeface="Times New Roman" pitchFamily="18" charset="0"/>
              </a:rPr>
              <a:t>пальцев рук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800602" y="2420937"/>
            <a:ext cx="2509838" cy="2077911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Times New Roman" pitchFamily="18" charset="0"/>
              </a:rPr>
              <a:t>Пальчиковые игры и упражнения во время образовательной деятельности и разнообразных режимных моментах</a:t>
            </a:r>
            <a:endParaRPr lang="ru-RU" dirty="0"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024064" y="1428751"/>
            <a:ext cx="5286375" cy="542925"/>
          </a:xfrm>
          <a:prstGeom prst="rect">
            <a:avLst/>
          </a:prstGeom>
          <a:solidFill>
            <a:schemeClr val="accent1">
              <a:alpha val="30196"/>
            </a:schemeClr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latin typeface="Arial" charset="0"/>
                <a:cs typeface="Times New Roman" pitchFamily="18" charset="0"/>
              </a:rPr>
              <a:t>Развитие мелкой моторики пальцев рук</a:t>
            </a:r>
            <a:endParaRPr lang="ru-RU" sz="2000" dirty="0">
              <a:latin typeface="Arial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1524001" y="1344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1524001" y="1344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1524001" y="1344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24063" y="4286250"/>
            <a:ext cx="2500312" cy="9144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Развивающие сенсорные игры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81158" y="214291"/>
            <a:ext cx="742955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Направления  работы </a:t>
            </a:r>
          </a:p>
          <a:p>
            <a:pPr algn="ctr"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По  развитию  мелкой  моторики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024189" y="2000251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667375" y="2000251"/>
            <a:ext cx="484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024189" y="3786188"/>
            <a:ext cx="4841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024189" y="5214939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НАЧАТЬ  МОЖНО  С  САМОМАССАЖА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3655105" y="2096701"/>
            <a:ext cx="66717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Такие мячики можно использовать для самомассажа </a:t>
            </a:r>
            <a:r>
              <a:rPr lang="ru-RU" b="1" i="1" dirty="0" smtClean="0"/>
              <a:t>ладоней. </a:t>
            </a:r>
          </a:p>
          <a:p>
            <a:r>
              <a:rPr lang="ru-RU" b="1" i="1" dirty="0" smtClean="0"/>
              <a:t>Дети </a:t>
            </a:r>
            <a:r>
              <a:rPr lang="ru-RU" b="1" i="1" dirty="0"/>
              <a:t>с удовольствием </a:t>
            </a:r>
            <a:r>
              <a:rPr lang="ru-RU" b="1" i="1" dirty="0" smtClean="0"/>
              <a:t>катают такие </a:t>
            </a:r>
            <a:r>
              <a:rPr lang="ru-RU" b="1" i="1" dirty="0"/>
              <a:t>мячики в своих </a:t>
            </a:r>
            <a:r>
              <a:rPr lang="ru-RU" b="1" i="1" dirty="0" smtClean="0"/>
              <a:t>ладошках.  Мы </a:t>
            </a:r>
            <a:r>
              <a:rPr lang="ru-RU" b="1" i="1" dirty="0"/>
              <a:t>их называем «ежиками».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447309" y="3558050"/>
            <a:ext cx="508738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В гости к нам пришли Ежата,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Развесёлые ребята!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Бегали, смеялись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И лихо кувыркались.</a:t>
            </a:r>
          </a:p>
          <a:p>
            <a:endParaRPr lang="ru-RU" dirty="0"/>
          </a:p>
        </p:txBody>
      </p:sp>
      <p:pic>
        <p:nvPicPr>
          <p:cNvPr id="6" name="Рисунок 5" descr="Набор массажных мячей Пляж состоит из 3 мячей различного диаметра: 10,5 см., 7,5 см., 5 см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6" y="1908450"/>
            <a:ext cx="2875800" cy="283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яч массажный Starfit GB-601 8 см, сини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70" y="4504420"/>
            <a:ext cx="1662545" cy="156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яч массажный Starfit GB-601 ф.:круглый d=6см оранжевый (УТ-00007271) вид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13" y="4742137"/>
            <a:ext cx="1551594" cy="1479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0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804</Words>
  <Application>Microsoft Office PowerPoint</Application>
  <PresentationFormat>Произвольный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 дошкольное  образовательное  учреждение « Детский сад  комбинированного  вида №18 «Берёзка» города  Будённовска  Будённовского  района»     проект: «Пальчиками играем – речь развиваем» </vt:lpstr>
      <vt:lpstr>Презентация PowerPoint</vt:lpstr>
      <vt:lpstr>Задачи:</vt:lpstr>
      <vt:lpstr>Предполагаемый результат: </vt:lpstr>
      <vt:lpstr>Условия реализации проекта : </vt:lpstr>
      <vt:lpstr>Презентация PowerPoint</vt:lpstr>
      <vt:lpstr>Презентация PowerPoint</vt:lpstr>
      <vt:lpstr>Презентация PowerPoint</vt:lpstr>
      <vt:lpstr>НАЧАТЬ  МОЖНО  С  САМОМАССАЖА </vt:lpstr>
      <vt:lpstr>Материал,  рекомендуемый  для самомассажа </vt:lpstr>
      <vt:lpstr>Развиваем  силу  пальцев  и  кистей рук</vt:lpstr>
      <vt:lpstr>Игры с речевым сопровождением </vt:lpstr>
      <vt:lpstr>Игры без речевого сопровождения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 Итог проекта :  </vt:lpstr>
      <vt:lpstr>Презентация PowerPoint</vt:lpstr>
      <vt:lpstr>Заключение: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Master</cp:lastModifiedBy>
  <cp:revision>45</cp:revision>
  <dcterms:created xsi:type="dcterms:W3CDTF">2020-11-16T16:49:05Z</dcterms:created>
  <dcterms:modified xsi:type="dcterms:W3CDTF">2020-12-03T07:31:59Z</dcterms:modified>
</cp:coreProperties>
</file>