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85" r:id="rId2"/>
    <p:sldId id="257" r:id="rId3"/>
    <p:sldId id="279" r:id="rId4"/>
    <p:sldId id="258" r:id="rId5"/>
    <p:sldId id="281" r:id="rId6"/>
    <p:sldId id="259" r:id="rId7"/>
    <p:sldId id="260" r:id="rId8"/>
    <p:sldId id="274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80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64" autoAdjust="0"/>
  </p:normalViewPr>
  <p:slideViewPr>
    <p:cSldViewPr>
      <p:cViewPr>
        <p:scale>
          <a:sx n="100" d="100"/>
          <a:sy n="100" d="100"/>
        </p:scale>
        <p:origin x="-17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488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A2E7-B5F9-4FC0-B80D-81CE2E198BB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9967A-E88A-4826-9EB4-D2D13D46E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3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9967A-E88A-4826-9EB4-D2D13D46E0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5013176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Автор:  </a:t>
            </a:r>
            <a:r>
              <a:rPr lang="ru-RU" sz="1400" dirty="0" smtClean="0">
                <a:solidFill>
                  <a:schemeClr val="bg1"/>
                </a:solidFill>
              </a:rPr>
              <a:t>учитель </a:t>
            </a:r>
            <a:r>
              <a:rPr lang="ru-RU" sz="1400" dirty="0" smtClean="0">
                <a:solidFill>
                  <a:schemeClr val="bg1"/>
                </a:solidFill>
              </a:rPr>
              <a:t>истории и обществознания </a:t>
            </a:r>
            <a:r>
              <a:rPr lang="ru-RU" sz="1400" dirty="0" smtClean="0">
                <a:solidFill>
                  <a:schemeClr val="bg1"/>
                </a:solidFill>
              </a:rPr>
              <a:t>Кабанова </a:t>
            </a:r>
            <a:r>
              <a:rPr lang="ru-RU" sz="1400" dirty="0" smtClean="0">
                <a:solidFill>
                  <a:schemeClr val="bg1"/>
                </a:solidFill>
              </a:rPr>
              <a:t>Е.Ю.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261830"/>
            <a:ext cx="81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общеобразовательная школа 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села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Буссевка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Спасского района Приморского края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Краткое содержание работы: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1.Приморский край в древности.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2.Начало освоение Приморья первооткрывателями.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3.Наш край в 19 веке. 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4.Годы гражданской и отечественной войны.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5. Приморье во второй половине 20 начале 21 веков.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1700808"/>
            <a:ext cx="3185936" cy="4896544"/>
          </a:xfrm>
        </p:spPr>
        <p:txBody>
          <a:bodyPr>
            <a:noAutofit/>
          </a:bodyPr>
          <a:lstStyle/>
          <a:p>
            <a:endParaRPr lang="ru-RU" sz="1200" dirty="0" smtClean="0"/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1639 год – русские казаки вышли к берегам Охотского моря.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1647-1651 годы – Ерофей Хабаров  с отрядом первопроходцев изучил подробно реку Амур.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1656 год – Онуфрий Степанов  изучил реку Уссури, ее притоки – Хор и Бикин.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тех пор и до середины 19 века территория края практически не изучалась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Настоящая же история Приморья началась с его освоения русскими путешественниками, мореплавателями, исследователями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188640"/>
            <a:ext cx="2160240" cy="2304256"/>
          </a:xfrm>
        </p:spPr>
        <p:txBody>
          <a:bodyPr>
            <a:normAutofit fontScale="90000"/>
          </a:bodyPr>
          <a:lstStyle/>
          <a:p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/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600" b="0" i="1" dirty="0" smtClean="0">
                <a:solidFill>
                  <a:srgbClr val="002060"/>
                </a:solidFill>
              </a:rPr>
              <a:t>Землепроходцы пришли босые,</a:t>
            </a:r>
            <a:br>
              <a:rPr lang="ru-RU" sz="1600" b="0" i="1" dirty="0" smtClean="0">
                <a:solidFill>
                  <a:srgbClr val="002060"/>
                </a:solidFill>
              </a:rPr>
            </a:br>
            <a:r>
              <a:rPr lang="ru-RU" sz="1600" b="0" i="1" dirty="0" smtClean="0">
                <a:solidFill>
                  <a:srgbClr val="002060"/>
                </a:solidFill>
              </a:rPr>
              <a:t>Топором прорубая путь.</a:t>
            </a:r>
            <a:br>
              <a:rPr lang="ru-RU" sz="1600" b="0" i="1" dirty="0" smtClean="0">
                <a:solidFill>
                  <a:srgbClr val="002060"/>
                </a:solidFill>
              </a:rPr>
            </a:br>
            <a:r>
              <a:rPr lang="ru-RU" sz="1600" b="0" i="1" dirty="0" smtClean="0">
                <a:solidFill>
                  <a:srgbClr val="002060"/>
                </a:solidFill>
              </a:rPr>
              <a:t>Не забудь их моя Россия,</a:t>
            </a:r>
            <a:br>
              <a:rPr lang="ru-RU" sz="1600" b="0" i="1" dirty="0" smtClean="0">
                <a:solidFill>
                  <a:srgbClr val="002060"/>
                </a:solidFill>
              </a:rPr>
            </a:br>
            <a:r>
              <a:rPr lang="ru-RU" sz="1600" b="0" i="1" dirty="0" smtClean="0">
                <a:solidFill>
                  <a:srgbClr val="002060"/>
                </a:solidFill>
              </a:rPr>
              <a:t>Добрым именем помянуть.</a:t>
            </a:r>
            <a:r>
              <a:rPr lang="ru-RU" sz="1300" b="0" i="1" dirty="0" smtClean="0">
                <a:solidFill>
                  <a:srgbClr val="002060"/>
                </a:solidFill>
              </a:rPr>
              <a:t>                  </a:t>
            </a:r>
            <a:br>
              <a:rPr lang="ru-RU" sz="1300" b="0" i="1" dirty="0" smtClean="0">
                <a:solidFill>
                  <a:srgbClr val="002060"/>
                </a:solidFill>
              </a:rPr>
            </a:br>
            <a:r>
              <a:rPr lang="ru-RU" sz="1300" b="0" i="1" dirty="0" smtClean="0">
                <a:solidFill>
                  <a:srgbClr val="002060"/>
                </a:solidFill>
              </a:rPr>
              <a:t>                                П.С.Комаров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31746" name="Picture 2" descr="C:\Users\АНДРЕЙ\Desktop\233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92488" cy="5976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6165304"/>
            <a:ext cx="4878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Город Хабаровск. Памятник  Е.П. Хабарову.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65618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В  1850  году  Г.И. </a:t>
            </a:r>
            <a:r>
              <a:rPr lang="ru-RU" sz="1800" dirty="0" err="1" smtClean="0">
                <a:solidFill>
                  <a:schemeClr val="bg1"/>
                </a:solidFill>
              </a:rPr>
              <a:t>Невельской</a:t>
            </a:r>
            <a:r>
              <a:rPr lang="ru-RU" sz="1800" dirty="0" smtClean="0">
                <a:solidFill>
                  <a:schemeClr val="bg1"/>
                </a:solidFill>
              </a:rPr>
              <a:t>  основывает на берегу Тихого океана  Николаевский пост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 присоединяет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земли  Дальнего Востока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к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российским землям. С этого  момента  начинается активное  освоение  дальневосточных  земель. Немало  сил и  трудов  положили  для  освоения дальневосточных  земель  Арсеньев,  Пржевальский и Комаров. Особое  место  в  развитии Приморья принадлежит Муравьеву – Амурскому.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C:\Users\АНДРЕЙ\Desktop\img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92910" cy="4176464"/>
          </a:xfrm>
          <a:prstGeom prst="rect">
            <a:avLst/>
          </a:prstGeom>
          <a:noFill/>
        </p:spPr>
      </p:pic>
      <p:pic>
        <p:nvPicPr>
          <p:cNvPr id="32771" name="Picture 3" descr="C:\Users\АНДРЕЙ\Desktop\64638676_620394_60_971_ArtFile_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16832"/>
            <a:ext cx="4059238" cy="35034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56612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Николай Николаевич Муравьев-Амурский,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военачальник и государственный деятель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</a:t>
            </a:r>
            <a:r>
              <a:rPr lang="ru-RU" sz="1400" dirty="0" smtClean="0">
                <a:solidFill>
                  <a:schemeClr val="bg1"/>
                </a:solidFill>
              </a:rPr>
              <a:t>Укреплять свои позиции на северо-западном побережье Тихого океана Россия начала в середине XIX века. Время </a:t>
            </a:r>
            <a:r>
              <a:rPr lang="ru-RU" sz="1600" dirty="0" smtClean="0">
                <a:solidFill>
                  <a:schemeClr val="bg1"/>
                </a:solidFill>
              </a:rPr>
              <a:t>было</a:t>
            </a:r>
            <a:r>
              <a:rPr lang="ru-RU" sz="1400" dirty="0" smtClean="0">
                <a:solidFill>
                  <a:schemeClr val="bg1"/>
                </a:solidFill>
              </a:rPr>
              <a:t> выбрано неспроста: в 1840 году империя Цин, ранее бывшая безусловным региональным гегемоном, столкнулась с агрессией Великобритании (в мировой историографии этот конфликт известен, как первая опиумная война). Чтобы противостоять могущественному врагу, к которому со временем присоединилась еще и Франция, китайское государство было вынуждено мобилизовать все силы и оголить северные регионы страны.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Для российской экспансии происходящее было как нельзя кстати – территориальные претензии к Цин предъявлялись еще с середины XVII века. Началось активное заселение дальневосточных областей, казаки основывали новые гарнизоны, и в 1858 году правобережье Амура официально отошло к России по заключенному с империей Цин Айгуньскому договору. Еще  два года спустя был подписан Пекинский договор, передавший под российскую юрисдикцию пространство между правым берегом Амура, рекой Уссури и Японским морем – земли, на которых и расположен наш край.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          В те годы все территориальные приобретения отошли к Приморской области – огромному субъекту Российской империи, который был образован в  1856 году на восточном рубеже страны. Чтобы укрепить российскую власть, на территории основывались новые села, порты и военные посты. В том числе и Владивосток, отсчет  истории  которого  был  положен  20 июня (2 июля по новому стилю) 1860 года.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C:\Users\АНДРЕЙ\Desktop\0_7c4d5_9c372c9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568863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6296" y="55892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г.Владивосток               1866 год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  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      26 мая 1861  г. южные земли  Дальнего Востока России, включая Приморскую область, были объявлены открытыми для заселения крестьянами и “предприимчивыми  людьми всех сословий”. Приморье заселяли казаки и крестьяне, демобилизованные  чины армии и флота, ремесленники и квалифицированные рабочие-контрактники, каторжане и ссыльные, иностранцы, получившие российское подданство, и временно проживающие здесь отходники.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Только за 1861-1900 г.г. на Дальний Восток России, включая Приморье, прибыло   </a:t>
            </a:r>
            <a:r>
              <a:rPr lang="ru-RU" sz="1600" dirty="0" smtClean="0">
                <a:solidFill>
                  <a:schemeClr val="bg1"/>
                </a:solidFill>
              </a:rPr>
              <a:t>11</a:t>
            </a:r>
            <a:r>
              <a:rPr lang="ru-RU" sz="1200" dirty="0" smtClean="0">
                <a:solidFill>
                  <a:schemeClr val="bg1"/>
                </a:solidFill>
              </a:rPr>
              <a:t>6 </a:t>
            </a:r>
            <a:r>
              <a:rPr lang="ru-RU" sz="1400" dirty="0" smtClean="0">
                <a:solidFill>
                  <a:schemeClr val="bg1"/>
                </a:solidFill>
              </a:rPr>
              <a:t>тыс. человек, из них почти 82 %   крестьян и 9% казаков;  за 1 901-1916 г.г. сюда  переселилось    2</a:t>
            </a:r>
            <a:r>
              <a:rPr lang="ru-RU" sz="1200" dirty="0" smtClean="0">
                <a:solidFill>
                  <a:schemeClr val="bg1"/>
                </a:solidFill>
              </a:rPr>
              <a:t>87  </a:t>
            </a:r>
            <a:r>
              <a:rPr lang="ru-RU" sz="1400" dirty="0" smtClean="0">
                <a:solidFill>
                  <a:schemeClr val="bg1"/>
                </a:solidFill>
              </a:rPr>
              <a:t> тыс. человек.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C:\Users\АНДРЕЙ\Desktop\JBSI7JNMK1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20480" cy="3816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5691157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Переселенцы из Малороссийских губерний.</a:t>
            </a:r>
            <a:r>
              <a:rPr lang="en-US" dirty="0" smtClean="0">
                <a:solidFill>
                  <a:srgbClr val="FFFF00"/>
                </a:solidFill>
              </a:rPr>
              <a:t> 1860-</a:t>
            </a:r>
            <a:r>
              <a:rPr lang="ru-RU" dirty="0" smtClean="0">
                <a:solidFill>
                  <a:srgbClr val="FFFF00"/>
                </a:solidFill>
              </a:rPr>
              <a:t>е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годы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733256"/>
            <a:ext cx="327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Освоение Приморского края,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dirty="0" smtClean="0">
                <a:solidFill>
                  <a:srgbClr val="FFFF00"/>
                </a:solidFill>
              </a:rPr>
              <a:t>19 </a:t>
            </a:r>
            <a:r>
              <a:rPr lang="ru-RU" dirty="0" smtClean="0">
                <a:solidFill>
                  <a:srgbClr val="FFFF00"/>
                </a:solidFill>
              </a:rPr>
              <a:t>век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МОЕ\ЗАГРУЗКА\File7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34908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0188" cy="1237320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  С целью дальнейшего  укрепления российских позиций на Дальнем востоке, в 1891 году было начато сооружение Транссибирской железнодорожной магистрали длиной около 7 тысяч км. В 1903 году, с приемом в постоянную эксплуатацию КВЖД, было налажено регулярное ж/</a:t>
            </a:r>
            <a:r>
              <a:rPr lang="ru-RU" sz="1400" dirty="0" err="1" smtClean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 сообщение между Санкт-Петербургом и портами Владивосток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и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 Дальний.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3347864" y="1399592"/>
            <a:ext cx="5340524" cy="1237320"/>
          </a:xfrm>
        </p:spPr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4" name="Picture 4" descr="C:\Users\АНДРЕЙ\Desktop\KMO_128025_01247_1_t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176464" cy="4248472"/>
          </a:xfrm>
          <a:prstGeom prst="rect">
            <a:avLst/>
          </a:prstGeom>
          <a:noFill/>
        </p:spPr>
      </p:pic>
      <p:pic>
        <p:nvPicPr>
          <p:cNvPr id="35845" name="Picture 5" descr="C:\Users\АНДРЕЙ\Desktop\1400836191_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92488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58772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Строительство Транссибирской магистрали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В  1899  году  во  Владивостоке  был  основан  Восточный институт– первое  высшее учебное  заведение  в  Восточной  Сибири  и  на   Дальнем  Востоке.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C:\Users\АНДРЕЙ\Desktop\1404674436c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093296"/>
            <a:ext cx="64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Владивосток</a:t>
            </a:r>
            <a:r>
              <a:rPr lang="ru-RU" dirty="0" smtClean="0">
                <a:solidFill>
                  <a:srgbClr val="FFFF00"/>
                </a:solidFill>
              </a:rPr>
              <a:t> - Главный вход в </a:t>
            </a:r>
            <a:r>
              <a:rPr lang="ru-RU" b="1" dirty="0" smtClean="0">
                <a:solidFill>
                  <a:srgbClr val="FFFF00"/>
                </a:solidFill>
              </a:rPr>
              <a:t>Восточный институт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В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годы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Гражданской войны Приморье было ареной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ожесточенных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боев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 окончательно взято под контроль большевиками лишь 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октябре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1922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год</a:t>
            </a:r>
            <a:r>
              <a:rPr lang="ru-RU" sz="1600" dirty="0" smtClean="0">
                <a:solidFill>
                  <a:schemeClr val="bg1"/>
                </a:solidFill>
              </a:rPr>
              <a:t>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C:\Users\АНДРЕЙ\Desktop\0_669f9_49fc8509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К середине 20-х годов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население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Приморья уже составляло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600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тысяч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человек, или почти половину всех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дальневосточников.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30-е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годы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в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Приморье, как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целом по стране, характерны форсированной индустриализацией и коллективизацией сельского хозяйства. Эти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процессы сопровождались миграцией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Дальний Восток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жителей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сибирских и западных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районов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СССР.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26627" name="Picture 3" descr="C:\Users\АНДРЕЙ\Desktop\luxfon.com-24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752527" cy="3816424"/>
          </a:xfrm>
          <a:prstGeom prst="rect">
            <a:avLst/>
          </a:prstGeom>
          <a:noFill/>
        </p:spPr>
      </p:pic>
      <p:pic>
        <p:nvPicPr>
          <p:cNvPr id="26629" name="Picture 5" descr="C:\Users\АНДРЕЙ\Desktop\img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312368" cy="437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Тридцатые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годы также отмечены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Хасанскими</a:t>
            </a:r>
            <a:r>
              <a:rPr lang="ru-RU" sz="1800" dirty="0" smtClean="0">
                <a:solidFill>
                  <a:schemeClr val="bg1"/>
                </a:solidFill>
              </a:rPr>
              <a:t> боями (1938 год) между СССР и Японской  императорской армией.  Японцы попытались захватить территорию СССР у оз. Хасан, но были отбиты частями Красной Армии под командованием Блюхера.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7650" name="Picture 2" descr="C:\Users\АНДРЕЙ\Desktop\phoca_thumb_m_hasan1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92488" cy="4752528"/>
          </a:xfrm>
          <a:prstGeom prst="rect">
            <a:avLst/>
          </a:prstGeom>
          <a:noFill/>
        </p:spPr>
      </p:pic>
      <p:pic>
        <p:nvPicPr>
          <p:cNvPr id="27651" name="Picture 3" descr="C:\Users\АНДРЕЙ\Desktop\phoca_thumb_m_hasan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2442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-99392"/>
            <a:ext cx="38164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                                                                                                                       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Сражения Второй мировой войны не коснулись территории советского Дальнего Востока и территории Приморского края. Однако напряжение, порожденное войной, ощущалось во всем: в стремлении трудиться лучше и с большей отдачей, в жадном  ожидании сообщений о событиях на фронте, в трепетном волнении при получении каждой весточки от родных людей, сражавшихся с фашистами, как они, не ранены, живы ли? Особую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тревогу ощущали дальневосточники от опасной близости с Японией.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 годы ВОВ Приморье являлось глубоким тылом, полностью работавшим на фронт.</a:t>
            </a:r>
            <a:r>
              <a:rPr lang="ru-RU" dirty="0" smtClean="0"/>
              <a:t> </a:t>
            </a:r>
            <a:endParaRPr lang="en-US" dirty="0" smtClean="0"/>
          </a:p>
          <a:p>
            <a:pPr fontAlgn="base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За годы войны из Приморского края было призвано более 200 тысяч человек. Многие </a:t>
            </a:r>
            <a:r>
              <a:rPr lang="ru-RU" dirty="0" err="1" smtClean="0">
                <a:solidFill>
                  <a:schemeClr val="bg1"/>
                </a:solidFill>
              </a:rPr>
              <a:t>приморцы</a:t>
            </a:r>
            <a:r>
              <a:rPr lang="ru-RU" dirty="0" smtClean="0">
                <a:solidFill>
                  <a:schemeClr val="bg1"/>
                </a:solidFill>
              </a:rPr>
              <a:t> ушли на фронт добровольцами.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АНДРЕЙ\Desktop\39d43b3cfb390f7696e6c82ffd9a20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460851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41044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Когда земля от крови стыла,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Когда горел наш общий дом,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Победу труженики тыла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Ковали праведным трудом.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Когда фашизму рвали тело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Отцы, мужья и сыновья,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В тылу бурлило и кипело –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Трудилась Родина моя.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Сильнее стали женщин плечи,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Взрослели дети на глазах.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Горели доменные печи,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Рожь колосилась на полях.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Все для Победы! Все для фронта!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А сами – в поле и к станку,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Чтобы отправить хлеб и танки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На фронт солдату-мужику.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Все отдавали: силы, средства…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Война тащила за собой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Детей, не ведающих детства,</a:t>
            </a:r>
            <a:br>
              <a:rPr lang="ru-RU" sz="1200" i="1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И женщин с горькою судьбой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НДРЕЙ\Desktop\1439811651_og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216024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АНДРЕЙ\Desktop\0_f0226_89ea2e47_or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6552728" cy="5904656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04248" y="1844824"/>
            <a:ext cx="1984248" cy="46085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1200" i="1" dirty="0" smtClean="0"/>
          </a:p>
          <a:p>
            <a:pPr>
              <a:lnSpc>
                <a:spcPct val="100000"/>
              </a:lnSpc>
            </a:pPr>
            <a:r>
              <a:rPr lang="ru-RU" sz="1200" i="1" dirty="0" smtClean="0"/>
              <a:t>Люблю тебя, Приморье синеглазое,</a:t>
            </a:r>
            <a:br>
              <a:rPr lang="ru-RU" sz="1200" i="1" dirty="0" smtClean="0"/>
            </a:br>
            <a:r>
              <a:rPr lang="ru-RU" sz="1200" i="1" dirty="0" smtClean="0"/>
              <a:t>Небес и сопок яростную синь!</a:t>
            </a:r>
            <a:br>
              <a:rPr lang="ru-RU" sz="1200" i="1" dirty="0" smtClean="0"/>
            </a:br>
            <a:r>
              <a:rPr lang="ru-RU" sz="1200" i="1" dirty="0" smtClean="0"/>
              <a:t>Тебя, увидев раз, как деву красную,</a:t>
            </a:r>
            <a:br>
              <a:rPr lang="ru-RU" sz="1200" i="1" dirty="0" smtClean="0"/>
            </a:br>
            <a:r>
              <a:rPr lang="ru-RU" sz="1200" i="1" dirty="0" smtClean="0"/>
              <a:t>Забыть уже не хватит просто сил.</a:t>
            </a:r>
            <a:br>
              <a:rPr lang="ru-RU" sz="1200" i="1" dirty="0" smtClean="0"/>
            </a:br>
            <a:r>
              <a:rPr lang="ru-RU" sz="1200" i="1" dirty="0" smtClean="0"/>
              <a:t>Люблю тайгу, с ресницами мохнатыми,</a:t>
            </a:r>
            <a:br>
              <a:rPr lang="ru-RU" sz="1200" i="1" dirty="0" smtClean="0"/>
            </a:br>
            <a:r>
              <a:rPr lang="ru-RU" sz="1200" i="1" dirty="0" smtClean="0"/>
              <a:t>Ласкающими неба синеву.</a:t>
            </a:r>
            <a:br>
              <a:rPr lang="ru-RU" sz="1200" i="1" dirty="0" smtClean="0"/>
            </a:br>
            <a:r>
              <a:rPr lang="ru-RU" sz="1200" i="1" dirty="0" smtClean="0"/>
              <a:t>Луга, цветочной россыпью богатые,</a:t>
            </a:r>
            <a:br>
              <a:rPr lang="ru-RU" sz="1200" i="1" dirty="0" smtClean="0"/>
            </a:br>
            <a:r>
              <a:rPr lang="ru-RU" sz="1200" i="1" dirty="0" smtClean="0"/>
              <a:t>Благоуханьем вас с ума сведут</a:t>
            </a:r>
            <a:br>
              <a:rPr lang="ru-RU" sz="1200" i="1" dirty="0" smtClean="0"/>
            </a:br>
            <a:r>
              <a:rPr lang="ru-RU" sz="1200" i="1" dirty="0" smtClean="0"/>
              <a:t>Тайга богата зверем, дикоросами,</a:t>
            </a:r>
            <a:br>
              <a:rPr lang="ru-RU" sz="1200" i="1" dirty="0" smtClean="0"/>
            </a:br>
            <a:r>
              <a:rPr lang="ru-RU" sz="1200" i="1" dirty="0" smtClean="0"/>
              <a:t>Озёра, реки - рыбою кишат.</a:t>
            </a:r>
            <a:br>
              <a:rPr lang="ru-RU" sz="1200" i="1" dirty="0" smtClean="0"/>
            </a:br>
            <a:r>
              <a:rPr lang="ru-RU" sz="1200" i="1" dirty="0" smtClean="0"/>
              <a:t>Здесь ситцем разнотравья, сенокосами -долины между сопками пестрят…</a:t>
            </a:r>
            <a:br>
              <a:rPr lang="ru-RU" sz="1200" i="1" dirty="0" smtClean="0"/>
            </a:br>
            <a:r>
              <a:rPr lang="ru-RU" sz="1000" i="1" dirty="0" smtClean="0"/>
              <a:t/>
            </a:r>
            <a:br>
              <a:rPr lang="ru-RU" sz="1000" i="1" dirty="0" smtClean="0"/>
            </a:br>
            <a:endParaRPr lang="ru-RU" sz="1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620688"/>
            <a:ext cx="1981200" cy="1368152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rgbClr val="002060"/>
                </a:solidFill>
              </a:rPr>
              <a:t/>
            </a:r>
            <a:br>
              <a:rPr lang="ru-RU" sz="1600" b="0" dirty="0" smtClean="0">
                <a:solidFill>
                  <a:srgbClr val="002060"/>
                </a:solidFill>
              </a:rPr>
            </a:br>
            <a:r>
              <a:rPr lang="ru-RU" sz="1600" b="0" dirty="0" smtClean="0">
                <a:solidFill>
                  <a:srgbClr val="002060"/>
                </a:solidFill>
              </a:rPr>
              <a:t/>
            </a:r>
            <a:br>
              <a:rPr lang="ru-RU" sz="1600" b="0" dirty="0" smtClean="0">
                <a:solidFill>
                  <a:srgbClr val="002060"/>
                </a:solidFill>
              </a:rPr>
            </a:br>
            <a:r>
              <a:rPr lang="ru-RU" sz="1600" b="0" dirty="0" smtClean="0">
                <a:solidFill>
                  <a:srgbClr val="002060"/>
                </a:solidFill>
              </a:rPr>
              <a:t>Каждый человек любит свою родину – место, где родился и рос. Приморский край – моя милая родина….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 послевоенный период продолжилось социально-экономическое  развитие  края с образованием крупных предприятий различных  отраслей  промышленности  и транспорта. К 1979 году общее население края приблизилось к  двум миллионам, с преобладанием городского  населения.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9699" name="Picture 3" descr="C:\Users\АНДРЕЙ\Desktop\original_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31246" cy="3600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537321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Кинотеатр «Уссури». 1970-годы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       г. Владивосток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9700" name="Picture 4" descr="C:\Users\АНДРЕЙ\Desktop\original_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92910" cy="3600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3" y="54452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Открытие памятника Морякам торгового флота. Ноябрь 1969 год.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         г. Владивосток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Шли годы. Менялась внешняя политика России и вместе с ней роль Приморского края. Ширились международные связи, возрастала роль Владивостока как порта. Сегодня Приморский край – восточные  ворота  России.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В 2012 году Владивосток и Приморье принимали гостей и участников Саммита  стран АТР.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C:\Users\АНДРЕЙ\Desktop\APEC 2012 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За  период  подготовки  к  Саммиту  в  крае  были  построены  следующие  объекты:. </a:t>
            </a:r>
            <a:endParaRPr lang="ru-RU" sz="1800" dirty="0"/>
          </a:p>
        </p:txBody>
      </p:sp>
      <p:pic>
        <p:nvPicPr>
          <p:cNvPr id="3074" name="Picture 2" descr="C:\Users\АНДРЕЙ\Desktop\93483_9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92488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мост на остров Русский.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г. Владивосток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АНДРЕЙ\Desktop\kampus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104456" cy="38884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5733257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кампус ДВФУ </a:t>
            </a:r>
            <a:r>
              <a:rPr lang="ru-RU" sz="1000" dirty="0" smtClean="0"/>
              <a:t>(сегодня единственный в России университет, город для студентов, включающий в себя: учебные корпуса, комфортабельные общежития, бассейн, стадион, тренажерные залы, бесплатный </a:t>
            </a:r>
            <a:r>
              <a:rPr lang="ru-RU" sz="1000" dirty="0" err="1" smtClean="0"/>
              <a:t>Wi-Fi</a:t>
            </a:r>
            <a:r>
              <a:rPr lang="ru-RU" sz="1000" dirty="0" smtClean="0"/>
              <a:t> и многое другое)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inx675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680520" cy="4176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15719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Театр  оперы и балеты (премьера состоялась в октябре 2013)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АНДРЕЙ\Desktop\1399935357919_bulle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744416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52647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Медицинский центр «Океан»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ДРЕЙ\Desktop\043fabe707fd3db451d0e9f7e7fa02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08512" cy="4896544"/>
          </a:xfrm>
          <a:prstGeom prst="rect">
            <a:avLst/>
          </a:prstGeom>
          <a:noFill/>
        </p:spPr>
      </p:pic>
      <p:pic>
        <p:nvPicPr>
          <p:cNvPr id="5124" name="Picture 4" descr="C:\Users\АНДРЕЙ\Desktop\IMG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392488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565338"/>
            <a:ext cx="5688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Международный  аэропорт  «</a:t>
            </a:r>
            <a:r>
              <a:rPr lang="ru-RU" dirty="0" err="1" smtClean="0">
                <a:solidFill>
                  <a:srgbClr val="FFFF00"/>
                </a:solidFill>
              </a:rPr>
              <a:t>Кневичи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r>
              <a:rPr lang="ru-RU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принимает самолеты всех типов. Аэропорт работает в любую погоду. Принимает более 1 млн. пассажиров в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dirty="0" smtClean="0">
                <a:solidFill>
                  <a:schemeClr val="bg1"/>
                </a:solidFill>
              </a:rPr>
              <a:t>Постепенно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Приморский край превратился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в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экономически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успешный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район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России.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Здесь  сосредоточена  большая  часть всего морского, железнодорожного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авиационного транспорта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Российской Федерации. Кроме того, в Приморье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находятся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два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крупных </a:t>
            </a:r>
            <a:r>
              <a:rPr lang="en-US" sz="1800" smtClean="0">
                <a:solidFill>
                  <a:schemeClr val="bg1"/>
                </a:solidFill>
              </a:rPr>
              <a:t> </a:t>
            </a:r>
            <a:r>
              <a:rPr lang="ru-RU" sz="1800" smtClean="0">
                <a:solidFill>
                  <a:schemeClr val="bg1"/>
                </a:solidFill>
              </a:rPr>
              <a:t>пароходства </a:t>
            </a:r>
            <a:r>
              <a:rPr lang="ru-RU" sz="1800" dirty="0" smtClean="0">
                <a:solidFill>
                  <a:schemeClr val="bg1"/>
                </a:solidFill>
              </a:rPr>
              <a:t>страны, и активно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развивается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рыбная промышленность. Край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играет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важную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роль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в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контакте России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с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Азиатскими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странами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r>
              <a:rPr lang="ru-RU" sz="1800" dirty="0" smtClean="0">
                <a:solidFill>
                  <a:schemeClr val="bg1"/>
                </a:solidFill>
              </a:rPr>
              <a:t>  Первый Восточный экономический форум, прошедший во Владивостоке с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3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по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5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сентября,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собрал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более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2,5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тысяч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человек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острове 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Русский.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МОЕ\ЗАГРУЗКА\12a049b6befd102a15bacabfac745d3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3600400"/>
          </a:xfrm>
          <a:prstGeom prst="rect">
            <a:avLst/>
          </a:prstGeom>
          <a:noFill/>
        </p:spPr>
      </p:pic>
      <p:pic>
        <p:nvPicPr>
          <p:cNvPr id="1027" name="Picture 3" descr="F:\МОЕ\ЗАГРУЗКА\10148604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88840"/>
            <a:ext cx="4464496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59492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Первый Восточный экономический форум, который проходил с 3 по 5 сентября во Владивостоке, стал одним из важнейших событий 2015 года. 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Каждый из нас помнит и чтит историю своего государства, историю своей малой Родины. В 2015 году Приморье   праздновало  70-летие Победы в Великой Отечественной войне. Мероприятия, посвященные годовщине Великой Победы, проходили во всех муниципальных образованиях края.</a:t>
            </a:r>
            <a:endParaRPr lang="ru-RU" dirty="0"/>
          </a:p>
        </p:txBody>
      </p:sp>
      <p:pic>
        <p:nvPicPr>
          <p:cNvPr id="1028" name="Picture 4" descr="http://pbs.twimg.com/media/CEizQKDW8AAks-J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800200" cy="1224136"/>
          </a:xfrm>
          <a:prstGeom prst="rect">
            <a:avLst/>
          </a:prstGeom>
          <a:noFill/>
        </p:spPr>
      </p:pic>
      <p:pic>
        <p:nvPicPr>
          <p:cNvPr id="1029" name="Picture 5" descr="C:\Users\АНДРЕЙ\Desktop\2bb8c64f714ea8e4e31805251de66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464496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Торжественный парад, посвященный 70-летию Победы в Великой Отечественной войне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30" name="Picture 6" descr="C:\Users\АНДРЕЙ\Desktop\image130488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320480" cy="41044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52320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г.Уссурийск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892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г. Владивосток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ОЕ\ЗАГРУЗКА\khankajskij5-fill-80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476672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Родного неба милый свет,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Знакомые потоки,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Златые игры первых лет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И первых лет уроки.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Что вашу прелесть заменит?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- О, Родина святая!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Какое сердце не дрожит,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Тебя </a:t>
            </a:r>
            <a:r>
              <a:rPr lang="ru-RU" sz="1200" b="1" i="1" dirty="0" err="1" smtClean="0">
                <a:solidFill>
                  <a:schemeClr val="tx2">
                    <a:lumMod val="90000"/>
                  </a:schemeClr>
                </a:solidFill>
              </a:rPr>
              <a:t>благославляя</a:t>
            </a:r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?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 Привет тебе, мой край родной,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С твоими тёмными лесами,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С твоей великою рекой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И неоглядными полями!</a:t>
            </a:r>
            <a:endParaRPr lang="en-US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 Привет тебе, народ родимый,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Герой труда неутомимый,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Среди зимы и в летний зной,</a:t>
            </a:r>
            <a:endParaRPr lang="ru-RU" sz="1200" i="1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tx2">
                    <a:lumMod val="90000"/>
                  </a:schemeClr>
                </a:solidFill>
              </a:rPr>
              <a:t>Привет тебе, мой край родной</a:t>
            </a:r>
            <a:r>
              <a:rPr lang="ru-RU" sz="1200" b="1" i="1" dirty="0" smtClean="0"/>
              <a:t>!</a:t>
            </a:r>
            <a:endParaRPr lang="ru-RU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2">
                    <a:lumMod val="25000"/>
                  </a:schemeClr>
                </a:solidFill>
              </a:rPr>
              <a:t>Спасибо за внимание</a:t>
            </a:r>
            <a:endParaRPr lang="ru-RU" sz="4000" i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Сегодня Приморский край отмечает </a:t>
            </a:r>
            <a:r>
              <a:rPr lang="ru-RU" sz="2000" dirty="0" smtClean="0">
                <a:solidFill>
                  <a:schemeClr val="bg1"/>
                </a:solidFill>
              </a:rPr>
              <a:t>83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года </a:t>
            </a:r>
            <a:r>
              <a:rPr lang="ru-RU" sz="2000" dirty="0" smtClean="0">
                <a:solidFill>
                  <a:schemeClr val="bg1"/>
                </a:solidFill>
              </a:rPr>
              <a:t>со </a:t>
            </a:r>
            <a:r>
              <a:rPr lang="ru-RU" sz="2000" dirty="0" smtClean="0">
                <a:solidFill>
                  <a:schemeClr val="bg1"/>
                </a:solidFill>
              </a:rPr>
              <a:t>дня образования. 20 октября 1938 года указом  Президиума  Верховного  Совета СССР  Дальневосточный  край  был  разделен на  Хабаровский  и  Приморский регионы.  В этот день </a:t>
            </a:r>
            <a:r>
              <a:rPr lang="ru-RU" sz="2000" smtClean="0">
                <a:solidFill>
                  <a:schemeClr val="bg1"/>
                </a:solidFill>
              </a:rPr>
              <a:t>83 года  </a:t>
            </a:r>
            <a:r>
              <a:rPr lang="ru-RU" sz="2000" dirty="0" smtClean="0">
                <a:solidFill>
                  <a:schemeClr val="bg1"/>
                </a:solidFill>
              </a:rPr>
              <a:t>назад Приморский край получил свое  современное  название  и обрел  нынешний  административно-территориальный статус.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Изначально  в  состав  Приморского края  вошли  Приморская  и  Уссурийская области. Сегодня  это 12 городских округов и 22 муниципальных района, это 659 населенных пунктов.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АНДРЕЙ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3744416" cy="3672408"/>
          </a:xfrm>
          <a:prstGeom prst="rect">
            <a:avLst/>
          </a:prstGeom>
          <a:noFill/>
        </p:spPr>
      </p:pic>
      <p:pic>
        <p:nvPicPr>
          <p:cNvPr id="6148" name="Picture 4" descr="C:\Users\АНДРЕЙ\Desktop\big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432511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FFFF00"/>
                </a:solidFill>
              </a:rPr>
              <a:t>Горы Сихотэ-Алинь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АНДРЕЙ\Desktop\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76464" cy="4320480"/>
          </a:xfrm>
          <a:prstGeom prst="rect">
            <a:avLst/>
          </a:prstGeom>
          <a:noFill/>
        </p:spPr>
      </p:pic>
      <p:pic>
        <p:nvPicPr>
          <p:cNvPr id="28681" name="Picture 9" descr="C:\Users\АНДРЕЙ\Desktop\174739cp3okyaaxyau9ya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248472" cy="43204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733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Приморский край –одно из красивейших мест России.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Достопримечательности Приморского края — это не только природные чудеса, но и творения рук человеческих. Это неподражаемая красота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приморских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водопадов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и величие  уссурийской тайги;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это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новейшие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набережные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архитектурные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памятники;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это разнообразные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музеи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зоопарки.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Это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все — Приморье!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b="0" i="1" dirty="0" err="1" smtClean="0">
                <a:solidFill>
                  <a:srgbClr val="FFFF00"/>
                </a:solidFill>
              </a:rPr>
              <a:t>Шкотовские</a:t>
            </a:r>
            <a:r>
              <a:rPr lang="ru-RU" b="0" i="1" dirty="0" smtClean="0">
                <a:solidFill>
                  <a:srgbClr val="FFFF00"/>
                </a:solidFill>
              </a:rPr>
              <a:t>  водопады</a:t>
            </a:r>
            <a:endParaRPr lang="ru-RU" b="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МОЕ\ЗАГРУЗКА\15_5_sih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1656184" cy="1426864"/>
          </a:xfrm>
          <a:prstGeom prst="rect">
            <a:avLst/>
          </a:prstGeom>
          <a:noFill/>
        </p:spPr>
      </p:pic>
      <p:pic>
        <p:nvPicPr>
          <p:cNvPr id="2053" name="Picture 5" descr="http://novostivl.ru/files/files/64/32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1656184" cy="1512168"/>
          </a:xfrm>
          <a:prstGeom prst="rect">
            <a:avLst/>
          </a:prstGeom>
          <a:noFill/>
        </p:spPr>
      </p:pic>
      <p:pic>
        <p:nvPicPr>
          <p:cNvPr id="2054" name="Picture 6" descr="F:\МОЕ\ЗАГРУЗКА\b5aee8a0c311e4aff7a2477b71b49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32656"/>
            <a:ext cx="6984776" cy="62144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60932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Заповедник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Кедровая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b="1" dirty="0" smtClean="0">
                <a:solidFill>
                  <a:srgbClr val="FFFF00"/>
                </a:solidFill>
              </a:rPr>
              <a:t>падь</a:t>
            </a:r>
            <a:r>
              <a:rPr lang="ru-RU" dirty="0" smtClean="0"/>
              <a:t>. </a:t>
            </a:r>
            <a:r>
              <a:rPr lang="en-US" dirty="0" smtClean="0"/>
              <a:t>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Заповедник был организован в 1916 году.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6" name="Picture 8" descr="F:\МОЕ\ЗАГРУЗКА\5535048350_cf0dec3ed8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1656184" cy="1512168"/>
          </a:xfrm>
          <a:prstGeom prst="rect">
            <a:avLst/>
          </a:prstGeom>
          <a:noFill/>
        </p:spPr>
      </p:pic>
      <p:pic>
        <p:nvPicPr>
          <p:cNvPr id="2057" name="Picture 9" descr="F:\МОЕ\ЗАГРУЗКА\0_89fb8_bccdd6ff_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65618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У каждого уголка России есть свое прошлое. Наш край тоже имеет свою  многолетнюю историю…</a:t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052736"/>
            <a:ext cx="3528392" cy="504326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Окутаны дымкой долины,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Прохладою дышат поля.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Тайгу вековую раздвинув,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Стальная бежит колея.</a:t>
            </a:r>
          </a:p>
          <a:p>
            <a:r>
              <a:rPr lang="ru-RU" i="1" dirty="0" err="1" smtClean="0">
                <a:solidFill>
                  <a:srgbClr val="002060"/>
                </a:solidFill>
              </a:rPr>
              <a:t>Сихоте-Алиня</a:t>
            </a:r>
            <a:r>
              <a:rPr lang="ru-RU" i="1" dirty="0" smtClean="0">
                <a:solidFill>
                  <a:srgbClr val="002060"/>
                </a:solidFill>
              </a:rPr>
              <a:t> предгорья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Объяты предутренней мглой,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Приморье, мое ты приморье,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Край милый, до боли родной.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Причудливо движутся тени,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По сопкам таежным плывут,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Как будто </a:t>
            </a:r>
            <a:r>
              <a:rPr lang="ru-RU" i="1" dirty="0" err="1" smtClean="0">
                <a:solidFill>
                  <a:srgbClr val="002060"/>
                </a:solidFill>
              </a:rPr>
              <a:t>Дерсу</a:t>
            </a:r>
            <a:r>
              <a:rPr lang="ru-RU" i="1" dirty="0" smtClean="0">
                <a:solidFill>
                  <a:srgbClr val="002060"/>
                </a:solidFill>
              </a:rPr>
              <a:t> и Арсеньев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Выходят на новый маршрут.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Встают Комаров 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 Пржевальский,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Фрегаты белеют вдали…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Приморье, мой край океанский,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Жемчужина русской земли.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МОЕ\ЗАГРУЗКА\The-Sea-of-Japan_Beautiful-landscape_14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47260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840760" cy="633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     </a:t>
            </a:r>
            <a:r>
              <a:rPr lang="ru-RU" sz="1500" dirty="0" smtClean="0">
                <a:solidFill>
                  <a:schemeClr val="bg1"/>
                </a:solidFill>
              </a:rPr>
              <a:t>Самые древние поселения в Приморье, относящиеся к эпохе палеолита, были обнаружены на территории нынешнего </a:t>
            </a:r>
            <a:r>
              <a:rPr lang="ru-RU" sz="1500" dirty="0" err="1" smtClean="0">
                <a:solidFill>
                  <a:schemeClr val="bg1"/>
                </a:solidFill>
              </a:rPr>
              <a:t>Находкинского</a:t>
            </a:r>
            <a:r>
              <a:rPr lang="ru-RU" sz="1500" dirty="0" smtClean="0">
                <a:solidFill>
                  <a:schemeClr val="bg1"/>
                </a:solidFill>
              </a:rPr>
              <a:t> района. 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Человек впервые появился на территории Приморья  и континентальных районов Азии в эпоху палеолита более 30 тыс. лет назад. Это были собиратели и охотники на мамонтов, диких лошадей, бизонов, носорогов, медведей, лосей.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     На финальной стадии каменного века население континентальной части Приморья осваивает примитивное земледелие. В конце II тысячелетия до н.э. древние люди начинают использовать бронзовые орудия труда и оружие.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В начале железного века - около 2800 лет назад - прибрежную зону Приморья занимало население </a:t>
            </a:r>
            <a:r>
              <a:rPr lang="ru-RU" sz="1500" dirty="0" err="1" smtClean="0">
                <a:solidFill>
                  <a:schemeClr val="bg1"/>
                </a:solidFill>
              </a:rPr>
              <a:t>янковской</a:t>
            </a:r>
            <a:r>
              <a:rPr lang="ru-RU" sz="1500" dirty="0" smtClean="0">
                <a:solidFill>
                  <a:schemeClr val="bg1"/>
                </a:solidFill>
              </a:rPr>
              <a:t> археологической культуры. Люди круглый год жили в крупных поселках. На побережье выращивали просо, в континентальной зоне - ячмень. Занимались рыболовством, собирали моллюсков и растения, охотились. 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     Примерно в это же время, 2300 лет назад, в западных районах Приморья появились носители </a:t>
            </a:r>
            <a:r>
              <a:rPr lang="ru-RU" sz="1500" dirty="0" err="1" smtClean="0">
                <a:solidFill>
                  <a:schemeClr val="bg1"/>
                </a:solidFill>
              </a:rPr>
              <a:t>кроуновской</a:t>
            </a:r>
            <a:r>
              <a:rPr lang="ru-RU" sz="1500" dirty="0" smtClean="0">
                <a:solidFill>
                  <a:schemeClr val="bg1"/>
                </a:solidFill>
              </a:rPr>
              <a:t> культуры (племена </a:t>
            </a:r>
            <a:r>
              <a:rPr lang="ru-RU" sz="1500" dirty="0" err="1" smtClean="0">
                <a:solidFill>
                  <a:schemeClr val="bg1"/>
                </a:solidFill>
              </a:rPr>
              <a:t>воцзюй</a:t>
            </a:r>
            <a:r>
              <a:rPr lang="ru-RU" sz="1500" dirty="0" smtClean="0">
                <a:solidFill>
                  <a:schemeClr val="bg1"/>
                </a:solidFill>
              </a:rPr>
              <a:t>).</a:t>
            </a:r>
            <a:br>
              <a:rPr lang="ru-RU" sz="1500" dirty="0" smtClean="0">
                <a:solidFill>
                  <a:schemeClr val="bg1"/>
                </a:solidFill>
              </a:rPr>
            </a:br>
            <a:r>
              <a:rPr lang="ru-RU" sz="1500" dirty="0" smtClean="0">
                <a:solidFill>
                  <a:schemeClr val="bg1"/>
                </a:solidFill>
              </a:rPr>
              <a:t>     В середине I тысячелетия н.э. Приморье было заселено племенами </a:t>
            </a:r>
            <a:r>
              <a:rPr lang="ru-RU" sz="1500" dirty="0" err="1" smtClean="0">
                <a:solidFill>
                  <a:schemeClr val="bg1"/>
                </a:solidFill>
              </a:rPr>
              <a:t>сумо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 err="1" smtClean="0">
                <a:solidFill>
                  <a:schemeClr val="bg1"/>
                </a:solidFill>
              </a:rPr>
              <a:t>моэх</a:t>
            </a:r>
            <a:r>
              <a:rPr lang="ru-RU" sz="1500" dirty="0" smtClean="0">
                <a:solidFill>
                  <a:schemeClr val="bg1"/>
                </a:solidFill>
              </a:rPr>
              <a:t>, было образовано государство, с начала VIII в. получившее название </a:t>
            </a:r>
            <a:r>
              <a:rPr lang="ru-RU" sz="1500" dirty="0" err="1" smtClean="0">
                <a:solidFill>
                  <a:schemeClr val="bg1"/>
                </a:solidFill>
              </a:rPr>
              <a:t>Бохай</a:t>
            </a:r>
            <a:r>
              <a:rPr lang="ru-RU" sz="1500" dirty="0" smtClean="0">
                <a:solidFill>
                  <a:schemeClr val="bg1"/>
                </a:solidFill>
              </a:rPr>
              <a:t> (698 - 926). На территории Приморья, южная часть которого оказалась в составе </a:t>
            </a:r>
            <a:r>
              <a:rPr lang="ru-RU" sz="1500" dirty="0" err="1" smtClean="0">
                <a:solidFill>
                  <a:schemeClr val="bg1"/>
                </a:solidFill>
              </a:rPr>
              <a:t>Бохая</a:t>
            </a:r>
            <a:r>
              <a:rPr lang="ru-RU" sz="1500" dirty="0" smtClean="0">
                <a:solidFill>
                  <a:schemeClr val="bg1"/>
                </a:solidFill>
              </a:rPr>
              <a:t> с середины VII в., находились по меньшей мере две территориально-административные единицы: область </a:t>
            </a:r>
            <a:r>
              <a:rPr lang="ru-RU" sz="1500" dirty="0" err="1" smtClean="0">
                <a:solidFill>
                  <a:schemeClr val="bg1"/>
                </a:solidFill>
              </a:rPr>
              <a:t>Шуайбинь</a:t>
            </a:r>
            <a:r>
              <a:rPr lang="ru-RU" sz="1500" dirty="0" smtClean="0">
                <a:solidFill>
                  <a:schemeClr val="bg1"/>
                </a:solidFill>
              </a:rPr>
              <a:t>, названная по реке (</a:t>
            </a:r>
            <a:r>
              <a:rPr lang="ru-RU" sz="1500" dirty="0" err="1" smtClean="0">
                <a:solidFill>
                  <a:schemeClr val="bg1"/>
                </a:solidFill>
              </a:rPr>
              <a:t>Суйфэнь</a:t>
            </a:r>
            <a:r>
              <a:rPr lang="ru-RU" sz="1500" dirty="0" smtClean="0">
                <a:solidFill>
                  <a:schemeClr val="bg1"/>
                </a:solidFill>
              </a:rPr>
              <a:t>, </a:t>
            </a:r>
            <a:r>
              <a:rPr lang="ru-RU" sz="1500" dirty="0" err="1" smtClean="0">
                <a:solidFill>
                  <a:schemeClr val="bg1"/>
                </a:solidFill>
              </a:rPr>
              <a:t>Суйфун</a:t>
            </a:r>
            <a:r>
              <a:rPr lang="ru-RU" sz="1500" dirty="0" smtClean="0">
                <a:solidFill>
                  <a:schemeClr val="bg1"/>
                </a:solidFill>
              </a:rPr>
              <a:t>, Раздольная), в долине которой располагался ее центр, и округ </a:t>
            </a:r>
            <a:r>
              <a:rPr lang="ru-RU" sz="1500" dirty="0" err="1" smtClean="0">
                <a:solidFill>
                  <a:schemeClr val="bg1"/>
                </a:solidFill>
              </a:rPr>
              <a:t>Янь</a:t>
            </a:r>
            <a:r>
              <a:rPr lang="ru-RU" sz="1500" dirty="0" smtClean="0">
                <a:solidFill>
                  <a:schemeClr val="bg1"/>
                </a:solidFill>
              </a:rPr>
              <a:t> (</a:t>
            </a:r>
            <a:r>
              <a:rPr lang="ru-RU" sz="1500" dirty="0" err="1" smtClean="0">
                <a:solidFill>
                  <a:schemeClr val="bg1"/>
                </a:solidFill>
              </a:rPr>
              <a:t>Яньчжоу</a:t>
            </a:r>
            <a:r>
              <a:rPr lang="ru-RU" sz="1500" dirty="0" smtClean="0">
                <a:solidFill>
                  <a:schemeClr val="bg1"/>
                </a:solidFill>
              </a:rPr>
              <a:t>), остатками центрального города его является городище близ пос. Краскино в </a:t>
            </a:r>
            <a:r>
              <a:rPr lang="ru-RU" sz="1500" dirty="0" err="1" smtClean="0">
                <a:solidFill>
                  <a:schemeClr val="bg1"/>
                </a:solidFill>
              </a:rPr>
              <a:t>Хасанском</a:t>
            </a:r>
            <a:r>
              <a:rPr lang="ru-RU" sz="1500" dirty="0" smtClean="0">
                <a:solidFill>
                  <a:schemeClr val="bg1"/>
                </a:solidFill>
              </a:rPr>
              <a:t> районе.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МОЕ\ЗАГРУЗКА\8d1b35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080120" cy="648072"/>
          </a:xfrm>
          <a:prstGeom prst="rect">
            <a:avLst/>
          </a:prstGeom>
          <a:noFill/>
        </p:spPr>
      </p:pic>
      <p:pic>
        <p:nvPicPr>
          <p:cNvPr id="2053" name="Picture 5" descr="http://ua.golos.ua/data/images/%D0%97%D0%B0%D0%BB%D0%B8%D0%B2%20%D0%9D%D0%B0%D1%85%D0%BE%D0%B4%D0%BA%D0%B0%2C%20%D0%AF%D0%BF%D0%BE%D0%BD%D1%81%D0%BA%D0%BE%D0%B5%20%D0%BC%D0%BE%D1%80%D0%B5-%D0%92%D0%BB%20%D0%A1%D0%B5%D1%80%D0%B5%D0%B1%D1%80%D1%8F%D0%BD%D1%81%D0%BA%D0%B8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594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926 г. </a:t>
            </a:r>
            <a:r>
              <a:rPr lang="ru-RU" sz="1800" dirty="0" err="1" smtClean="0">
                <a:solidFill>
                  <a:schemeClr val="bg1"/>
                </a:solidFill>
              </a:rPr>
              <a:t>Бохай</a:t>
            </a:r>
            <a:r>
              <a:rPr lang="ru-RU" sz="1800" dirty="0" smtClean="0">
                <a:solidFill>
                  <a:schemeClr val="bg1"/>
                </a:solidFill>
              </a:rPr>
              <a:t> был уничтожен  </a:t>
            </a:r>
            <a:r>
              <a:rPr lang="ru-RU" sz="1800" dirty="0" err="1" smtClean="0">
                <a:solidFill>
                  <a:schemeClr val="bg1"/>
                </a:solidFill>
              </a:rPr>
              <a:t>киданями</a:t>
            </a:r>
            <a:r>
              <a:rPr lang="ru-RU" sz="1800" dirty="0" smtClean="0">
                <a:solidFill>
                  <a:schemeClr val="bg1"/>
                </a:solidFill>
              </a:rPr>
              <a:t>.   После 926 г. происходит объединение части племен </a:t>
            </a:r>
            <a:r>
              <a:rPr lang="ru-RU" sz="1800" dirty="0" err="1" smtClean="0">
                <a:solidFill>
                  <a:schemeClr val="bg1"/>
                </a:solidFill>
              </a:rPr>
              <a:t>хэйшуй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моэх</a:t>
            </a:r>
            <a:r>
              <a:rPr lang="ru-RU" sz="1800" dirty="0" smtClean="0">
                <a:solidFill>
                  <a:schemeClr val="bg1"/>
                </a:solidFill>
              </a:rPr>
              <a:t>, известных с X в. под именем  </a:t>
            </a:r>
            <a:r>
              <a:rPr lang="ru-RU" sz="1800" dirty="0" err="1" smtClean="0">
                <a:solidFill>
                  <a:schemeClr val="bg1"/>
                </a:solidFill>
              </a:rPr>
              <a:t>чжурчжени</a:t>
            </a:r>
            <a:r>
              <a:rPr lang="ru-RU" sz="1800" dirty="0" smtClean="0">
                <a:solidFill>
                  <a:schemeClr val="bg1"/>
                </a:solidFill>
              </a:rPr>
              <a:t>. Образованное ими государство </a:t>
            </a:r>
            <a:r>
              <a:rPr lang="ru-RU" sz="1800" dirty="0" err="1" smtClean="0">
                <a:solidFill>
                  <a:schemeClr val="bg1"/>
                </a:solidFill>
              </a:rPr>
              <a:t>Цзинь</a:t>
            </a:r>
            <a:r>
              <a:rPr lang="ru-RU" sz="1800" dirty="0" smtClean="0">
                <a:solidFill>
                  <a:schemeClr val="bg1"/>
                </a:solidFill>
              </a:rPr>
              <a:t> (Золота империя, 1115-1234) разгромило  </a:t>
            </a:r>
            <a:r>
              <a:rPr lang="ru-RU" sz="1800" dirty="0" err="1" smtClean="0">
                <a:solidFill>
                  <a:schemeClr val="bg1"/>
                </a:solidFill>
              </a:rPr>
              <a:t>киданьскую</a:t>
            </a:r>
            <a:r>
              <a:rPr lang="ru-RU" sz="1800" dirty="0" smtClean="0">
                <a:solidFill>
                  <a:schemeClr val="bg1"/>
                </a:solidFill>
              </a:rPr>
              <a:t>  империю  </a:t>
            </a:r>
            <a:r>
              <a:rPr lang="ru-RU" sz="1800" dirty="0" err="1" smtClean="0">
                <a:solidFill>
                  <a:schemeClr val="bg1"/>
                </a:solidFill>
              </a:rPr>
              <a:t>Ляо</a:t>
            </a:r>
            <a:r>
              <a:rPr lang="ru-RU" sz="1800" dirty="0" smtClean="0">
                <a:solidFill>
                  <a:schemeClr val="bg1"/>
                </a:solidFill>
              </a:rPr>
              <a:t>  (916-1125) и в ходе войн с </a:t>
            </a:r>
            <a:r>
              <a:rPr lang="ru-RU" sz="1800" dirty="0" err="1" smtClean="0">
                <a:solidFill>
                  <a:schemeClr val="bg1"/>
                </a:solidFill>
              </a:rPr>
              <a:t>китаиской</a:t>
            </a:r>
            <a:r>
              <a:rPr lang="ru-RU" sz="1800" dirty="0" smtClean="0">
                <a:solidFill>
                  <a:schemeClr val="bg1"/>
                </a:solidFill>
              </a:rPr>
              <a:t>  империей  </a:t>
            </a:r>
            <a:r>
              <a:rPr lang="ru-RU" sz="1800" dirty="0" err="1" smtClean="0">
                <a:solidFill>
                  <a:schemeClr val="bg1"/>
                </a:solidFill>
              </a:rPr>
              <a:t>Сун</a:t>
            </a:r>
            <a:r>
              <a:rPr lang="ru-RU" sz="1800" dirty="0" smtClean="0">
                <a:solidFill>
                  <a:schemeClr val="bg1"/>
                </a:solidFill>
              </a:rPr>
              <a:t> завоевало весь Северный Китай. 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 территории Приморья находилась  </a:t>
            </a:r>
            <a:r>
              <a:rPr lang="ru-RU" sz="1800" dirty="0" err="1" smtClean="0">
                <a:solidFill>
                  <a:schemeClr val="bg1"/>
                </a:solidFill>
              </a:rPr>
              <a:t>цзиньская</a:t>
            </a:r>
            <a:r>
              <a:rPr lang="ru-RU" sz="1800" dirty="0" smtClean="0">
                <a:solidFill>
                  <a:schemeClr val="bg1"/>
                </a:solidFill>
              </a:rPr>
              <a:t>  губерния  </a:t>
            </a:r>
            <a:r>
              <a:rPr lang="ru-RU" sz="1800" dirty="0" err="1" smtClean="0">
                <a:solidFill>
                  <a:schemeClr val="bg1"/>
                </a:solidFill>
              </a:rPr>
              <a:t>Сюйпинь</a:t>
            </a:r>
            <a:r>
              <a:rPr lang="ru-RU" sz="1800" dirty="0" smtClean="0">
                <a:solidFill>
                  <a:schemeClr val="bg1"/>
                </a:solidFill>
              </a:rPr>
              <a:t>  с центром в районе современного города Уссурийска. 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C:\Users\АНДРЕЙ\Desktop\800px-Ussuriysk-Stone-Tortoise-3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00400" cy="4281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530120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Чжурчжэньская</a:t>
            </a:r>
            <a:r>
              <a:rPr lang="ru-RU" dirty="0" smtClean="0">
                <a:solidFill>
                  <a:srgbClr val="FFFF00"/>
                </a:solidFill>
              </a:rPr>
              <a:t> каменная черепаха в городском парке города Уссурийска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23" name="Picture 3" descr="C:\Users\АНДРЕЙ\Desktop\0756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60851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32240" y="1052736"/>
            <a:ext cx="2304256" cy="5112568"/>
          </a:xfrm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героическую летопись ее освоения вписано немало ярких страниц. История Приморья – неотъемлемая часть истории России. Слава края восходит в те далекие времена, когда землепроходцы начали свой путь  в край  встречи солнца. Начало освоения восточных земель  положил отряд под командой Ермака, который в 1581 году перешел через уральские горы. Сквозь непроходимую тайгу, через высокие горы, через широкие бурные реки шли отважные русские люди в неведомые края и удивлялись богатству этих мест.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457200"/>
            <a:ext cx="2030760" cy="883568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b="0" i="1" dirty="0" smtClean="0">
                <a:solidFill>
                  <a:schemeClr val="bg1"/>
                </a:solidFill>
              </a:rPr>
              <a:t/>
            </a:r>
            <a:br>
              <a:rPr lang="ru-RU" sz="1600" b="0" i="1" dirty="0" smtClean="0">
                <a:solidFill>
                  <a:schemeClr val="bg1"/>
                </a:solidFill>
              </a:rPr>
            </a:br>
            <a:r>
              <a:rPr lang="ru-RU" sz="1400" b="0" i="1" dirty="0" smtClean="0">
                <a:solidFill>
                  <a:srgbClr val="002060"/>
                </a:solidFill>
              </a:rPr>
              <a:t>Земля Приморская – земля российская, русская</a:t>
            </a:r>
            <a:r>
              <a:rPr lang="ru-RU" b="0" i="1" dirty="0" smtClean="0">
                <a:solidFill>
                  <a:srgbClr val="002060"/>
                </a:solidFill>
              </a:rPr>
              <a:t>.</a:t>
            </a:r>
            <a:r>
              <a:rPr lang="ru-RU" b="0" dirty="0" smtClean="0">
                <a:solidFill>
                  <a:srgbClr val="002060"/>
                </a:solidFill>
              </a:rPr>
              <a:t/>
            </a:r>
            <a:br>
              <a:rPr lang="ru-RU" b="0" dirty="0" smtClean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30723" name="Picture 3" descr="C:\Users\АНДРЕЙ\Desktop\histo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5"/>
            <a:ext cx="6382072" cy="48965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Покорение Сибири Ермаком. 16 век.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773</TotalTime>
  <Words>995</Words>
  <Application>Microsoft Office PowerPoint</Application>
  <PresentationFormat>Экран (4:3)</PresentationFormat>
  <Paragraphs>120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Презентация PowerPoint</vt:lpstr>
      <vt:lpstr>  Каждый человек любит свою родину – место, где родился и рос. Приморский край – моя милая родина….</vt:lpstr>
      <vt:lpstr> Сегодня Приморский край отмечает 83  года со дня образования. 20 октября 1938 года указом  Президиума  Верховного  Совета СССР  Дальневосточный  край  был  разделен на  Хабаровский  и  Приморский регионы.  В этот день 83 года  назад Приморский край получил свое  современное  название  и обрел  нынешний  административно-территориальный статус. Изначально  в  состав  Приморского края  вошли  Приморская  и  Уссурийская области. Сегодня  это 12 городских округов и 22 муниципальных района, это 659 населенных пунктов. </vt:lpstr>
      <vt:lpstr>  Приморский край –одно из красивейших мест России. Достопримечательности Приморского края — это не только природные чудеса, но и творения рук человеческих. Это неподражаемая красота  приморских  водопадов  и величие  уссурийской тайги;  это  новейшие  набережные  и  архитектурные  памятники;  это разнообразные  музеи  и  зоопарки.  Это  все — Приморье!</vt:lpstr>
      <vt:lpstr>Презентация PowerPoint</vt:lpstr>
      <vt:lpstr>У каждого уголка России есть свое прошлое. Наш край тоже имеет свою  многолетнюю историю… </vt:lpstr>
      <vt:lpstr>Презентация PowerPoint</vt:lpstr>
      <vt:lpstr>В 926 г. Бохай был уничтожен  киданями.   После 926 г. происходит объединение части племен хэйшуй моэх, известных с X в. под именем  чжурчжени. Образованное ими государство Цзинь (Золота империя, 1115-1234) разгромило  киданьскую  империю  Ляо  (916-1125) и в ходе войн с китаиской  империей  Сун завоевало весь Северный Китай.  На территории Приморья находилась  цзиньская  губерния  Сюйпинь  с центром в районе современного города Уссурийска. </vt:lpstr>
      <vt:lpstr> Земля Приморская – земля российская, русская. </vt:lpstr>
      <vt:lpstr>                    Землепроходцы пришли босые, Топором прорубая путь. Не забудь их моя Россия, Добрым именем помянуть.                                                   П.С.Комаров  </vt:lpstr>
      <vt:lpstr>                     В  1850  году  Г.И. Невельской  основывает на берегу Тихого океана  Николаевский пост  и присоединяет  земли  Дальнего Востока  к  российским землям. С этого  момента  начинается активное  освоение  дальневосточных  земель. Немало  сил и  трудов  положили  для  освоения дальневосточных  земель  Арсеньев,  Пржевальский и Комаров. Особое  место  в  развитии Приморья принадлежит Муравьеву – Амурскому. </vt:lpstr>
      <vt:lpstr>         Укреплять свои позиции на северо-западном побережье Тихого океана Россия начала в середине XIX века. Время было выбрано неспроста: в 1840 году империя Цин, ранее бывшая безусловным региональным гегемоном, столкнулась с агрессией Великобритании (в мировой историографии этот конфликт известен, как первая опиумная война). Чтобы противостоять могущественному врагу, к которому со временем присоединилась еще и Франция, китайское государство было вынуждено мобилизовать все силы и оголить северные регионы страны. Для российской экспансии происходящее было как нельзя кстати – территориальные претензии к Цин предъявлялись еще с середины XVII века. Началось активное заселение дальневосточных областей, казаки основывали новые гарнизоны, и в 1858 году правобережье Амура официально отошло к России по заключенному с империей Цин Айгуньскому договору. Еще  два года спустя был подписан Пекинский договор, передавший под российскую юрисдикцию пространство между правым берегом Амура, рекой Уссури и Японским морем – земли, на которых и расположен наш край.           В те годы все территориальные приобретения отошли к Приморской области – огромному субъекту Российской империи, который был образован в  1856 году на восточном рубеже страны. Чтобы укрепить российскую власть, на территории основывались новые села, порты и военные посты. В том числе и Владивосток, отсчет  истории  которого  был  положен  20 июня (2 июля по новому стилю) 1860 года. </vt:lpstr>
      <vt:lpstr>            26 мая 1861  г. южные земли  Дальнего Востока России, включая Приморскую область, были объявлены открытыми для заселения крестьянами и “предприимчивыми  людьми всех сословий”. Приморье заселяли казаки и крестьяне, демобилизованные  чины армии и флота, ремесленники и квалифицированные рабочие-контрактники, каторжане и ссыльные, иностранцы, получившие российское подданство, и временно проживающие здесь отходники. Только за 1861-1900 г.г. на Дальний Восток России, включая Приморье, прибыло   116 тыс. человек, из них почти 82 %   крестьян и 9% казаков;  за 1 901-1916 г.г. сюда  переселилось    287   тыс. человек.</vt:lpstr>
      <vt:lpstr>  С целью дальнейшего  укрепления российских позиций на Дальнем востоке, в 1891 году было начато сооружение Транссибирской железнодорожной магистрали длиной около 7 тысяч км. В 1903 году, с приемом в постоянную эксплуатацию КВЖД, было налажено регулярное ж/д сообщение между Санкт-Петербургом и портами Владивосток  и  Дальний.</vt:lpstr>
      <vt:lpstr>  В  1899  году  во  Владивостоке  был  основан  Восточный институт– первое  высшее учебное  заведение  в  Восточной  Сибири  и  на   Дальнем  Востоке.</vt:lpstr>
      <vt:lpstr>В  годы  Гражданской войны Приморье было ареной  ожесточенных  боев  и окончательно взято под контроль большевиками лишь в  октябре  1922  года</vt:lpstr>
      <vt:lpstr>К середине 20-х годов  население  Приморья уже составляло  600  тысяч  человек, или почти половину всех  дальневосточников.  30-е  годы  в  Приморье, как  и  в  целом по стране, характерны форсированной индустриализацией и коллективизацией сельского хозяйства. Эти  процессы сопровождались миграцией  на  Дальний Восток  жителей  сибирских и западных  районов  СССР.</vt:lpstr>
      <vt:lpstr>Тридцатые  годы также отмечены  Хасанскими боями (1938 год) между СССР и Японской  императорской армией.  Японцы попытались захватить территорию СССР у оз. Хасан, но были отбиты частями Красной Армии под командованием Блюхера.  </vt:lpstr>
      <vt:lpstr>Презентация PowerPoint</vt:lpstr>
      <vt:lpstr>       В послевоенный период продолжилось социально-экономическое  развитие  края с образованием крупных предприятий различных  отраслей  промышленности  и транспорта. К 1979 году общее население края приблизилось к  двум миллионам, с преобладанием городского  населения.  </vt:lpstr>
      <vt:lpstr>Шли годы. Менялась внешняя политика России и вместе с ней роль Приморского края. Ширились международные связи, возрастала роль Владивостока как порта. Сегодня Приморский край – восточные  ворота  России. В 2012 году Владивосток и Приморье принимали гостей и участников Саммита  стран АТР. </vt:lpstr>
      <vt:lpstr>За  период  подготовки  к  Саммиту  в  крае  были  построены  следующие  объекты:. </vt:lpstr>
      <vt:lpstr>Презентация PowerPoint</vt:lpstr>
      <vt:lpstr>Презентация PowerPoint</vt:lpstr>
      <vt:lpstr> Постепенно  Приморский край превратился  в  экономически  успешный  район  России.  Здесь  сосредоточена  большая  часть всего морского, железнодорожного  и  авиационного транспорта  Российской Федерации. Кроме того, в Приморье  находятся  два  крупных  пароходства страны, и активно  развивается  рыбная промышленность. Край  играет  важную  роль  в  контакте России  с  Азиатскими  странами.  Первый Восточный экономический форум, прошедший во Владивостоке с  3  по  5  сентября,  собрал  более  2,5  тысяч  человек  на  острове  Русский.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127</cp:revision>
  <dcterms:created xsi:type="dcterms:W3CDTF">2015-11-06T07:05:51Z</dcterms:created>
  <dcterms:modified xsi:type="dcterms:W3CDTF">2021-11-26T01:17:41Z</dcterms:modified>
</cp:coreProperties>
</file>