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57" r:id="rId3"/>
    <p:sldId id="258" r:id="rId4"/>
    <p:sldId id="269" r:id="rId5"/>
    <p:sldId id="259" r:id="rId6"/>
    <p:sldId id="260" r:id="rId7"/>
    <p:sldId id="270" r:id="rId8"/>
    <p:sldId id="261" r:id="rId9"/>
    <p:sldId id="262" r:id="rId10"/>
    <p:sldId id="263" r:id="rId11"/>
    <p:sldId id="271" r:id="rId12"/>
    <p:sldId id="264" r:id="rId13"/>
    <p:sldId id="266" r:id="rId14"/>
    <p:sldId id="272" r:id="rId15"/>
    <p:sldId id="267" r:id="rId16"/>
    <p:sldId id="273" r:id="rId17"/>
    <p:sldId id="274" r:id="rId18"/>
    <p:sldId id="268"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E9EF65A0-D659-47D0-BC68-2E7B075453A9}"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9EF65A0-D659-47D0-BC68-2E7B075453A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9EF65A0-D659-47D0-BC68-2E7B075453A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9EF65A0-D659-47D0-BC68-2E7B075453A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9EF65A0-D659-47D0-BC68-2E7B075453A9}"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9EF65A0-D659-47D0-BC68-2E7B075453A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9EF65A0-D659-47D0-BC68-2E7B075453A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9EF65A0-D659-47D0-BC68-2E7B075453A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9EF65A0-D659-47D0-BC68-2E7B075453A9}"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9EF65A0-D659-47D0-BC68-2E7B075453A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0A79B8B2-096B-47C2-A8AC-DBE79CE92E05}" type="datetimeFigureOut">
              <a:rPr lang="ru-RU" smtClean="0"/>
              <a:pPr/>
              <a:t>15.02.2017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9EF65A0-D659-47D0-BC68-2E7B075453A9}"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A79B8B2-096B-47C2-A8AC-DBE79CE92E05}" type="datetimeFigureOut">
              <a:rPr lang="ru-RU" smtClean="0"/>
              <a:pPr/>
              <a:t>15.02.2017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9EF65A0-D659-47D0-BC68-2E7B075453A9}"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pandia.ru/text/category/nauchno_issledovatelmzskaya_deyatelmznostmz/"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pandia.ru/text/category/prakticheskie_raboti/"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pandia.ru/text/category/kulmztura_rechi/"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620688"/>
            <a:ext cx="7406640" cy="3024336"/>
          </a:xfrm>
        </p:spPr>
        <p:txBody>
          <a:bodyPr>
            <a:normAutofit/>
          </a:bodyPr>
          <a:lstStyle/>
          <a:p>
            <a:pPr algn="ctr"/>
            <a:r>
              <a:rPr lang="ru-RU" dirty="0" smtClean="0">
                <a:latin typeface="Times New Roman" pitchFamily="18" charset="0"/>
                <a:cs typeface="Times New Roman" pitchFamily="18" charset="0"/>
              </a:rPr>
              <a:t>Современный урок математики с учетом требований ФГОС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5 классе</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32560" y="4149080"/>
            <a:ext cx="7406640" cy="2016224"/>
          </a:xfrm>
        </p:spPr>
        <p:txBody>
          <a:bodyPr/>
          <a:lstStyle/>
          <a:p>
            <a:pPr algn="ctr"/>
            <a:r>
              <a:rPr lang="ru-RU" dirty="0" smtClean="0">
                <a:latin typeface="Times New Roman" pitchFamily="18" charset="0"/>
                <a:cs typeface="Times New Roman" pitchFamily="18" charset="0"/>
              </a:rPr>
              <a:t>Учитель математики МБОУ </a:t>
            </a:r>
            <a:r>
              <a:rPr lang="ru-RU" dirty="0" err="1" smtClean="0">
                <a:latin typeface="Times New Roman" pitchFamily="18" charset="0"/>
                <a:cs typeface="Times New Roman" pitchFamily="18" charset="0"/>
              </a:rPr>
              <a:t>Кызыл-Дагская</a:t>
            </a:r>
            <a:r>
              <a:rPr lang="ru-RU" dirty="0" smtClean="0">
                <a:latin typeface="Times New Roman" pitchFamily="18" charset="0"/>
                <a:cs typeface="Times New Roman" pitchFamily="18" charset="0"/>
              </a:rPr>
              <a:t> СОШ : </a:t>
            </a:r>
            <a:r>
              <a:rPr lang="ru-RU" dirty="0" err="1" smtClean="0">
                <a:latin typeface="Times New Roman" pitchFamily="18" charset="0"/>
                <a:cs typeface="Times New Roman" pitchFamily="18" charset="0"/>
              </a:rPr>
              <a:t>Калдар-оол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Алефтина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Дорбет-ооловна,педстаж</a:t>
            </a:r>
            <a:r>
              <a:rPr lang="ru-RU" dirty="0" smtClean="0">
                <a:latin typeface="Times New Roman" pitchFamily="18" charset="0"/>
                <a:cs typeface="Times New Roman" pitchFamily="18" charset="0"/>
              </a:rPr>
              <a:t> 30 </a:t>
            </a:r>
            <a:r>
              <a:rPr lang="ru-RU" dirty="0" err="1" smtClean="0">
                <a:latin typeface="Times New Roman" pitchFamily="18" charset="0"/>
                <a:cs typeface="Times New Roman" pitchFamily="18" charset="0"/>
              </a:rPr>
              <a:t>лет,учитель</a:t>
            </a:r>
            <a:r>
              <a:rPr lang="ru-RU" dirty="0" smtClean="0">
                <a:latin typeface="Times New Roman" pitchFamily="18" charset="0"/>
                <a:cs typeface="Times New Roman" pitchFamily="18" charset="0"/>
              </a:rPr>
              <a:t> первой квалификационной категории</a:t>
            </a:r>
            <a:r>
              <a:rPr lang="ru-RU" dirty="0" smtClean="0"/>
              <a:t>.  </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66" y="274638"/>
            <a:ext cx="7186634" cy="5797568"/>
          </a:xfrm>
        </p:spPr>
        <p:txBody>
          <a:bodyPr>
            <a:normAutofit fontScale="90000"/>
          </a:bodyPr>
          <a:lstStyle/>
          <a:p>
            <a:pPr algn="l"/>
            <a:r>
              <a:rPr lang="ru-RU" sz="2400" dirty="0" smtClean="0">
                <a:latin typeface="Times New Roman" pitchFamily="18" charset="0"/>
                <a:cs typeface="Times New Roman" pitchFamily="18" charset="0"/>
              </a:rPr>
              <a:t>	Методический </a:t>
            </a:r>
            <a:r>
              <a:rPr lang="ru-RU" sz="2400" dirty="0">
                <a:latin typeface="Times New Roman" pitchFamily="18" charset="0"/>
                <a:cs typeface="Times New Roman" pitchFamily="18" charset="0"/>
              </a:rPr>
              <a:t>аппарат учебников «Математика. 5 класс», выстроен в соответствии с требованиями психологической теории деятельности, в его основу положен принцип предметной деятельности учащихся в обучении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700" dirty="0" smtClean="0">
                <a:latin typeface="Times New Roman" pitchFamily="18" charset="0"/>
                <a:cs typeface="Times New Roman" pitchFamily="18" charset="0"/>
              </a:rPr>
              <a:t>Так, введение нового материала в учебнике начинается с учебно-познавательных заданий (они в учебнике обозначены буквой У). В каждом случае последовательность этих заданий (задач, вопросов) представляет собой систему, и их выполнение дает учащимся возможность самостоятельно или с минимальной помощью учителя открыть новое для себя теоретическое знание, т. е. совершить субъективное открытие.</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t>
            </a:r>
            <a:endParaRPr lang="ru-RU" sz="27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260649"/>
            <a:ext cx="7344816" cy="2862322"/>
          </a:xfrm>
          <a:prstGeom prst="rect">
            <a:avLst/>
          </a:prstGeom>
        </p:spPr>
        <p:txBody>
          <a:bodyPr wrap="square">
            <a:spAutoFit/>
          </a:bodyPr>
          <a:lstStyle/>
          <a:p>
            <a:r>
              <a:rPr lang="ru-RU" sz="3600" dirty="0" smtClean="0">
                <a:latin typeface="Times New Roman" pitchFamily="18" charset="0"/>
                <a:cs typeface="Times New Roman" pitchFamily="18" charset="0"/>
              </a:rPr>
              <a:t>В качестве примера приведем систему учебно-познавательных задач из учебника для 5 класса, которая предлагается при введении основного свойства дроби.</a:t>
            </a:r>
            <a:endParaRPr lang="ru-RU"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274638"/>
            <a:ext cx="7258072" cy="6226196"/>
          </a:xfrm>
        </p:spPr>
        <p:txBody>
          <a:bodyPr>
            <a:normAutofit fontScale="90000"/>
          </a:bodyPr>
          <a:lstStyle/>
          <a:p>
            <a:pPr algn="l"/>
            <a:r>
              <a:rPr lang="ru-RU" dirty="0" smtClean="0">
                <a:solidFill>
                  <a:srgbClr val="000099"/>
                </a:solidFill>
                <a:latin typeface="Times New Roman" pitchFamily="18" charset="0"/>
                <a:cs typeface="Times New Roman" pitchFamily="18" charset="0"/>
              </a:rPr>
              <a:t>		Задача про муху.</a:t>
            </a:r>
            <a:br>
              <a:rPr lang="ru-RU"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На рисунке изображен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прозрачный куб.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На поверхности этого</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 куба находится паук,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который пристально смотрит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сквозь него на сидящую на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другой грани куба муху. Для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того, чтобы поймать муху,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пауку нужно как можно скорее</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 до нее добраться.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Другими словами, пауку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необходимо двигаться к ней </a:t>
            </a:r>
            <a:br>
              <a:rPr lang="ru-RU" sz="3100" dirty="0" smtClean="0">
                <a:solidFill>
                  <a:srgbClr val="000099"/>
                </a:solidFill>
                <a:latin typeface="Times New Roman" pitchFamily="18" charset="0"/>
                <a:cs typeface="Times New Roman" pitchFamily="18" charset="0"/>
              </a:rPr>
            </a:br>
            <a:r>
              <a:rPr lang="ru-RU" sz="3100" dirty="0" smtClean="0">
                <a:solidFill>
                  <a:srgbClr val="000099"/>
                </a:solidFill>
                <a:latin typeface="Times New Roman" pitchFamily="18" charset="0"/>
                <a:cs typeface="Times New Roman" pitchFamily="18" charset="0"/>
              </a:rPr>
              <a:t>по кратчайшему пути.</a:t>
            </a:r>
            <a:r>
              <a:rPr lang="ru-RU" dirty="0" smtClean="0">
                <a:solidFill>
                  <a:srgbClr val="000099"/>
                </a:solidFill>
                <a:latin typeface="Times New Roman" pitchFamily="18" charset="0"/>
                <a:cs typeface="Times New Roman" pitchFamily="18" charset="0"/>
              </a:rPr>
              <a:t/>
            </a:r>
            <a:br>
              <a:rPr lang="ru-RU" dirty="0" smtClean="0">
                <a:solidFill>
                  <a:srgbClr val="000099"/>
                </a:solidFill>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cstate="print"/>
          <a:srcRect/>
          <a:stretch>
            <a:fillRect/>
          </a:stretch>
        </p:blipFill>
        <p:spPr bwMode="auto">
          <a:xfrm>
            <a:off x="6500826" y="1714488"/>
            <a:ext cx="2214554" cy="400052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57356" y="274638"/>
            <a:ext cx="6829444" cy="6083320"/>
          </a:xfrm>
        </p:spPr>
        <p:txBody>
          <a:bodyPr>
            <a:normAutofit/>
          </a:bodyPr>
          <a:lstStyle/>
          <a:p>
            <a:pPr fontAlgn="base"/>
            <a:r>
              <a:rPr lang="ru-RU" sz="2700" dirty="0">
                <a:latin typeface="Times New Roman" pitchFamily="18" charset="0"/>
                <a:cs typeface="Times New Roman" pitchFamily="18" charset="0"/>
              </a:rPr>
              <a:t>Организация работы по выполнению таких заданий обеспечивает:</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формирование у учащихся познавательных универсальных учебных действий (УУД), связанных с </a:t>
            </a:r>
            <a:r>
              <a:rPr lang="ru-RU" sz="2700" dirty="0">
                <a:latin typeface="Times New Roman" pitchFamily="18" charset="0"/>
                <a:cs typeface="Times New Roman" pitchFamily="18" charset="0"/>
                <a:hlinkClick r:id="rId2" tooltip="Научно-исследовательская деятельность"/>
              </a:rPr>
              <a:t>исследовательской деятельностью</a:t>
            </a:r>
            <a:r>
              <a:rPr lang="ru-RU" sz="2700" dirty="0">
                <a:latin typeface="Times New Roman" pitchFamily="18" charset="0"/>
                <a:cs typeface="Times New Roman" pitchFamily="18" charset="0"/>
              </a:rPr>
              <a:t>: наблюдение, сравнение, сопоставление, эксперимент, установление аналогий, классификация, установление причинно-следственных связей;</a:t>
            </a:r>
            <a:br>
              <a:rPr lang="ru-RU" sz="2700" dirty="0">
                <a:latin typeface="Times New Roman" pitchFamily="18" charset="0"/>
                <a:cs typeface="Times New Roman" pitchFamily="18" charset="0"/>
              </a:rPr>
            </a:b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7664" y="404664"/>
            <a:ext cx="7056784" cy="5262979"/>
          </a:xfrm>
          <a:prstGeom prst="rect">
            <a:avLst/>
          </a:prstGeom>
        </p:spPr>
        <p:txBody>
          <a:bodyPr wrap="square">
            <a:spAutoFit/>
          </a:bodyPr>
          <a:lstStyle/>
          <a:p>
            <a:r>
              <a:rPr lang="ru-RU" sz="2800" dirty="0" smtClean="0">
                <a:latin typeface="Times New Roman" pitchFamily="18" charset="0"/>
                <a:cs typeface="Times New Roman" pitchFamily="18" charset="0"/>
              </a:rPr>
              <a:t>- формирование коммуникативных УУД: умение участвовать в дискуссиях, сознательно ориентироваться на позиции других людей (прежде всего, партнера по общению или деятельности), умение слушать и вступать в диалог, участвовать в коллективном обсуждении проблем, интегрироваться в группу сверстников и строить продуктивное взаимодействие и сотрудничество со сверстниками и взрослыми.</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4638"/>
            <a:ext cx="7543824" cy="6011882"/>
          </a:xfrm>
        </p:spPr>
        <p:txBody>
          <a:bodyPr>
            <a:noAutofit/>
          </a:bodyPr>
          <a:lstStyle/>
          <a:p>
            <a:r>
              <a:rPr lang="ru-RU" sz="3200" dirty="0">
                <a:latin typeface="Times New Roman" pitchFamily="18" charset="0"/>
                <a:cs typeface="Times New Roman" pitchFamily="18" charset="0"/>
              </a:rPr>
              <a:t>Таким образом, важнейшая задача современной системы образования как формирование совокупности УУД, обеспечивающих умение учиться, способность личности к саморазвитию и самосовершенствованию путем сознательного и активного присвоения нового социального опыта, а не только освоение учащимися конкретных предметных знаний и навыков успешно реализуется в процессе обучения математике.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197346"/>
            <a:ext cx="6912768" cy="5509200"/>
          </a:xfrm>
          <a:prstGeom prst="rect">
            <a:avLst/>
          </a:prstGeom>
        </p:spPr>
        <p:txBody>
          <a:bodyPr wrap="square">
            <a:spAutoFit/>
          </a:bodyPr>
          <a:lstStyle/>
          <a:p>
            <a:r>
              <a:rPr lang="ru-RU" sz="3200" dirty="0" smtClean="0">
                <a:latin typeface="Times New Roman" pitchFamily="18" charset="0"/>
                <a:cs typeface="Times New Roman" pitchFamily="18" charset="0"/>
              </a:rPr>
              <a:t>При этом знания, умения и навыки рассматриваются как производные от соответствующих видов целенаправленных действий, так как они порождаются, применяются и сохраняются в тесной связи с активными действиями самих учащихся. В связи с этим, основная цель, которая стоит перед нами, учителя математики, – научить детей самостоятельно добывать знания. </a:t>
            </a:r>
            <a:endParaRPr lang="ru-RU"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260648"/>
            <a:ext cx="7776864" cy="5262979"/>
          </a:xfrm>
          <a:prstGeom prst="rect">
            <a:avLst/>
          </a:prstGeom>
        </p:spPr>
        <p:txBody>
          <a:bodyPr wrap="square">
            <a:spAutoFit/>
          </a:bodyPr>
          <a:lstStyle/>
          <a:p>
            <a:r>
              <a:rPr lang="ru-RU" sz="2800" dirty="0" smtClean="0">
                <a:latin typeface="Times New Roman" pitchFamily="18" charset="0"/>
                <a:cs typeface="Times New Roman" pitchFamily="18" charset="0"/>
              </a:rPr>
              <a:t>А для этого необходимо: создавать образовательную среду обучающихся на основе </a:t>
            </a:r>
            <a:r>
              <a:rPr lang="ru-RU" sz="2800" dirty="0" err="1" smtClean="0">
                <a:latin typeface="Times New Roman" pitchFamily="18" charset="0"/>
                <a:cs typeface="Times New Roman" pitchFamily="18" charset="0"/>
              </a:rPr>
              <a:t>системно-деятельностного</a:t>
            </a:r>
            <a:r>
              <a:rPr lang="ru-RU" sz="2800" dirty="0" smtClean="0">
                <a:latin typeface="Times New Roman" pitchFamily="18" charset="0"/>
                <a:cs typeface="Times New Roman" pitchFamily="18" charset="0"/>
              </a:rPr>
              <a:t> подхода, создавать условия для развития познавательной активности обучающихся через использование в работе инновационных приемов и методов, таких как информационные и телекоммуникационные технологии, метод реализации проблемного обучения, </a:t>
            </a:r>
            <a:r>
              <a:rPr lang="ru-RU" sz="2800" dirty="0" smtClean="0">
                <a:latin typeface="Times New Roman" pitchFamily="18" charset="0"/>
                <a:cs typeface="Times New Roman" pitchFamily="18" charset="0"/>
                <a:hlinkClick r:id="rId2" tooltip="Практические работы"/>
              </a:rPr>
              <a:t>практических работ</a:t>
            </a:r>
            <a:r>
              <a:rPr lang="ru-RU" sz="2800" dirty="0" smtClean="0">
                <a:latin typeface="Times New Roman" pitchFamily="18" charset="0"/>
                <a:cs typeface="Times New Roman" pitchFamily="18" charset="0"/>
              </a:rPr>
              <a:t>, опорных схем или карточек-информаторов, метод анализа и синтеза, метод тестирования, использование различных форм ИКТ.</a:t>
            </a:r>
            <a:endParaRPr lang="ru-RU"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66" y="274638"/>
            <a:ext cx="7186634" cy="4440246"/>
          </a:xfrm>
        </p:spPr>
        <p:txBody>
          <a:bodyPr>
            <a:noAutofit/>
          </a:bodyPr>
          <a:lstStyle/>
          <a:p>
            <a:r>
              <a:rPr lang="ru-RU" sz="8800" dirty="0" smtClean="0">
                <a:solidFill>
                  <a:srgbClr val="C00000"/>
                </a:solidFill>
                <a:latin typeface="Times New Roman" pitchFamily="18" charset="0"/>
                <a:cs typeface="Times New Roman" pitchFamily="18" charset="0"/>
              </a:rPr>
              <a:t>СПАСИБО ЗА ВНИМАНИЕ!</a:t>
            </a:r>
            <a:endParaRPr lang="ru-RU" sz="8800" dirty="0">
              <a:solidFill>
                <a:srgbClr val="C0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3042" y="274638"/>
            <a:ext cx="7043758" cy="4583122"/>
          </a:xfrm>
        </p:spPr>
        <p:txBody>
          <a:bodyPr>
            <a:normAutofit/>
          </a:bodyPr>
          <a:lstStyle/>
          <a:p>
            <a:pPr algn="l"/>
            <a:r>
              <a:rPr lang="ru-RU" sz="2800" dirty="0" smtClean="0">
                <a:latin typeface="Times New Roman" pitchFamily="18" charset="0"/>
                <a:cs typeface="Times New Roman" pitchFamily="18" charset="0"/>
              </a:rPr>
              <a:t>«</a:t>
            </a:r>
            <a:r>
              <a:rPr lang="ru-RU" sz="2800" dirty="0">
                <a:latin typeface="Times New Roman" pitchFamily="18" charset="0"/>
                <a:cs typeface="Times New Roman" pitchFamily="18" charset="0"/>
              </a:rPr>
              <a:t>Умение расширять, совершенствовать и обновлять свою эрудицию для использования ее на уроках, идти в ногу со временем должно стать главным свойством 	</a:t>
            </a:r>
            <a:r>
              <a:rPr lang="ru-RU" sz="2800" dirty="0" smtClean="0">
                <a:latin typeface="Times New Roman" pitchFamily="18" charset="0"/>
                <a:cs typeface="Times New Roman" pitchFamily="18" charset="0"/>
              </a:rPr>
              <a:t>					учителя</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А.Б. </a:t>
            </a:r>
            <a:r>
              <a:rPr lang="ru-RU" sz="2800" dirty="0" err="1">
                <a:latin typeface="Times New Roman" pitchFamily="18" charset="0"/>
                <a:cs typeface="Times New Roman" pitchFamily="18" charset="0"/>
              </a:rPr>
              <a:t>Перкезе</a:t>
            </a:r>
            <a:r>
              <a:rPr lang="ru-RU" sz="2800" dirty="0">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604" y="274638"/>
            <a:ext cx="7115196" cy="5869006"/>
          </a:xfrm>
        </p:spPr>
        <p:txBody>
          <a:bodyPr>
            <a:normAutofit/>
          </a:bodyPr>
          <a:lstStyle/>
          <a:p>
            <a:pPr algn="ctr"/>
            <a:r>
              <a:rPr lang="ru-RU" sz="31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В </a:t>
            </a:r>
            <a:r>
              <a:rPr lang="ru-RU" sz="2400" dirty="0">
                <a:latin typeface="Times New Roman" pitchFamily="18" charset="0"/>
                <a:cs typeface="Times New Roman" pitchFamily="18" charset="0"/>
              </a:rPr>
              <a:t>настоящее время повсеместно осуществляется переход школ на работу по новому </a:t>
            </a:r>
            <a:r>
              <a:rPr lang="ru-RU" sz="2400" i="1" u="sng" dirty="0">
                <a:solidFill>
                  <a:srgbClr val="FF0000"/>
                </a:solidFill>
                <a:latin typeface="Times New Roman" pitchFamily="18" charset="0"/>
                <a:cs typeface="Times New Roman" pitchFamily="18" charset="0"/>
              </a:rPr>
              <a:t>Федеральному государственному образовательному стандарту (ФГОС</a:t>
            </a:r>
            <a:r>
              <a:rPr lang="ru-RU" sz="2400" i="1" u="sng" dirty="0" smtClean="0">
                <a:solidFill>
                  <a:srgbClr val="FF0000"/>
                </a:solidFill>
                <a:latin typeface="Times New Roman" pitchFamily="18" charset="0"/>
                <a:cs typeface="Times New Roman" pitchFamily="18" charset="0"/>
              </a:rPr>
              <a:t>)</a:t>
            </a:r>
            <a:r>
              <a:rPr lang="ru-RU" sz="2400" dirty="0" smtClean="0">
                <a:latin typeface="Times New Roman" pitchFamily="18" charset="0"/>
                <a:cs typeface="Times New Roman" pitchFamily="18" charset="0"/>
              </a:rPr>
              <a:t>. Переход основной школы на ФГОС второго поколения является обязательным.</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476673"/>
            <a:ext cx="7776864" cy="4401205"/>
          </a:xfrm>
          <a:prstGeom prst="rect">
            <a:avLst/>
          </a:prstGeom>
        </p:spPr>
        <p:txBody>
          <a:bodyPr wrap="square">
            <a:spAutoFit/>
          </a:bodyPr>
          <a:lstStyle/>
          <a:p>
            <a:r>
              <a:rPr lang="ru-RU" sz="2800" dirty="0" smtClean="0">
                <a:latin typeface="Times New Roman" pitchFamily="18" charset="0"/>
                <a:cs typeface="Times New Roman" pitchFamily="18" charset="0"/>
              </a:rPr>
              <a:t>Цели образования на сегодняшний день перестают выступать в виде </a:t>
            </a:r>
            <a:r>
              <a:rPr lang="ru-RU" sz="2800" i="1" u="sng" dirty="0" smtClean="0">
                <a:solidFill>
                  <a:srgbClr val="FF0000"/>
                </a:solidFill>
                <a:latin typeface="Times New Roman" pitchFamily="18" charset="0"/>
                <a:cs typeface="Times New Roman" pitchFamily="18" charset="0"/>
              </a:rPr>
              <a:t>«знаний, умений и навыков»</a:t>
            </a:r>
            <a:r>
              <a:rPr lang="ru-RU" sz="2800" dirty="0" smtClean="0">
                <a:latin typeface="Times New Roman" pitchFamily="18" charset="0"/>
                <a:cs typeface="Times New Roman" pitchFamily="18" charset="0"/>
              </a:rPr>
              <a:t>, которыми должен владеть выпускник школы 21 века, а предстают в виде характеристики </a:t>
            </a:r>
            <a:r>
              <a:rPr lang="ru-RU" sz="2800" dirty="0" err="1" smtClean="0">
                <a:latin typeface="Times New Roman" pitchFamily="18" charset="0"/>
                <a:cs typeface="Times New Roman" pitchFamily="18" charset="0"/>
              </a:rPr>
              <a:t>сформированности</a:t>
            </a:r>
            <a:r>
              <a:rPr lang="ru-RU" sz="2800" dirty="0" smtClean="0">
                <a:latin typeface="Times New Roman" pitchFamily="18" charset="0"/>
                <a:cs typeface="Times New Roman" pitchFamily="18" charset="0"/>
              </a:rPr>
              <a:t> его </a:t>
            </a:r>
            <a:r>
              <a:rPr lang="ru-RU" sz="2800" i="1" u="sng" dirty="0" smtClean="0">
                <a:solidFill>
                  <a:srgbClr val="FF0000"/>
                </a:solidFill>
                <a:latin typeface="Times New Roman" pitchFamily="18" charset="0"/>
                <a:cs typeface="Times New Roman" pitchFamily="18" charset="0"/>
              </a:rPr>
              <a:t>личностных, социальных, познавательных и коммуникативных способностей</a:t>
            </a:r>
            <a:r>
              <a:rPr lang="ru-RU" sz="2800" dirty="0" smtClean="0">
                <a:latin typeface="Times New Roman" pitchFamily="18" charset="0"/>
                <a:cs typeface="Times New Roman" pitchFamily="18" charset="0"/>
              </a:rPr>
              <a:t>. </a:t>
            </a:r>
            <a:r>
              <a:rPr lang="ru-RU" sz="2800" b="1" i="1" u="sng" dirty="0" smtClean="0">
                <a:solidFill>
                  <a:srgbClr val="FF0000"/>
                </a:solidFill>
                <a:latin typeface="Times New Roman" pitchFamily="18" charset="0"/>
                <a:cs typeface="Times New Roman" pitchFamily="18" charset="0"/>
              </a:rPr>
              <a:t>«Человек знающий» </a:t>
            </a:r>
            <a:r>
              <a:rPr lang="ru-RU" sz="2800" dirty="0" smtClean="0">
                <a:latin typeface="Times New Roman" pitchFamily="18" charset="0"/>
                <a:cs typeface="Times New Roman" pitchFamily="18" charset="0"/>
              </a:rPr>
              <a:t>заменяется на </a:t>
            </a:r>
            <a:r>
              <a:rPr lang="ru-RU" sz="2800" b="1" i="1" u="sng" dirty="0" smtClean="0">
                <a:solidFill>
                  <a:srgbClr val="FF0000"/>
                </a:solidFill>
                <a:latin typeface="Times New Roman" pitchFamily="18" charset="0"/>
                <a:cs typeface="Times New Roman" pitchFamily="18" charset="0"/>
              </a:rPr>
              <a:t>«человек, подготовленный к жизнедеятельности».</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4638"/>
            <a:ext cx="7543824" cy="4868874"/>
          </a:xfrm>
        </p:spPr>
        <p:txBody>
          <a:bodyPr>
            <a:normAutofit fontScale="90000"/>
          </a:bodyPr>
          <a:lstStyle/>
          <a:p>
            <a:pPr algn="l"/>
            <a:r>
              <a:rPr lang="ru-RU" sz="3600" b="1" dirty="0" smtClean="0">
                <a:latin typeface="Times New Roman" pitchFamily="18" charset="0"/>
                <a:cs typeface="Times New Roman" pitchFamily="18" charset="0"/>
              </a:rPr>
              <a:t>	</a:t>
            </a:r>
            <a:r>
              <a:rPr lang="ru-RU" sz="3600" b="1" dirty="0" smtClean="0">
                <a:solidFill>
                  <a:srgbClr val="C00000"/>
                </a:solidFill>
                <a:latin typeface="Times New Roman" pitchFamily="18" charset="0"/>
                <a:cs typeface="Times New Roman" pitchFamily="18" charset="0"/>
              </a:rPr>
              <a:t>Требования </a:t>
            </a:r>
            <a:r>
              <a:rPr lang="ru-RU" sz="3600" b="1" dirty="0">
                <a:solidFill>
                  <a:srgbClr val="C00000"/>
                </a:solidFill>
                <a:latin typeface="Times New Roman" pitchFamily="18" charset="0"/>
                <a:cs typeface="Times New Roman" pitchFamily="18" charset="0"/>
              </a:rPr>
              <a:t>к современному уроку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Самостоятельная </a:t>
            </a:r>
            <a:r>
              <a:rPr lang="ru-RU" sz="3600" dirty="0">
                <a:latin typeface="Times New Roman" pitchFamily="18" charset="0"/>
                <a:cs typeface="Times New Roman" pitchFamily="18" charset="0"/>
              </a:rPr>
              <a:t>работа учащихся на всех этапах </a:t>
            </a:r>
            <a:r>
              <a:rPr lang="ru-RU" sz="3600" dirty="0" smtClean="0">
                <a:latin typeface="Times New Roman" pitchFamily="18" charset="0"/>
                <a:cs typeface="Times New Roman" pitchFamily="18" charset="0"/>
              </a:rPr>
              <a:t>урока;</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Учитель </a:t>
            </a:r>
            <a:r>
              <a:rPr lang="ru-RU" sz="3600" dirty="0">
                <a:latin typeface="Times New Roman" pitchFamily="18" charset="0"/>
                <a:cs typeface="Times New Roman" pitchFamily="18" charset="0"/>
              </a:rPr>
              <a:t>выступает в роли организатора, а не </a:t>
            </a:r>
            <a:r>
              <a:rPr lang="ru-RU" sz="3600" dirty="0" smtClean="0">
                <a:latin typeface="Times New Roman" pitchFamily="18" charset="0"/>
                <a:cs typeface="Times New Roman" pitchFamily="18" charset="0"/>
              </a:rPr>
              <a:t>информатора</a:t>
            </a:r>
            <a:r>
              <a:rPr lang="ru-RU" sz="3600" dirty="0">
                <a:latin typeface="Times New Roman" pitchFamily="18" charset="0"/>
                <a:cs typeface="Times New Roman" pitchFamily="18" charset="0"/>
              </a:rPr>
              <a:t>;</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Обязательная </a:t>
            </a:r>
            <a:r>
              <a:rPr lang="ru-RU" sz="3600" dirty="0">
                <a:latin typeface="Times New Roman" pitchFamily="18" charset="0"/>
                <a:cs typeface="Times New Roman" pitchFamily="18" charset="0"/>
              </a:rPr>
              <a:t>рефлексия учащихся на </a:t>
            </a:r>
            <a:r>
              <a:rPr lang="ru-RU" sz="3600" dirty="0" smtClean="0">
                <a:latin typeface="Times New Roman" pitchFamily="18" charset="0"/>
                <a:cs typeface="Times New Roman" pitchFamily="18" charset="0"/>
              </a:rPr>
              <a:t>уроке;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Высокая </a:t>
            </a:r>
            <a:r>
              <a:rPr lang="ru-RU" sz="3600" dirty="0">
                <a:latin typeface="Times New Roman" pitchFamily="18" charset="0"/>
                <a:cs typeface="Times New Roman" pitchFamily="18" charset="0"/>
              </a:rPr>
              <a:t>степень речевой активности </a:t>
            </a:r>
            <a:r>
              <a:rPr lang="ru-RU" sz="3600" dirty="0" smtClean="0">
                <a:latin typeface="Times New Roman" pitchFamily="18" charset="0"/>
                <a:cs typeface="Times New Roman" pitchFamily="18" charset="0"/>
              </a:rPr>
              <a:t>учащихся</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357166"/>
            <a:ext cx="7229468" cy="5654692"/>
          </a:xfrm>
        </p:spPr>
        <p:txBody>
          <a:bodyPr>
            <a:normAutofit fontScale="90000"/>
          </a:bodyPr>
          <a:lstStyle/>
          <a:p>
            <a:pPr fontAlgn="base"/>
            <a:r>
              <a:rPr lang="ru-RU" sz="2800" dirty="0">
                <a:solidFill>
                  <a:srgbClr val="C00000"/>
                </a:solidFill>
                <a:latin typeface="Times New Roman" pitchFamily="18" charset="0"/>
                <a:cs typeface="Times New Roman" pitchFamily="18" charset="0"/>
              </a:rPr>
              <a:t>По новым ФГОС изучение математики в основной школе звучит иначе и направлено достижение следующих целей</a:t>
            </a:r>
            <a:r>
              <a:rPr lang="ru-RU" sz="2400" dirty="0" smtClean="0">
                <a:solidFill>
                  <a:srgbClr val="C00000"/>
                </a:solidFill>
                <a:latin typeface="Times New Roman" pitchFamily="18" charset="0"/>
                <a:cs typeface="Times New Roman" pitchFamily="18" charset="0"/>
              </a:rPr>
              <a:t>:</a:t>
            </a:r>
            <a:br>
              <a:rPr lang="ru-RU" sz="2400" dirty="0" smtClean="0">
                <a:solidFill>
                  <a:srgbClr val="C00000"/>
                </a:solidFill>
                <a:latin typeface="Times New Roman" pitchFamily="18" charset="0"/>
                <a:cs typeface="Times New Roman" pitchFamily="18" charset="0"/>
              </a:rPr>
            </a:br>
            <a:r>
              <a:rPr lang="ru-RU" sz="2400" dirty="0" smtClean="0">
                <a:latin typeface="Times New Roman" pitchFamily="18" charset="0"/>
                <a:cs typeface="Times New Roman" pitchFamily="18" charset="0"/>
              </a:rPr>
              <a:t>1</a:t>
            </a:r>
            <a:r>
              <a:rPr lang="ru-RU" sz="2800" dirty="0" smtClean="0">
                <a:latin typeface="Times New Roman" pitchFamily="18" charset="0"/>
                <a:cs typeface="Times New Roman" pitchFamily="18" charset="0"/>
              </a:rPr>
              <a:t>) в направлении личностного развития:</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развитие </a:t>
            </a:r>
            <a:r>
              <a:rPr lang="ru-RU" sz="2800" dirty="0">
                <a:latin typeface="Times New Roman" pitchFamily="18" charset="0"/>
                <a:cs typeface="Times New Roman" pitchFamily="18" charset="0"/>
              </a:rPr>
              <a:t>логического и критического мышления, </a:t>
            </a:r>
            <a:r>
              <a:rPr lang="ru-RU" sz="2800" dirty="0">
                <a:latin typeface="Times New Roman" pitchFamily="18" charset="0"/>
                <a:cs typeface="Times New Roman" pitchFamily="18" charset="0"/>
                <a:hlinkClick r:id="rId2" tooltip="Культура речи"/>
              </a:rPr>
              <a:t>культуры речи</a:t>
            </a:r>
            <a:r>
              <a:rPr lang="ru-RU" sz="2800" dirty="0">
                <a:latin typeface="Times New Roman" pitchFamily="18" charset="0"/>
                <a:cs typeface="Times New Roman" pitchFamily="18" charset="0"/>
              </a:rPr>
              <a:t>, способности к умственному эксперименту;</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формирование у учащихся интеллектуальной честности и объективности, способности к преодолению мыслительных стереотипов, вытекающих из обыденного опыта;</a:t>
            </a:r>
            <a:br>
              <a:rPr lang="ru-RU" sz="2800" dirty="0">
                <a:latin typeface="Times New Roman" pitchFamily="18" charset="0"/>
                <a:cs typeface="Times New Roman" pitchFamily="18" charset="0"/>
              </a:rPr>
            </a:br>
            <a:r>
              <a:rPr lang="ru-RU" sz="2800" dirty="0" smtClean="0">
                <a:solidFill>
                  <a:srgbClr val="C00000"/>
                </a:solidFill>
                <a:latin typeface="Times New Roman" pitchFamily="18" charset="0"/>
                <a:cs typeface="Times New Roman" pitchFamily="18" charset="0"/>
              </a:rPr>
              <a:t/>
            </a:r>
            <a:br>
              <a:rPr lang="ru-RU" sz="2800" dirty="0" smtClean="0">
                <a:solidFill>
                  <a:srgbClr val="C00000"/>
                </a:solidFill>
                <a:latin typeface="Times New Roman" pitchFamily="18" charset="0"/>
                <a:cs typeface="Times New Roman" pitchFamily="18" charset="0"/>
              </a:rPr>
            </a:br>
            <a:endParaRPr lang="ru-RU" sz="2800" dirty="0">
              <a:solidFill>
                <a:srgbClr val="C000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260649"/>
            <a:ext cx="7920880" cy="5139869"/>
          </a:xfrm>
          <a:prstGeom prst="rect">
            <a:avLst/>
          </a:prstGeom>
        </p:spPr>
        <p:txBody>
          <a:bodyPr wrap="square">
            <a:spAutoFit/>
          </a:bodyPr>
          <a:lstStyle/>
          <a:p>
            <a:r>
              <a:rPr lang="ru-RU" sz="36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воспитание качеств личности, обеспечивающих социальную мобильность, способность принимать самостоятельные решения;</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формирование качеств мышления, необходимых для адаптации в современном информационном обществе;</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развитие интереса к математическому творчеству и математических способностей;</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endParaRPr lang="ru-RU"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00" y="274638"/>
            <a:ext cx="7686700" cy="6583362"/>
          </a:xfrm>
        </p:spPr>
        <p:txBody>
          <a:bodyPr>
            <a:normAutofit/>
          </a:bodyPr>
          <a:lstStyle/>
          <a:p>
            <a:pPr algn="l"/>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2) в </a:t>
            </a:r>
            <a:r>
              <a:rPr lang="ru-RU" sz="2400" b="1" dirty="0" err="1" smtClean="0">
                <a:latin typeface="Times New Roman" pitchFamily="18" charset="0"/>
                <a:cs typeface="Times New Roman" pitchFamily="18" charset="0"/>
              </a:rPr>
              <a:t>метапредметном</a:t>
            </a:r>
            <a:r>
              <a:rPr lang="ru-RU" sz="2400" b="1" dirty="0" smtClean="0">
                <a:latin typeface="Times New Roman" pitchFamily="18" charset="0"/>
                <a:cs typeface="Times New Roman" pitchFamily="18" charset="0"/>
              </a:rPr>
              <a:t> направлении</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формирование представлений о математике как части общечеловеческой культуры, о значимости математики в развитии цивилизации и современного общества;</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развитие представлений о математике как форме описания и методе познания действительности, создание условий для приобретения первоначального опыта математического моделирования;</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формирование общих способов интеллектуальной деятельности, характерных для математики и являющихся основой познавательной культуры, значимой для различных сфер человеческой деятельности;</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66" y="274638"/>
            <a:ext cx="7186634" cy="5011750"/>
          </a:xfrm>
        </p:spPr>
        <p:txBody>
          <a:bodyPr>
            <a:noAutofit/>
          </a:bodyPr>
          <a:lstStyle/>
          <a:p>
            <a:pPr fontAlgn="base"/>
            <a:r>
              <a:rPr lang="ru-RU" sz="2800" b="1" dirty="0" smtClean="0">
                <a:latin typeface="Times New Roman" pitchFamily="18" charset="0"/>
                <a:cs typeface="Times New Roman" pitchFamily="18" charset="0"/>
              </a:rPr>
              <a:t>3) в </a:t>
            </a:r>
            <a:r>
              <a:rPr lang="ru-RU" sz="2800" b="1" dirty="0">
                <a:latin typeface="Times New Roman" pitchFamily="18" charset="0"/>
                <a:cs typeface="Times New Roman" pitchFamily="18" charset="0"/>
              </a:rPr>
              <a:t>предметном направлении</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a:t>
            </a:r>
            <a:r>
              <a:rPr lang="ru-RU" sz="2800" dirty="0">
                <a:latin typeface="Times New Roman" pitchFamily="18" charset="0"/>
                <a:cs typeface="Times New Roman" pitchFamily="18" charset="0"/>
              </a:rPr>
              <a:t>  овладение математическими знаниями и умениями, необходимыми для продолжения обучения в старшей школе или иных общеобразовательных учреждениях, изучения смежных дисциплин, применения в повседневной жизни;</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a:t>
            </a:r>
            <a:r>
              <a:rPr lang="ru-RU" sz="2800" dirty="0">
                <a:latin typeface="Times New Roman" pitchFamily="18" charset="0"/>
                <a:cs typeface="Times New Roman" pitchFamily="18" charset="0"/>
              </a:rPr>
              <a:t>  создание фундамента для математического развития, формирования механизмов мышления, характерных для математической деятельности.</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100</TotalTime>
  <Words>376</Words>
  <Application>Microsoft Office PowerPoint</Application>
  <PresentationFormat>Экран (4:3)</PresentationFormat>
  <Paragraphs>19</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Солнцестояние</vt:lpstr>
      <vt:lpstr>Современный урок математики с учетом требований ФГОС  в  5 классе</vt:lpstr>
      <vt:lpstr>«Умение расширять, совершенствовать и обновлять свою эрудицию для использования ее на уроках, идти в ногу со временем должно стать главным свойством       учителя…»       (А.Б. Перкезе)</vt:lpstr>
      <vt:lpstr> В настоящее время повсеместно осуществляется переход школ на работу по новому Федеральному государственному образовательному стандарту (ФГОС). Переход основной школы на ФГОС второго поколения является обязательным.  </vt:lpstr>
      <vt:lpstr>Слайд 4</vt:lpstr>
      <vt:lpstr> Требования к современному уроку   - Самостоятельная работа учащихся на всех этапах урока; - Учитель выступает в роли организатора, а не информатора; - Обязательная рефлексия учащихся на уроке;  - Высокая степень речевой активности учащихся;</vt:lpstr>
      <vt:lpstr>По новым ФГОС изучение математики в основной школе звучит иначе и направлено достижение следующих целей: 1) в направлении личностного развития: - развитие логического и критического мышления, культуры речи, способности к умственному эксперименту; -  формирование у учащихся интеллектуальной честности и объективности, способности к преодолению мыслительных стереотипов, вытекающих из обыденного опыта;  </vt:lpstr>
      <vt:lpstr>Слайд 7</vt:lpstr>
      <vt:lpstr> 2) в метапредметном направлении -  формирование представлений о математике как части общечеловеческой культуры, о значимости математики в развитии цивилизации и современного общества; -  развитие представлений о математике как форме описания и методе познания действительности, создание условий для приобретения первоначального опыта математического моделирования; - формирование общих способов интеллектуальной деятельности, характерных для математики и являющихся основой познавательной культуры, значимой для различных сфер человеческой деятельности; </vt:lpstr>
      <vt:lpstr>3) в предметном направлении  -  овладение математическими знаниями и умениями, необходимыми для продолжения обучения в старшей школе или иных общеобразовательных учреждениях, изучения смежных дисциплин, применения в повседневной жизни; -  создание фундамента для математического развития, формирования механизмов мышления, характерных для математической деятельности. </vt:lpstr>
      <vt:lpstr> Методический аппарат учебников «Математика. 5 класс», выстроен в соответствии с требованиями психологической теории деятельности, в его основу положен принцип предметной деятельности учащихся в обучении.  Так, введение нового материала в учебнике начинается с учебно-познавательных заданий (они в учебнике обозначены буквой У). В каждом случае последовательность этих заданий (задач, вопросов) представляет собой систему, и их выполнение дает учащимся возможность самостоятельно или с минимальной помощью учителя открыть новое для себя теоретическое знание, т. е. совершить субъективное открытие.    </vt:lpstr>
      <vt:lpstr>Слайд 11</vt:lpstr>
      <vt:lpstr>  Задача про муху. На рисунке изображен  прозрачный куб.  На поверхности этого  куба находится паук,  который пристально смотрит  сквозь него на сидящую на  другой грани куба муху. Для  того, чтобы поймать муху,  пауку нужно как можно скорее  до нее добраться.  Другими словами, пауку  необходимо двигаться к ней  по кратчайшему пути. </vt:lpstr>
      <vt:lpstr>Организация работы по выполнению таких заданий обеспечивает: - формирование у учащихся познавательных универсальных учебных действий (УУД), связанных с исследовательской деятельностью: наблюдение, сравнение, сопоставление, эксперимент, установление аналогий, классификация, установление причинно-следственных связей; </vt:lpstr>
      <vt:lpstr>Слайд 14</vt:lpstr>
      <vt:lpstr>Таким образом, важнейшая задача современной системы образования как формирование совокупности УУД, обеспечивающих умение учиться, способность личности к саморазвитию и самосовершенствованию путем сознательного и активного присвоения нового социального опыта, а не только освоение учащимися конкретных предметных знаний и навыков успешно реализуется в процессе обучения математике. </vt:lpstr>
      <vt:lpstr>Слайд 16</vt:lpstr>
      <vt:lpstr>Слайд 17</vt:lpstr>
      <vt:lpstr>СПАСИБО ЗА ВНИМАНИЕ!</vt:lpstr>
    </vt:vector>
  </TitlesOfParts>
  <Company>Krokoz™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Современный урок математики с учетом требований ФГОС  в  5 классе</dc:title>
  <dc:creator>Злсг</dc:creator>
  <cp:lastModifiedBy>информтика</cp:lastModifiedBy>
  <cp:revision>13</cp:revision>
  <dcterms:created xsi:type="dcterms:W3CDTF">2015-08-30T16:49:06Z</dcterms:created>
  <dcterms:modified xsi:type="dcterms:W3CDTF">2017-02-15T03:39:21Z</dcterms:modified>
</cp:coreProperties>
</file>