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72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58" r:id="rId11"/>
    <p:sldId id="274" r:id="rId12"/>
    <p:sldId id="262" r:id="rId13"/>
    <p:sldId id="264" r:id="rId14"/>
    <p:sldId id="265" r:id="rId15"/>
    <p:sldId id="266" r:id="rId16"/>
    <p:sldId id="269" r:id="rId17"/>
    <p:sldId id="270" r:id="rId18"/>
    <p:sldId id="271" r:id="rId19"/>
    <p:sldId id="26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DFFF"/>
    <a:srgbClr val="FFFF00"/>
    <a:srgbClr val="33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2" autoAdjust="0"/>
    <p:restoredTop sz="94717" autoAdjust="0"/>
  </p:normalViewPr>
  <p:slideViewPr>
    <p:cSldViewPr>
      <p:cViewPr>
        <p:scale>
          <a:sx n="90" d="100"/>
          <a:sy n="90" d="100"/>
        </p:scale>
        <p:origin x="-600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0B45B-A899-4242-87C6-2FFCD2784E75}" type="datetimeFigureOut">
              <a:rPr lang="ru-RU" smtClean="0"/>
              <a:pPr/>
              <a:t>09.10.2022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B13D1-9EDD-49C6-8596-BCD52D651C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B13D1-9EDD-49C6-8596-BCD52D651CF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B13D1-9EDD-49C6-8596-BCD52D651CF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B13D1-9EDD-49C6-8596-BCD52D651CF3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09.10.2022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09.10.2022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09.10.2022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09.10.2022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09.10.2022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09.10.2022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09.10.2022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09.10.2022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09.10.2022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09.10.2022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09.10.2022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3380" y="262741"/>
            <a:ext cx="8239099" cy="633251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1200" y="6619885"/>
            <a:ext cx="10951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7" name="Picture 2" descr="http://img-fotki.yandex.ru/get/6709/16969765.141/0_74c93_8f7b4ea4_M.png"/>
          <p:cNvPicPr>
            <a:picLocks noChangeAspect="1" noChangeArrowheads="1"/>
          </p:cNvPicPr>
          <p:nvPr/>
        </p:nvPicPr>
        <p:blipFill>
          <a:blip r:embed="rId14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308304" y="213247"/>
            <a:ext cx="1656184" cy="157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img-fotki.yandex.ru/get/60015/200418627.15e/0_16ef73_a557fe6e_orig.png"/>
          <p:cNvPicPr>
            <a:picLocks noChangeAspect="1" noChangeArrowheads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1" y="1062038"/>
            <a:ext cx="882502" cy="473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2;&#1086;&#1080;%20&#1076;&#1086;&#1082;&#1091;&#1084;&#1077;&#1085;&#1090;&#1099;\&#1051;&#1048;&#1058;&#1045;&#1056;&#1040;&#1058;&#1059;&#1056;&#1040;\&#1055;&#1056;&#1045;&#1047;&#1045;&#1053;&#1058;&#1040;&#1062;&#1048;&#1048;%20&#1082;%20&#1091;&#1088;&#1086;&#1082;&#1072;&#1084;%20&#1083;&#1080;&#1090;&#1077;&#1088;&#1072;&#1090;&#1091;&#1088;&#1099;%20(&#1087;&#1086;%20&#1072;&#1074;&#1090;&#1086;&#1088;&#1072;&#1084;)\&#1055;&#1091;&#1096;&#1082;&#1080;&#1085;\&#1055;&#1091;&#1096;&#1082;&#1080;&#1085;%20%20&#1051;&#1080;&#1088;&#1080;&#1082;&#1072;\&#1058;&#1091;&#1095;&#1072;%208%20&#1082;&#1083;&#1072;&#1089;&#1089;\&#1058;&#1091;&#1095;&#1072;%20&#1055;&#1091;&#1096;&#1082;&#1080;&#1085;%208%20&#1082;&#1083;&#1072;&#1089;&#1089;.mp3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museum-bernovo.ru/index.php" TargetMode="External"/><Relationship Id="rId2" Type="http://schemas.openxmlformats.org/officeDocument/2006/relationships/hyperlink" Target="http://lidia.rusedu.net/category/2339/6504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857224" y="1071546"/>
            <a:ext cx="7742664" cy="3903885"/>
            <a:chOff x="876486" y="1017608"/>
            <a:chExt cx="7165477" cy="4112529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876486" y="1017608"/>
              <a:ext cx="7165477" cy="1394171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8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Урок  литературы</a:t>
              </a:r>
              <a:endParaRPr lang="ru-RU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87089" y="4741066"/>
              <a:ext cx="5084703" cy="3890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8 класс</a:t>
              </a:r>
              <a:endParaRPr lang="ru-RU" dirty="0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1000100" y="3071810"/>
            <a:ext cx="771865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Учимся читать и понимать</a:t>
            </a:r>
          </a:p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художественный текст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ushk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57166"/>
            <a:ext cx="1822450" cy="22360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214678" y="214290"/>
            <a:ext cx="534197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1028700" indent="-1028700" algn="ctr">
              <a:buAutoNum type="romanUcPeriod"/>
            </a:pPr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До чтения текста</a:t>
            </a:r>
          </a:p>
          <a:p>
            <a:pPr marL="1028700" indent="-1028700"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Прогноз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5643578"/>
            <a:ext cx="81474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-</a:t>
            </a:r>
            <a:r>
              <a:rPr lang="ru-RU" sz="2000" dirty="0" smtClean="0"/>
              <a:t>Что известно об авторе?</a:t>
            </a:r>
          </a:p>
          <a:p>
            <a:r>
              <a:rPr lang="ru-RU" sz="2000" dirty="0" smtClean="0"/>
              <a:t>-Какие образы вы представляете, когда вы смотрите на эту фотографию?</a:t>
            </a:r>
          </a:p>
          <a:p>
            <a:r>
              <a:rPr lang="ru-RU" sz="2000" dirty="0" smtClean="0"/>
              <a:t>(Игра «Ассоциации»)</a:t>
            </a:r>
            <a:endParaRPr lang="ru-RU" sz="2000" dirty="0"/>
          </a:p>
        </p:txBody>
      </p:sp>
      <p:pic>
        <p:nvPicPr>
          <p:cNvPr id="21506" name="Picture 2" descr="https://cdn.pixabay.com/photo/2016/03/31/19/32/clouds-1295100_128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1714488"/>
            <a:ext cx="5668250" cy="378621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laycast.ru/uploads/2018/08/28/2574380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714620"/>
            <a:ext cx="3810000" cy="379095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3108" y="428604"/>
            <a:ext cx="52152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«Ассоциации»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57884" y="1357298"/>
            <a:ext cx="174939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беда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1857364"/>
            <a:ext cx="1820755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страх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00430" y="1928802"/>
            <a:ext cx="206434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грусть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643570" y="2643182"/>
            <a:ext cx="2317173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печаль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285984" y="6072206"/>
            <a:ext cx="6567375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/>
              <a:t>-Каков ваш прогноз, о чём будет стихотворение?</a:t>
            </a:r>
            <a:endParaRPr lang="ru-RU" sz="2400" dirty="0"/>
          </a:p>
        </p:txBody>
      </p:sp>
      <p:sp>
        <p:nvSpPr>
          <p:cNvPr id="10" name="Управляющая кнопка: домой 9">
            <a:hlinkClick r:id="rId3" action="ppaction://hlinksldjump" highlightClick="1"/>
          </p:cNvPr>
          <p:cNvSpPr/>
          <p:nvPr/>
        </p:nvSpPr>
        <p:spPr>
          <a:xfrm>
            <a:off x="8358214" y="5214950"/>
            <a:ext cx="500066" cy="500066"/>
          </a:xfrm>
          <a:prstGeom prst="actionButtonHom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786446" y="3786190"/>
            <a:ext cx="4700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33333E-6 L -0.2441 0.5567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31493 0.1067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33333E-6 L -0.04288 0.336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" y="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II.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 время чтения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071546"/>
            <a:ext cx="7858180" cy="4929222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-Послушаем чтение стихотворения.</a:t>
            </a:r>
          </a:p>
          <a:p>
            <a:pPr>
              <a:buNone/>
            </a:pPr>
            <a:r>
              <a:rPr lang="ru-RU" sz="3600" dirty="0" smtClean="0"/>
              <a:t>-Какие изменения внесете в свой прогноз?</a:t>
            </a:r>
          </a:p>
          <a:p>
            <a:pPr>
              <a:buNone/>
            </a:pPr>
            <a:r>
              <a:rPr lang="ru-RU" sz="3600" dirty="0" smtClean="0"/>
              <a:t>-Расскажите, о чём это стихотворение?</a:t>
            </a:r>
          </a:p>
          <a:p>
            <a:pPr>
              <a:buNone/>
            </a:pPr>
            <a:r>
              <a:rPr lang="ru-RU" sz="3600" dirty="0" smtClean="0"/>
              <a:t>-Кто герои? Что с ними происходит?</a:t>
            </a:r>
          </a:p>
          <a:p>
            <a:pPr>
              <a:buNone/>
            </a:pPr>
            <a:r>
              <a:rPr lang="ru-RU" sz="3600" dirty="0" smtClean="0"/>
              <a:t>-Какие картины представили?</a:t>
            </a:r>
          </a:p>
          <a:p>
            <a:pPr>
              <a:buNone/>
            </a:pPr>
            <a:r>
              <a:rPr lang="ru-RU" sz="3600" dirty="0" smtClean="0"/>
              <a:t>-Встретились ли слова с непонятным лексическим значением?</a:t>
            </a:r>
            <a:endParaRPr lang="ru-RU" sz="3600" dirty="0"/>
          </a:p>
        </p:txBody>
      </p:sp>
      <p:pic>
        <p:nvPicPr>
          <p:cNvPr id="4" name="Туча Пушкин 8 класс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072462" y="121442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620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2547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Диалог с текстом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000108"/>
            <a:ext cx="7729534" cy="3286148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-На сколько частей можно разделить стихотворение?</a:t>
            </a:r>
          </a:p>
          <a:p>
            <a:pPr>
              <a:buNone/>
            </a:pPr>
            <a:r>
              <a:rPr lang="ru-RU" b="1" dirty="0" smtClean="0"/>
              <a:t>1-ая строфа</a:t>
            </a:r>
          </a:p>
          <a:p>
            <a:pPr>
              <a:buNone/>
            </a:pPr>
            <a:r>
              <a:rPr lang="ru-RU" sz="3600" dirty="0" smtClean="0"/>
              <a:t>Последняя туча рассеянной бури!</a:t>
            </a:r>
          </a:p>
          <a:p>
            <a:pPr>
              <a:buNone/>
            </a:pPr>
            <a:r>
              <a:rPr lang="ru-RU" sz="3600" dirty="0" smtClean="0"/>
              <a:t>Одна ты несешься по ясной лазури,</a:t>
            </a:r>
          </a:p>
          <a:p>
            <a:pPr>
              <a:buNone/>
            </a:pPr>
            <a:r>
              <a:rPr lang="ru-RU" sz="3600" dirty="0" smtClean="0"/>
              <a:t>Одна ты наводишь унылую тень,</a:t>
            </a:r>
          </a:p>
          <a:p>
            <a:pPr>
              <a:buNone/>
            </a:pPr>
            <a:r>
              <a:rPr lang="ru-RU" sz="3600" dirty="0" smtClean="0"/>
              <a:t>Одна ты печалишь ликующий день.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3500438"/>
            <a:ext cx="1714512" cy="1928826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3214678" y="2143116"/>
            <a:ext cx="1643074" cy="571504"/>
          </a:xfrm>
          <a:prstGeom prst="wedgeRoundRectCallout">
            <a:avLst>
              <a:gd name="adj1" fmla="val -126313"/>
              <a:gd name="adj2" fmla="val 194593"/>
              <a:gd name="adj3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Анафора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928662" y="5500702"/>
            <a:ext cx="53383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ru-RU" dirty="0" smtClean="0"/>
              <a:t>Из скольких предложений состоит строфа?</a:t>
            </a:r>
          </a:p>
          <a:p>
            <a:pPr>
              <a:buFontTx/>
              <a:buChar char="-"/>
            </a:pPr>
            <a:r>
              <a:rPr lang="ru-RU" dirty="0" smtClean="0"/>
              <a:t> Какое первое предложение?</a:t>
            </a:r>
          </a:p>
          <a:p>
            <a:pPr>
              <a:buFontTx/>
              <a:buChar char="-"/>
            </a:pPr>
            <a:r>
              <a:rPr lang="ru-RU" dirty="0" smtClean="0"/>
              <a:t>С каких строк начинается второе предложение?</a:t>
            </a:r>
          </a:p>
          <a:p>
            <a:pPr>
              <a:buFontTx/>
              <a:buChar char="-"/>
            </a:pPr>
            <a:r>
              <a:rPr lang="ru-RU" dirty="0" smtClean="0"/>
              <a:t>Найдите эпитеты. Какова их роль? Олицетворения?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89773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+mj-ea"/>
                <a:cs typeface="+mj-cs"/>
              </a:rPr>
              <a:t>Диалог с текстом (работа в группах)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57224" y="1071547"/>
            <a:ext cx="7943848" cy="3714776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2-ая строфа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sz="4000" dirty="0" smtClean="0"/>
              <a:t>Ты небо недавно кругом облегала,</a:t>
            </a:r>
          </a:p>
          <a:p>
            <a:pPr>
              <a:buNone/>
            </a:pPr>
            <a:r>
              <a:rPr lang="ru-RU" sz="4000" dirty="0" smtClean="0"/>
              <a:t>И молния грозно тебя обвивала;</a:t>
            </a:r>
          </a:p>
          <a:p>
            <a:pPr>
              <a:buNone/>
            </a:pPr>
            <a:r>
              <a:rPr lang="ru-RU" sz="4000" dirty="0" smtClean="0"/>
              <a:t>И ты издавала таинственный гром</a:t>
            </a:r>
          </a:p>
          <a:p>
            <a:pPr>
              <a:buNone/>
            </a:pPr>
            <a:r>
              <a:rPr lang="ru-RU" sz="4000" dirty="0" smtClean="0"/>
              <a:t>И алчную землю поила дождем.</a:t>
            </a:r>
            <a:endParaRPr lang="ru-RU" sz="4000" dirty="0"/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6286512" y="1785926"/>
            <a:ext cx="2214578" cy="500066"/>
          </a:xfrm>
          <a:prstGeom prst="wedgeRoundRectCallout">
            <a:avLst>
              <a:gd name="adj1" fmla="val -41010"/>
              <a:gd name="adj2" fmla="val -103346"/>
              <a:gd name="adj3" fmla="val 16667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5715008" y="2571744"/>
            <a:ext cx="2214578" cy="500066"/>
          </a:xfrm>
          <a:prstGeom prst="wedgeRoundRectCallout">
            <a:avLst>
              <a:gd name="adj1" fmla="val -32367"/>
              <a:gd name="adj2" fmla="val -247930"/>
              <a:gd name="adj3" fmla="val 16667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4143372" y="3286124"/>
            <a:ext cx="3071834" cy="500066"/>
          </a:xfrm>
          <a:prstGeom prst="wedgeRoundRectCallout">
            <a:avLst>
              <a:gd name="adj1" fmla="val -58083"/>
              <a:gd name="adj2" fmla="val 228346"/>
              <a:gd name="adj3" fmla="val 16667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357686" y="1000108"/>
            <a:ext cx="32848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олицетворения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Скругленная прямоугольная выноска 11"/>
          <p:cNvSpPr/>
          <p:nvPr/>
        </p:nvSpPr>
        <p:spPr>
          <a:xfrm>
            <a:off x="1285852" y="4000504"/>
            <a:ext cx="1857388" cy="500066"/>
          </a:xfrm>
          <a:prstGeom prst="wedgeRoundRectCallout">
            <a:avLst>
              <a:gd name="adj1" fmla="val 52362"/>
              <a:gd name="adj2" fmla="val 100772"/>
              <a:gd name="adj3" fmla="val 16667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071802" y="4643446"/>
            <a:ext cx="180600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эпитеты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>
            <a:off x="4643438" y="4000504"/>
            <a:ext cx="1357322" cy="500066"/>
          </a:xfrm>
          <a:prstGeom prst="wedgeRoundRectCallout">
            <a:avLst>
              <a:gd name="adj1" fmla="val 31867"/>
              <a:gd name="adj2" fmla="val -534972"/>
              <a:gd name="adj3" fmla="val 16667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928662" y="5143512"/>
            <a:ext cx="693869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-Какие действия происходят? Настроение? </a:t>
            </a:r>
          </a:p>
          <a:p>
            <a:r>
              <a:rPr lang="ru-RU" sz="2000" dirty="0" smtClean="0"/>
              <a:t>-Назовите средства выразительности.</a:t>
            </a:r>
          </a:p>
          <a:p>
            <a:r>
              <a:rPr lang="ru-RU" sz="2000" dirty="0" smtClean="0"/>
              <a:t>-Какие гласные звуки часто произносятся? О чём это говорит?</a:t>
            </a:r>
          </a:p>
          <a:p>
            <a:r>
              <a:rPr lang="ru-RU" sz="2000" dirty="0" smtClean="0"/>
              <a:t>-Какие согласные слышим? Их роль?</a:t>
            </a:r>
            <a:endParaRPr lang="ru-RU" sz="2000" dirty="0"/>
          </a:p>
        </p:txBody>
      </p:sp>
      <p:sp>
        <p:nvSpPr>
          <p:cNvPr id="24" name="Скругленная прямоугольная выноска 23"/>
          <p:cNvSpPr/>
          <p:nvPr/>
        </p:nvSpPr>
        <p:spPr>
          <a:xfrm>
            <a:off x="1928794" y="3286124"/>
            <a:ext cx="2214578" cy="500066"/>
          </a:xfrm>
          <a:prstGeom prst="wedgeRoundRectCallout">
            <a:avLst>
              <a:gd name="adj1" fmla="val 104465"/>
              <a:gd name="adj2" fmla="val -388261"/>
              <a:gd name="adj3" fmla="val 16667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/>
      <p:bldP spid="12" grpId="0" animBg="1"/>
      <p:bldP spid="13" grpId="0"/>
      <p:bldP spid="22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Диалог  с текстом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000108"/>
            <a:ext cx="8001056" cy="512605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3-я строфа:</a:t>
            </a:r>
          </a:p>
          <a:p>
            <a:pPr>
              <a:buNone/>
            </a:pPr>
            <a:r>
              <a:rPr lang="ru-RU" sz="3600" dirty="0" smtClean="0"/>
              <a:t>Довольно, сокройся! Пора миновалась,</a:t>
            </a:r>
          </a:p>
          <a:p>
            <a:pPr>
              <a:buNone/>
            </a:pPr>
            <a:r>
              <a:rPr lang="ru-RU" sz="3600" dirty="0" smtClean="0"/>
              <a:t>Земля освежилась, и буря промчалась,</a:t>
            </a:r>
          </a:p>
          <a:p>
            <a:pPr>
              <a:buNone/>
            </a:pPr>
            <a:r>
              <a:rPr lang="ru-RU" sz="3600" dirty="0" smtClean="0"/>
              <a:t>И ветер, лаская листочки древес,</a:t>
            </a:r>
          </a:p>
          <a:p>
            <a:pPr>
              <a:buNone/>
            </a:pPr>
            <a:r>
              <a:rPr lang="ru-RU" sz="3600" dirty="0" smtClean="0"/>
              <a:t>Тебя с успокоенных гонит небес.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5857892"/>
            <a:ext cx="793672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Антитеза - противопоставление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4214818"/>
            <a:ext cx="77867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-Какое настроение в последней строфе? Почему? Какие слова это подсказывают?</a:t>
            </a:r>
          </a:p>
          <a:p>
            <a:r>
              <a:rPr lang="ru-RU" dirty="0" smtClean="0"/>
              <a:t>-В какой форме употреблен глагол в первом предложении?</a:t>
            </a:r>
          </a:p>
          <a:p>
            <a:r>
              <a:rPr lang="ru-RU" dirty="0" smtClean="0"/>
              <a:t>-Чем необычно слово «миновалась»?</a:t>
            </a:r>
          </a:p>
          <a:p>
            <a:r>
              <a:rPr lang="ru-RU" dirty="0" smtClean="0"/>
              <a:t>-Каких звуков много в этой строфе?</a:t>
            </a:r>
          </a:p>
          <a:p>
            <a:r>
              <a:rPr lang="ru-RU" dirty="0" smtClean="0"/>
              <a:t>-На каком приёме строится всё стихотворение?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III.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После чтения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000108"/>
            <a:ext cx="7686700" cy="414340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-Что изменили в своем прогнозе?</a:t>
            </a:r>
          </a:p>
          <a:p>
            <a:pPr>
              <a:buNone/>
            </a:pPr>
            <a:r>
              <a:rPr lang="ru-RU" dirty="0" smtClean="0"/>
              <a:t>-Какое настроение создает стихотворение?</a:t>
            </a:r>
          </a:p>
          <a:p>
            <a:pPr>
              <a:buNone/>
            </a:pPr>
            <a:r>
              <a:rPr lang="ru-RU" dirty="0" smtClean="0"/>
              <a:t>-Какие образы противопоставляет автор?</a:t>
            </a:r>
          </a:p>
          <a:p>
            <a:pPr>
              <a:buNone/>
            </a:pPr>
            <a:r>
              <a:rPr lang="ru-RU" dirty="0" smtClean="0"/>
              <a:t>-Есть ли эпитеты, обозначающие цвет? Почему?</a:t>
            </a:r>
          </a:p>
          <a:p>
            <a:pPr>
              <a:buNone/>
            </a:pPr>
            <a:r>
              <a:rPr lang="ru-RU" dirty="0" smtClean="0"/>
              <a:t>-Стихотворение статично или динамично?</a:t>
            </a:r>
          </a:p>
          <a:p>
            <a:pPr>
              <a:buNone/>
            </a:pPr>
            <a:r>
              <a:rPr lang="ru-RU" dirty="0" smtClean="0"/>
              <a:t>-Основная мысль?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История создания стихотворения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358214" y="6143644"/>
            <a:ext cx="500066" cy="500066"/>
          </a:xfrm>
          <a:prstGeom prst="actionButtonHom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42910" y="857232"/>
            <a:ext cx="8229600" cy="5500726"/>
          </a:xfrm>
        </p:spPr>
        <p:txBody>
          <a:bodyPr/>
          <a:lstStyle/>
          <a:p>
            <a:r>
              <a:rPr lang="ru-RU" dirty="0" smtClean="0"/>
              <a:t>«Туча» была написана </a:t>
            </a:r>
            <a:r>
              <a:rPr lang="ru-RU" b="1" dirty="0" smtClean="0"/>
              <a:t>13 апреля 1835 года</a:t>
            </a:r>
            <a:r>
              <a:rPr lang="ru-RU" dirty="0" smtClean="0"/>
              <a:t>. На следующий день Пушкин получил приглашение к начальнику III отделения Собственной Его Императорского Величества канцелярии Александру </a:t>
            </a:r>
            <a:r>
              <a:rPr lang="ru-RU" dirty="0" err="1" smtClean="0"/>
              <a:t>Бенкендорфу</a:t>
            </a:r>
            <a:r>
              <a:rPr lang="ru-RU" dirty="0" smtClean="0"/>
              <a:t> по поводу ходатайства о разрешении издавать газету. Свои надежды, что тучи над головой рассеются, поэт отобразил в стихотворных строках. В мае того же года стихотворение было опубликовано в журнале «Московский наблюдатель».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Домашнее задание (на выбор)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000109"/>
            <a:ext cx="7758138" cy="3071834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ru-RU" sz="4400" dirty="0" smtClean="0"/>
              <a:t>Подготовить чтение стихотворения наизусть.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400" dirty="0" smtClean="0"/>
              <a:t>Письменный анализ стихотворения.</a:t>
            </a:r>
            <a:endParaRPr lang="ru-RU" sz="4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00166" y="428604"/>
            <a:ext cx="673797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Информационные источники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28662" y="1214422"/>
            <a:ext cx="78581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Шаблон слайда – Фокина Лидия Петровна </a:t>
            </a:r>
          </a:p>
          <a:p>
            <a:pPr marL="342900" indent="-342900"/>
            <a:r>
              <a:rPr lang="ru-RU" dirty="0" smtClean="0"/>
              <a:t>(сайт </a:t>
            </a:r>
            <a:r>
              <a:rPr lang="en-US" dirty="0" smtClean="0">
                <a:hlinkClick r:id="rId2"/>
              </a:rPr>
              <a:t>http://lidia.rusedu.net/category/2339/6504</a:t>
            </a:r>
            <a:r>
              <a:rPr lang="ru-RU" dirty="0" smtClean="0"/>
              <a:t> )</a:t>
            </a:r>
          </a:p>
          <a:p>
            <a:pPr marL="342900" indent="-342900"/>
            <a:r>
              <a:rPr lang="ru-RU" dirty="0" smtClean="0"/>
              <a:t>2. Фото усадьбы в селе </a:t>
            </a:r>
            <a:r>
              <a:rPr lang="ru-RU" dirty="0" err="1" smtClean="0"/>
              <a:t>Берново</a:t>
            </a:r>
            <a:r>
              <a:rPr lang="ru-RU" dirty="0" smtClean="0"/>
              <a:t> (</a:t>
            </a:r>
            <a:r>
              <a:rPr lang="en-US" dirty="0" smtClean="0">
                <a:hlinkClick r:id="rId3"/>
              </a:rPr>
              <a:t>http://museum-bernovo.ru/index.php</a:t>
            </a:r>
            <a:r>
              <a:rPr lang="ru-RU" dirty="0" smtClean="0"/>
              <a:t> )</a:t>
            </a: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00100" y="5572140"/>
            <a:ext cx="73930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Автор презентации: Полякова Ольга Евгеньевна, </a:t>
            </a:r>
          </a:p>
          <a:p>
            <a:r>
              <a:rPr lang="ru-RU" dirty="0" smtClean="0"/>
              <a:t>учитель русского языка и литературы</a:t>
            </a:r>
          </a:p>
          <a:p>
            <a:r>
              <a:rPr lang="ru-RU" dirty="0" smtClean="0"/>
              <a:t>филиала МОУ ГСОШ д. Василёво Калязинского района Тверской области.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3071810"/>
            <a:ext cx="70375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Условные обозначения для учителя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Управляющая кнопка: домой 5">
            <a:hlinkClick r:id="" action="ppaction://noaction" highlightClick="1"/>
          </p:cNvPr>
          <p:cNvSpPr/>
          <p:nvPr/>
        </p:nvSpPr>
        <p:spPr>
          <a:xfrm>
            <a:off x="1571604" y="3857628"/>
            <a:ext cx="500066" cy="500066"/>
          </a:xfrm>
          <a:prstGeom prst="actionButtonHom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00298" y="3786190"/>
            <a:ext cx="596958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ru-RU" sz="2800" dirty="0" smtClean="0"/>
              <a:t>Возврат на оглавление урока.</a:t>
            </a:r>
          </a:p>
          <a:p>
            <a:pPr>
              <a:buFontTx/>
              <a:buChar char="-"/>
            </a:pPr>
            <a:r>
              <a:rPr lang="ru-RU" sz="2800" dirty="0" smtClean="0"/>
              <a:t>Подсказка.</a:t>
            </a:r>
          </a:p>
          <a:p>
            <a:pPr>
              <a:buFontTx/>
              <a:buChar char="-"/>
            </a:pPr>
            <a:r>
              <a:rPr lang="ru-RU" sz="2800" dirty="0" smtClean="0"/>
              <a:t>Возврат к вопросу.</a:t>
            </a:r>
          </a:p>
          <a:p>
            <a:r>
              <a:rPr lang="ru-RU" sz="2400" dirty="0" smtClean="0"/>
              <a:t>-Вопросы к слайдам прописаны в заметках. </a:t>
            </a:r>
            <a:endParaRPr lang="ru-RU" sz="2400" dirty="0"/>
          </a:p>
        </p:txBody>
      </p:sp>
      <p:sp>
        <p:nvSpPr>
          <p:cNvPr id="9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00166" y="4500570"/>
            <a:ext cx="762000" cy="376238"/>
          </a:xfrm>
          <a:prstGeom prst="actionButtonHelp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10" name="Управляющая кнопка: возврат 9">
            <a:hlinkClick r:id="rId4" action="ppaction://hlinksldjump" highlightClick="1"/>
          </p:cNvPr>
          <p:cNvSpPr/>
          <p:nvPr/>
        </p:nvSpPr>
        <p:spPr>
          <a:xfrm>
            <a:off x="1500166" y="5000636"/>
            <a:ext cx="857256" cy="428628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285728"/>
            <a:ext cx="66294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Эпиграф урока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43174" y="1071546"/>
            <a:ext cx="6096000" cy="32766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ru-RU" dirty="0" smtClean="0"/>
              <a:t>     Читается трояким образом: первое - читать и не понимать; второе - читать и понимать; третье - читать и понимать даже то, что не написано.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ru-RU" dirty="0" smtClean="0"/>
              <a:t>Я.Княжнин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0100" y="4857760"/>
            <a:ext cx="78043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-Объясните эпиграф.</a:t>
            </a:r>
          </a:p>
          <a:p>
            <a:r>
              <a:rPr lang="ru-RU" sz="2400" dirty="0" smtClean="0"/>
              <a:t>-Как, на ваш взгляд, он будет сочетаться с нашим уроком?</a:t>
            </a:r>
          </a:p>
          <a:p>
            <a:r>
              <a:rPr lang="ru-RU" sz="2400" dirty="0" smtClean="0"/>
              <a:t>-Чему мы будем учиться на уроке?</a:t>
            </a:r>
            <a:endParaRPr lang="ru-RU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382000" cy="762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Повторение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1071546"/>
            <a:ext cx="7786742" cy="4038600"/>
          </a:xfrm>
        </p:spPr>
        <p:txBody>
          <a:bodyPr/>
          <a:lstStyle/>
          <a:p>
            <a:pPr eaLnBrk="1" hangingPunct="1"/>
            <a:r>
              <a:rPr lang="ru-RU" dirty="0" smtClean="0"/>
              <a:t>Что такое текст?</a:t>
            </a:r>
          </a:p>
          <a:p>
            <a:pPr eaLnBrk="1" hangingPunct="1"/>
            <a:r>
              <a:rPr lang="ru-RU" dirty="0" smtClean="0"/>
              <a:t>Дайте определение темы текста. </a:t>
            </a:r>
          </a:p>
          <a:p>
            <a:pPr eaLnBrk="1" hangingPunct="1"/>
            <a:r>
              <a:rPr lang="ru-RU" dirty="0" smtClean="0"/>
              <a:t>Дайте определение основной мысли текста. </a:t>
            </a:r>
          </a:p>
          <a:p>
            <a:pPr eaLnBrk="1" hangingPunct="1"/>
            <a:r>
              <a:rPr lang="ru-RU" dirty="0" smtClean="0"/>
              <a:t>В чём отличие художественного текста от любого другого? </a:t>
            </a:r>
          </a:p>
          <a:p>
            <a:pPr eaLnBrk="1" hangingPunct="1"/>
            <a:r>
              <a:rPr lang="ru-RU" dirty="0" smtClean="0"/>
              <a:t>Какие языковые средства используются в художественном тексте? </a:t>
            </a:r>
          </a:p>
          <a:p>
            <a:pPr eaLnBrk="1" hangingPunct="1"/>
            <a:r>
              <a:rPr lang="ru-RU" dirty="0" smtClean="0"/>
              <a:t>Назовите известные вам тропы.</a:t>
            </a:r>
          </a:p>
        </p:txBody>
      </p:sp>
      <p:sp>
        <p:nvSpPr>
          <p:cNvPr id="11571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286248" y="3929066"/>
            <a:ext cx="762000" cy="376238"/>
          </a:xfrm>
          <a:prstGeom prst="actionButtonHelp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115718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15008" y="5000636"/>
            <a:ext cx="685800" cy="376238"/>
          </a:xfrm>
          <a:prstGeom prst="actionButtonHelp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5719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929454" y="5572140"/>
            <a:ext cx="609600" cy="376238"/>
          </a:xfrm>
          <a:prstGeom prst="actionButtonHelp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5984" y="285728"/>
            <a:ext cx="4038600" cy="8382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     Подсказка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85852" y="1600200"/>
            <a:ext cx="7286676" cy="27432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000" dirty="0" smtClean="0"/>
              <a:t>Цель художественного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000" dirty="0" smtClean="0"/>
              <a:t>текста –воздействие на   чувства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000" dirty="0" smtClean="0"/>
              <a:t>читателя, создание словами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000" dirty="0" smtClean="0"/>
              <a:t>картины.</a:t>
            </a: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3643306" y="3714752"/>
            <a:ext cx="857256" cy="428628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85728"/>
            <a:ext cx="89154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Подсказка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2976" y="1571612"/>
            <a:ext cx="7500990" cy="3429024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4000" dirty="0" smtClean="0"/>
              <a:t>Слова в переносном значении,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4000" dirty="0" smtClean="0"/>
              <a:t>тропы,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4000" dirty="0" smtClean="0"/>
              <a:t>эмоционально-оценочная лексика.</a:t>
            </a: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3643306" y="3857628"/>
            <a:ext cx="857256" cy="428628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534400" cy="8382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Подсказка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143000"/>
            <a:ext cx="65532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ü"/>
            </a:pPr>
            <a:r>
              <a:rPr lang="ru-RU" sz="4400" dirty="0" smtClean="0"/>
              <a:t>Сравнение,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4400" dirty="0" smtClean="0"/>
              <a:t>олицетворение,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4400" dirty="0" smtClean="0"/>
              <a:t>эпитет,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4400" dirty="0" smtClean="0"/>
              <a:t>метафора,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4400" dirty="0" smtClean="0"/>
              <a:t>гипербола.</a:t>
            </a:r>
            <a:endParaRPr lang="ru-RU" dirty="0" smtClean="0"/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5786446" y="4572008"/>
            <a:ext cx="857256" cy="428628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90962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Практикум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1285860"/>
            <a:ext cx="7786742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/>
              <a:t>       </a:t>
            </a:r>
            <a:r>
              <a:rPr lang="ru-RU" dirty="0" smtClean="0"/>
              <a:t>Найдите в художественных текстах тропы, определите их вид.</a:t>
            </a:r>
            <a:endParaRPr lang="ru-RU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/>
              <a:t> а) Лес, точно терем золотой.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/>
              <a:t> б) Сердито бился дождь в окно,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/>
              <a:t>    И ветер дул, печально воя.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/>
              <a:t> в) Обвеян вещею дремотой,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/>
              <a:t>     Полураздетый лес грустит.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/>
              <a:t> г) Люблю я пышное природы увяданье,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/>
              <a:t>    В багрец и золото одетые леса.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572132" y="1857364"/>
            <a:ext cx="20345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Сравнение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72132" y="2714620"/>
            <a:ext cx="28055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Олицетворение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86314" y="3571876"/>
            <a:ext cx="39622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Эпитет, олицетворение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57752" y="5357826"/>
            <a:ext cx="31397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Метафора, эпитет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66" y="214290"/>
            <a:ext cx="6324600" cy="142876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Модель работы читателя </a:t>
            </a:r>
            <a:b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с текстом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2976" y="1643050"/>
            <a:ext cx="76105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>
                <a:solidFill>
                  <a:srgbClr val="002060"/>
                </a:solidFill>
              </a:rPr>
              <a:t>      -</a:t>
            </a:r>
            <a:r>
              <a:rPr lang="ru-RU" dirty="0" smtClean="0"/>
              <a:t>Давайте вспомним «Модель работы читателя с текстом».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Что происходит на 1 этапе работы с книгой? </a:t>
            </a:r>
            <a:r>
              <a:rPr lang="ru-RU" b="1" dirty="0" smtClean="0"/>
              <a:t>(до чтения)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Что читатель делает на 2 этапе работы с книгой? </a:t>
            </a:r>
            <a:r>
              <a:rPr lang="ru-RU" b="1" dirty="0" smtClean="0"/>
              <a:t>(по ходу чтения)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Что происходит на 3 этапе? </a:t>
            </a:r>
            <a:r>
              <a:rPr lang="ru-RU" b="1" dirty="0" smtClean="0"/>
              <a:t>(после чтения)</a:t>
            </a:r>
          </a:p>
        </p:txBody>
      </p:sp>
      <p:sp>
        <p:nvSpPr>
          <p:cNvPr id="126982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143504" y="3143248"/>
            <a:ext cx="762000" cy="381000"/>
          </a:xfrm>
          <a:prstGeom prst="actionButtonForwardNex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6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6072198" y="4071942"/>
            <a:ext cx="762000" cy="381000"/>
          </a:xfrm>
          <a:prstGeom prst="actionButtonForwardNex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7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000364" y="5143512"/>
            <a:ext cx="762000" cy="381000"/>
          </a:xfrm>
          <a:prstGeom prst="actionButtonForwardNex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42852"/>
            <a:ext cx="8458200" cy="131447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Модель работы </a:t>
            </a:r>
            <a:b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читателя с текстом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571612"/>
            <a:ext cx="7843862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dirty="0" smtClean="0"/>
              <a:t>1.До чтения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     Автор, заголовок, эпиграф.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     Наш прогноз.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dirty="0" smtClean="0"/>
              <a:t>2.По ходу чтения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    Диалог с текстом. Установка гибкая или негибкая. Выяснить значение непонятных слов и выражений.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dirty="0" smtClean="0"/>
              <a:t>3.После чтения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    Выделить главную мысль текста</a:t>
            </a:r>
          </a:p>
        </p:txBody>
      </p:sp>
      <p:sp>
        <p:nvSpPr>
          <p:cNvPr id="6" name="Управляющая кнопка: возврат 5">
            <a:hlinkClick r:id="" action="ppaction://hlinkshowjump?jump=previousslide" highlightClick="1"/>
          </p:cNvPr>
          <p:cNvSpPr/>
          <p:nvPr/>
        </p:nvSpPr>
        <p:spPr>
          <a:xfrm>
            <a:off x="4000496" y="2857496"/>
            <a:ext cx="857256" cy="428628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4786314" y="5000636"/>
            <a:ext cx="857256" cy="428628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7215206" y="6143644"/>
            <a:ext cx="857256" cy="428628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Фокина Л. П. Шаблон презентации - 3">
  <a:themeElements>
    <a:clrScheme name="Другая 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C0504D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Фокина Л. П. Шаблон презентации - 3</Template>
  <TotalTime>262</TotalTime>
  <Words>825</Words>
  <Application>Microsoft Office PowerPoint</Application>
  <PresentationFormat>Экран (4:3)</PresentationFormat>
  <Paragraphs>140</Paragraphs>
  <Slides>19</Slides>
  <Notes>3</Notes>
  <HiddenSlides>1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Фокина Л. П. Шаблон презентации - 3</vt:lpstr>
      <vt:lpstr>Слайд 1</vt:lpstr>
      <vt:lpstr>Эпиграф урока</vt:lpstr>
      <vt:lpstr>Повторение</vt:lpstr>
      <vt:lpstr>     Подсказка</vt:lpstr>
      <vt:lpstr>Подсказка</vt:lpstr>
      <vt:lpstr>Подсказка</vt:lpstr>
      <vt:lpstr>Практикум</vt:lpstr>
      <vt:lpstr>Модель работы читателя  с текстом</vt:lpstr>
      <vt:lpstr>Модель работы  читателя с текстом</vt:lpstr>
      <vt:lpstr>Слайд 10</vt:lpstr>
      <vt:lpstr>Слайд 11</vt:lpstr>
      <vt:lpstr>II. Во время чтения</vt:lpstr>
      <vt:lpstr>Диалог с текстом</vt:lpstr>
      <vt:lpstr>Слайд 14</vt:lpstr>
      <vt:lpstr>Диалог  с текстом</vt:lpstr>
      <vt:lpstr>III. После чтения</vt:lpstr>
      <vt:lpstr>История создания стихотворения</vt:lpstr>
      <vt:lpstr>Домашнее задание (на выбор)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Смысловое чтение</dc:title>
  <dc:creator>Полякова О.Е.</dc:creator>
  <cp:lastModifiedBy>Ольга</cp:lastModifiedBy>
  <cp:revision>30</cp:revision>
  <dcterms:created xsi:type="dcterms:W3CDTF">2017-10-03T18:06:12Z</dcterms:created>
  <dcterms:modified xsi:type="dcterms:W3CDTF">2022-10-09T15:25:04Z</dcterms:modified>
</cp:coreProperties>
</file>