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e1d139b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e1d139ba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6992905d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6992905d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e1d139ba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e1d139ba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e1d139b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e1d139ba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6992905d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6992905d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e1d139ba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e1d139ba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e1d139ba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e1d139ba9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e1d139ba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e1d139ba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e1d139ba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e1d139ba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e1d139ba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e1d139ba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e273dd7f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e273dd7fc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6992905d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6992905d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e25ce4401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e25ce4401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e1d139ba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e1d139ba9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e1d139ba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e1d139ba9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e1d139ba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e1d139ba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e25ce428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e25ce428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e25ce4401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e25ce4401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e25ce44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e25ce440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e25ce4401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e25ce4401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e25ce428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e25ce428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e25ce440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6e25ce4401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e273dd7fc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e273dd7fc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e25ce4401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e25ce4401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e25ce4401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e25ce4401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e25ce4401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e25ce4401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e25ce4401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e25ce4401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e25ce4401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6e25ce4401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e25ce4401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e25ce4401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e25ce440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6e25ce440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e25ce4401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e25ce4401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e25ce4401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e25ce4401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e25ce4401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e25ce4401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e25ce4401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e25ce4401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6e25ce4401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6e25ce4401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e25ce4401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e25ce4401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e25ce4401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6e25ce4401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e1d139ba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e1d139ba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e273dd7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6e273dd7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6e273dd7f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6e273dd7f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e273dd7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6e273dd7f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e273dd7f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e273dd7f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e273dd7fc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6e273dd7fc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e25ce4401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e25ce4401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6e273dd7f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6e273dd7f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e273dd7f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e273dd7f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6e273dd7f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6e273dd7f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e273dd7f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e273dd7f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e273dd7f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e273dd7f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6e273dd7f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6e273dd7f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6e273dd7f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6e273dd7f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6e273dd7f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6e273dd7f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6e273dd7f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6e273dd7f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e273dd7f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6e273dd7f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e25ce4401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e25ce4401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6e273dd7f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6e273dd7f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6e273dd7f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6e273dd7f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6e273dd7f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6e273dd7f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6e273dd7f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6e273dd7f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6e273dd7f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6e273dd7f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e273dd7f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e273dd7f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e273dd7f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6e273dd7f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6e273dd7f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6e273dd7f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6e273dd7f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6e273dd7f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e273dd7f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6e273dd7f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e25ce4401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e25ce4401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6e273dd7f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6e273dd7f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6e273dd7fc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6e273dd7fc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6e273dd7f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6e273dd7f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6e273dd7fc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6e273dd7fc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e273dd7f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e273dd7f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6e273dd7fc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6e273dd7fc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6e273dd7fc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6e273dd7fc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e273dd7fc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e273dd7fc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6e273dd7f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6e273dd7f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6e273dd7fc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6e273dd7fc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e273dd7fc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e273dd7fc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6e273dd7fc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6e273dd7fc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6e273dd7fc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6e273dd7fc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e273dd7f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e273dd7f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6e273dd7fc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6e273dd7fc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6e273dd7fc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6e273dd7fc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6e273dd7fc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6e273dd7fc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e273dd7fc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e273dd7fc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6e273dd7fc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6e273dd7fc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6e273dd7fc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6e273dd7fc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e273dd7fc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e273dd7fc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6992905d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6992905d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6e273dd7f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6e273dd7f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6e273dd7fc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6e273dd7fc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url?sa=t&amp;rct=j&amp;q=&amp;esrc=s&amp;source=web&amp;cd=1&amp;ved=2ahUKEwiR8t3RwprnAhXSlosKHfjuAEEQFjAAegQIBxAB&amp;url=https%3A%2F%2Fcontext.reverso.net%2F%25D0%25BF%25D0%25B5%25D1%2580%25D0%25B5%25D0%25B2%25D0%25BE%25D0%25B4%2F%25D0%25B0%25D0%25BD%25D0%25B3%25D0%25BB%25D0%25B8%25D0%25B9%25D1%2581%25D0%25BA%25D0%25B8%25D0%25B9-%25D1%2580%25D1%2583%25D1%2581%25D1%2581%25D0%25BA%25D0%25B8%25D0%25B9%2Fbrain&amp;usg=AOvVaw3CtrvG8dnDweK_Yrxf02-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1%83%D0%BB%D1%8C%D1%82%D1%81%D0%B5%D1%80%D0%B8%D0%B0%D0%BB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ru.wikipedia.org/wiki/%D0%A1%D0%BE%D0%BA%D0%BE%D0%BB%D1%8C%D1%81%D0%BA%D0%B8%D0%B9,_%D0%93%D0%B5%D0%BD%D0%BD%D0%B0%D0%B4%D0%B8%D0%B9_%D0%9C%D0%B8%D1%85%D0%B0%D0%B9%D0%BB%D0%BE%D0%B2%D0%B8%D1%87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ru.wikipedia.org/w/index.php?title=%D0%92%D1%81%D1%82%D1%83%D0%BF%D0%B8%D1%82%D0%B5%D0%BB%D1%8C%D0%BD%D1%8B%D0%B5_%D1%82%D0%B8%D1%82%D1%80%D1%8B&amp;action=edit&amp;redlink=1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ru.wikipedia.org/w/index.php?title=%D0%97%D0%B0%D0%BA%D0%BB%D1%8E%D1%87%D0%B8%D1%82%D0%B5%D0%BB%D1%8C%D0%BD%D1%8B%D0%B5_%D1%82%D0%B8%D1%82%D1%80%D1%8B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B%D0%B0%D1%81%D1%82%D0%B8%D0%BB%D0%B8%D0%BD%D0%BE%D0%B2%D0%B0%D1%8F_%D0%B0%D0%BD%D0%B8%D0%BC%D0%B0%D1%86%D0%B8%D1%8F" TargetMode="External"/><Relationship Id="rId7" Type="http://schemas.openxmlformats.org/officeDocument/2006/relationships/hyperlink" Target="https://ru.wikipedia.org/wiki/%D0%9F%D0%B5%D1%81%D0%BE%D1%87%D0%BD%D0%B0%D1%8F_%D0%B0%D0%BD%D0%B8%D0%BC%D0%B0%D1%86%D0%B8%D1%8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.wikipedia.org/wiki/%D0%9A%D0%BE%D0%BC%D0%BF%D1%8C%D1%8E%D1%82%D0%B5%D1%80%D0%BD%D0%B0%D1%8F_%D0%B3%D1%80%D0%B0%D1%84%D0%B8%D0%BA%D0%B0" TargetMode="External"/><Relationship Id="rId5" Type="http://schemas.openxmlformats.org/officeDocument/2006/relationships/hyperlink" Target="https://ru.wikipedia.org/wiki/%D0%9A%D1%83%D0%BA%D0%BE%D0%BB%D1%8C%D0%BD%D0%B0%D1%8F_%D0%BC%D1%83%D0%BB%D1%8C%D1%82%D0%B8%D0%BF%D0%BB%D0%B8%D0%BA%D0%B0%D1%86%D0%B8%D1%8F" TargetMode="External"/><Relationship Id="rId4" Type="http://schemas.openxmlformats.org/officeDocument/2006/relationships/hyperlink" Target="https://ru.wikipedia.org/wiki/%D0%A0%D0%B8%D1%81%D0%BE%D0%B2%D0%B0%D0%BD%D0%BD%D0%B0%D1%8F_%D0%BC%D1%83%D0%BB%D1%8C%D1%82%D0%B8%D0%BF%D0%BB%D0%B8%D0%BA%D0%B0%D1%86%D0%B8%D1%8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url?sa=t&amp;rct=j&amp;q=&amp;esrc=s&amp;source=web&amp;cd=2&amp;ved=2ahUKEwi--92cyaPnAhXjoosKHVpDAyAQFjABegQIBRAB&amp;url=https%3A%2F%2Fwww.chinahighlights.ru%2Fculture%2Fchinese-kung-fu.htm&amp;usg=AOvVaw3UjsB_h1iJCPII2ZaRlzQ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6698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b="1">
                <a:solidFill>
                  <a:srgbClr val="1155CC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r>
              <a:rPr lang="ru" sz="6000" b="1">
                <a:solidFill>
                  <a:srgbClr val="1155CC"/>
                </a:solidFill>
                <a:highlight>
                  <a:srgbClr val="FFFFFF"/>
                </a:highlight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rain</a:t>
            </a:r>
            <a:r>
              <a:rPr lang="ru" sz="60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6000" b="1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0" b="1">
                <a:solidFill>
                  <a:srgbClr val="1155CC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battle</a:t>
            </a:r>
            <a:endParaRPr sz="6000" b="1">
              <a:solidFill>
                <a:srgbClr val="1155CC"/>
              </a:solidFill>
              <a:highlight>
                <a:srgbClr val="F8F9FA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1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3763"/>
                </a:solidFill>
                <a:highlight>
                  <a:srgbClr val="FFFFFF"/>
                </a:highlight>
              </a:rPr>
              <a:t>Мультфильм</a:t>
            </a:r>
            <a:r>
              <a:rPr lang="ru" sz="3000">
                <a:solidFill>
                  <a:srgbClr val="073763"/>
                </a:solidFill>
                <a:highlight>
                  <a:srgbClr val="FFFFFF"/>
                </a:highlight>
              </a:rPr>
              <a:t>, </a:t>
            </a:r>
            <a:r>
              <a:rPr lang="ru" sz="3000" b="1">
                <a:solidFill>
                  <a:srgbClr val="073763"/>
                </a:solidFill>
                <a:highlight>
                  <a:srgbClr val="FFFFFF"/>
                </a:highlight>
              </a:rPr>
              <a:t>мультипликационный фильм и мультик это всё одно и тоже!</a:t>
            </a:r>
            <a:r>
              <a:rPr lang="ru" sz="3000">
                <a:solidFill>
                  <a:srgbClr val="073763"/>
                </a:solidFill>
                <a:highlight>
                  <a:srgbClr val="FFFFFF"/>
                </a:highlight>
              </a:rPr>
              <a:t> 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/>
              <a:t>правда</a:t>
            </a:r>
            <a:r>
              <a:rPr lang="ru" sz="2400" b="1"/>
              <a:t>  </a:t>
            </a:r>
            <a:r>
              <a:rPr lang="ru" sz="2400"/>
              <a:t>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2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Мультик “Ну, погоди!” 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снят американцем </a:t>
            </a:r>
            <a:r>
              <a:rPr lang="ru" sz="3000" b="1">
                <a:solidFill>
                  <a:srgbClr val="1C4587"/>
                </a:solidFill>
                <a:highlight>
                  <a:srgbClr val="FFFFFF"/>
                </a:highlight>
              </a:rPr>
              <a:t>Уолтом Диснеем</a:t>
            </a:r>
            <a:r>
              <a:rPr lang="ru" sz="3000" b="1">
                <a:solidFill>
                  <a:srgbClr val="1C4587"/>
                </a:solidFill>
              </a:rPr>
              <a:t>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/>
              <a:t>правда                     ложь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2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Мультик “Ну, погоди!” 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снят американцем </a:t>
            </a:r>
            <a:r>
              <a:rPr lang="ru" sz="3000" b="1">
                <a:solidFill>
                  <a:srgbClr val="1C4587"/>
                </a:solidFill>
                <a:highlight>
                  <a:srgbClr val="FFFFFF"/>
                </a:highlight>
              </a:rPr>
              <a:t>Уолтом Диснеем</a:t>
            </a:r>
            <a:r>
              <a:rPr lang="ru" sz="3000" b="1">
                <a:solidFill>
                  <a:srgbClr val="1C4587"/>
                </a:solidFill>
              </a:rPr>
              <a:t>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/>
              <a:t>                       </a:t>
            </a:r>
            <a:r>
              <a:rPr lang="ru" sz="2400" b="1"/>
              <a:t>  </a:t>
            </a:r>
            <a:r>
              <a:rPr lang="ru" sz="3000" b="1"/>
              <a:t>ложь </a:t>
            </a:r>
            <a:endParaRPr sz="3000"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311700" y="307075"/>
            <a:ext cx="8520600" cy="4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38761D"/>
                </a:solidFill>
                <a:highlight>
                  <a:srgbClr val="FFFFFF"/>
                </a:highlight>
              </a:rPr>
              <a:t>«Ну, погоди́!»</a:t>
            </a:r>
            <a:r>
              <a:rPr lang="ru" sz="3000">
                <a:solidFill>
                  <a:srgbClr val="38761D"/>
                </a:solidFill>
                <a:highlight>
                  <a:srgbClr val="FFFFFF"/>
                </a:highlight>
              </a:rPr>
              <a:t> — культовый советский и российский </a:t>
            </a:r>
            <a:r>
              <a:rPr lang="ru" sz="3000">
                <a:solidFill>
                  <a:srgbClr val="38761D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мультсериал</a:t>
            </a:r>
            <a:r>
              <a:rPr lang="ru" sz="3000">
                <a:solidFill>
                  <a:srgbClr val="38761D"/>
                </a:solidFill>
                <a:highlight>
                  <a:srgbClr val="FFFFFF"/>
                </a:highlight>
              </a:rPr>
              <a:t>. </a:t>
            </a:r>
            <a:endParaRPr sz="3000">
              <a:solidFill>
                <a:srgbClr val="38761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38761D"/>
                </a:solidFill>
                <a:highlight>
                  <a:srgbClr val="FFFFFF"/>
                </a:highlight>
              </a:rPr>
              <a:t>был снят в 1969 году </a:t>
            </a:r>
            <a:endParaRPr sz="3000">
              <a:solidFill>
                <a:srgbClr val="38761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3000">
                <a:solidFill>
                  <a:srgbClr val="38761D"/>
                </a:solidFill>
                <a:highlight>
                  <a:srgbClr val="FFFFFF"/>
                </a:highlight>
              </a:rPr>
              <a:t>режиссёром </a:t>
            </a:r>
            <a:r>
              <a:rPr lang="ru" sz="3000">
                <a:solidFill>
                  <a:srgbClr val="38761D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Геннадием Сокольским</a:t>
            </a:r>
            <a:r>
              <a:rPr lang="ru" sz="3000">
                <a:solidFill>
                  <a:srgbClr val="38761D"/>
                </a:solidFill>
              </a:rPr>
              <a:t> </a:t>
            </a:r>
            <a:endParaRPr sz="3000">
              <a:solidFill>
                <a:srgbClr val="38761D"/>
              </a:solidFill>
            </a:endParaRPr>
          </a:p>
        </p:txBody>
      </p:sp>
      <p:pic>
        <p:nvPicPr>
          <p:cNvPr id="125" name="Google Shape;12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3650" y="1414050"/>
            <a:ext cx="219075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850" y="3023763"/>
            <a:ext cx="2609850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3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Титры это надписи в мультфильмах и фильмах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/>
              <a:t>правда                     ложь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3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Титры это надписи в мультфильмах и фильмах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/>
              <a:t>правда </a:t>
            </a:r>
            <a:r>
              <a:rPr lang="ru" sz="2400"/>
              <a:t>                 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title"/>
          </p:nvPr>
        </p:nvSpPr>
        <p:spPr>
          <a:xfrm>
            <a:off x="311700" y="22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вступительные</a:t>
            </a: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</a:rPr>
              <a:t> титры (заглавные) </a:t>
            </a:r>
            <a:endParaRPr sz="3000">
              <a:solidFill>
                <a:srgbClr val="274E13"/>
              </a:solidFill>
            </a:endParaRPr>
          </a:p>
        </p:txBody>
      </p:sp>
      <p:sp>
        <p:nvSpPr>
          <p:cNvPr id="144" name="Google Shape;144;p28"/>
          <p:cNvSpPr txBox="1">
            <a:spLocks noGrp="1"/>
          </p:cNvSpPr>
          <p:nvPr>
            <p:ph type="body" idx="1"/>
          </p:nvPr>
        </p:nvSpPr>
        <p:spPr>
          <a:xfrm>
            <a:off x="62200" y="1142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     </a:t>
            </a: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заключительные</a:t>
            </a: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</a:rPr>
              <a:t> титры</a:t>
            </a:r>
            <a:endParaRPr sz="3000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975" y="845513"/>
            <a:ext cx="291465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5063" y="845525"/>
            <a:ext cx="25241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000" y="3250406"/>
            <a:ext cx="2524124" cy="189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7925" y="3322163"/>
            <a:ext cx="3499150" cy="17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311700" y="137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1"/>
          </p:nvPr>
        </p:nvSpPr>
        <p:spPr>
          <a:xfrm>
            <a:off x="311700" y="786875"/>
            <a:ext cx="8520600" cy="4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4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Это пластилиновый мультик.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/>
              <a:t>правда                          ложь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500" y="78350"/>
            <a:ext cx="4757525" cy="356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body" idx="1"/>
          </p:nvPr>
        </p:nvSpPr>
        <p:spPr>
          <a:xfrm>
            <a:off x="311700" y="264500"/>
            <a:ext cx="8520600" cy="4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274E13"/>
                </a:solidFill>
                <a:highlight>
                  <a:srgbClr val="FFFFFF"/>
                </a:highlight>
              </a:rPr>
              <a:t>По способу создания</a:t>
            </a:r>
            <a:endParaRPr sz="3000">
              <a:solidFill>
                <a:srgbClr val="274E13"/>
              </a:solidFill>
              <a:highlight>
                <a:srgbClr val="FFFFFF"/>
              </a:highlight>
            </a:endParaRPr>
          </a:p>
          <a:p>
            <a:pPr marL="685800" lvl="0" indent="-419100" algn="l" rtl="0">
              <a:spcBef>
                <a:spcPts val="600"/>
              </a:spcBef>
              <a:spcAft>
                <a:spcPts val="0"/>
              </a:spcAft>
              <a:buClr>
                <a:srgbClr val="274E13"/>
              </a:buClr>
              <a:buSzPts val="3000"/>
              <a:buChar char="●"/>
            </a:pP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Пластилиновый</a:t>
            </a:r>
            <a:endParaRPr sz="3000">
              <a:solidFill>
                <a:srgbClr val="274E13"/>
              </a:solidFill>
              <a:highlight>
                <a:srgbClr val="FFFFFF"/>
              </a:highlight>
            </a:endParaRPr>
          </a:p>
          <a:p>
            <a:pPr marL="685800" lvl="0" indent="-4191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000"/>
              <a:buChar char="●"/>
            </a:pP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Рисованный</a:t>
            </a:r>
            <a:endParaRPr sz="3000">
              <a:solidFill>
                <a:srgbClr val="274E13"/>
              </a:solidFill>
              <a:highlight>
                <a:srgbClr val="FFFFFF"/>
              </a:highlight>
            </a:endParaRPr>
          </a:p>
          <a:p>
            <a:pPr marL="685800" lvl="0" indent="-4191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000"/>
              <a:buChar char="●"/>
            </a:pP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Кукольный</a:t>
            </a:r>
            <a:endParaRPr sz="3000">
              <a:solidFill>
                <a:srgbClr val="274E13"/>
              </a:solidFill>
              <a:highlight>
                <a:srgbClr val="FFFFFF"/>
              </a:highlight>
            </a:endParaRPr>
          </a:p>
          <a:p>
            <a:pPr marL="685800" lvl="0" indent="-4191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000"/>
              <a:buChar char="●"/>
            </a:pP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Компьютерный</a:t>
            </a:r>
            <a:endParaRPr sz="3000">
              <a:solidFill>
                <a:srgbClr val="274E13"/>
              </a:solidFill>
              <a:highlight>
                <a:srgbClr val="FFFFFF"/>
              </a:highlight>
            </a:endParaRPr>
          </a:p>
          <a:p>
            <a:pPr marL="685800" lvl="0" indent="-4191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000"/>
              <a:buChar char="●"/>
            </a:pPr>
            <a:r>
              <a:rPr lang="ru" sz="3000">
                <a:solidFill>
                  <a:srgbClr val="274E13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Песочный</a:t>
            </a:r>
            <a:endParaRPr sz="3000">
              <a:solidFill>
                <a:srgbClr val="274E1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>
            <a:spLocks noGrp="1"/>
          </p:cNvSpPr>
          <p:nvPr>
            <p:ph type="title"/>
          </p:nvPr>
        </p:nvSpPr>
        <p:spPr>
          <a:xfrm>
            <a:off x="311700" y="137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351500" y="710650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4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Это пластилиновый мультик.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/>
              <a:t>правда       </a:t>
            </a:r>
            <a:r>
              <a:rPr lang="ru" sz="3000"/>
              <a:t>     </a:t>
            </a:r>
            <a:r>
              <a:rPr lang="ru" sz="2400"/>
              <a:t>        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500" y="78350"/>
            <a:ext cx="4757525" cy="356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16698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0" b="1">
                <a:solidFill>
                  <a:srgbClr val="1155CC"/>
                </a:solidFill>
                <a:highlight>
                  <a:srgbClr val="F8F9FA"/>
                </a:highlight>
              </a:rPr>
              <a:t>I раунд</a:t>
            </a:r>
            <a:endParaRPr sz="6000" b="1">
              <a:solidFill>
                <a:srgbClr val="1155CC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5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Поганка это птица.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правда                     ложь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5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Поганка это птица.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/>
              <a:t>правда </a:t>
            </a:r>
            <a:r>
              <a:rPr lang="ru" sz="2400"/>
              <a:t>              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5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Поганка это птица.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/>
              <a:t>правда</a:t>
            </a:r>
            <a:r>
              <a:rPr lang="ru" sz="2400"/>
              <a:t>               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6" name="Google Shape;1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9902"/>
            <a:ext cx="8376301" cy="47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0" b="1">
                <a:solidFill>
                  <a:srgbClr val="1155CC"/>
                </a:solidFill>
              </a:rPr>
              <a:t>II раунд</a:t>
            </a:r>
            <a:r>
              <a:rPr lang="ru" sz="6000" b="1"/>
              <a:t> </a:t>
            </a:r>
            <a:r>
              <a:rPr lang="ru" sz="6000"/>
              <a:t>           </a:t>
            </a:r>
            <a:r>
              <a:rPr lang="ru" sz="2400"/>
              <a:t> 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25" y="175340"/>
            <a:ext cx="8520600" cy="47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/>
              <a:t> </a:t>
            </a:r>
            <a:r>
              <a:rPr lang="ru" sz="1800" u="sng">
                <a:solidFill>
                  <a:srgbClr val="FFFFFF"/>
                </a:solidFill>
              </a:rPr>
              <a:t>1 вопрос.</a:t>
            </a:r>
            <a:endParaRPr sz="1800" u="sng">
              <a:solidFill>
                <a:srgbClr val="FFFFFF"/>
              </a:solidFill>
            </a:endParaRPr>
          </a:p>
        </p:txBody>
      </p:sp>
      <p:sp>
        <p:nvSpPr>
          <p:cNvPr id="199" name="Google Shape;19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</a:rPr>
              <a:t>                Назови героев на картинке?</a:t>
            </a:r>
            <a:endParaRPr sz="2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>
            <a:spLocks noGrp="1"/>
          </p:cNvSpPr>
          <p:nvPr>
            <p:ph type="title"/>
          </p:nvPr>
        </p:nvSpPr>
        <p:spPr>
          <a:xfrm>
            <a:off x="311700" y="275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2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Как зовут героя?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6" name="Google Shape;206;p37"/>
          <p:cNvPicPr preferRelativeResize="0"/>
          <p:nvPr/>
        </p:nvPicPr>
        <p:blipFill rotWithShape="1">
          <a:blip r:embed="rId3">
            <a:alphaModFix/>
          </a:blip>
          <a:srcRect l="18272" r="7022"/>
          <a:stretch/>
        </p:blipFill>
        <p:spPr>
          <a:xfrm>
            <a:off x="4307800" y="1277825"/>
            <a:ext cx="4297875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title"/>
          </p:nvPr>
        </p:nvSpPr>
        <p:spPr>
          <a:xfrm>
            <a:off x="311700" y="21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3 вопрос  </a:t>
            </a:r>
            <a:r>
              <a:rPr lang="ru"/>
              <a:t>     </a:t>
            </a:r>
            <a:r>
              <a:rPr lang="ru" sz="3000" b="1">
                <a:solidFill>
                  <a:srgbClr val="1C4587"/>
                </a:solidFill>
              </a:rPr>
              <a:t> Каким видом боевого искусства занимаются эти герои?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3" name="Google Shape;2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900" y="1930025"/>
            <a:ext cx="5560700" cy="31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>
            <a:spLocks noGrp="1"/>
          </p:cNvSpPr>
          <p:nvPr>
            <p:ph type="title"/>
          </p:nvPr>
        </p:nvSpPr>
        <p:spPr>
          <a:xfrm>
            <a:off x="311700" y="275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4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Послушай! Из какого мультфильма герой?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5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 Послушай и назови мультфильм!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>
            <a:spLocks noGrp="1"/>
          </p:cNvSpPr>
          <p:nvPr>
            <p:ph type="title"/>
          </p:nvPr>
        </p:nvSpPr>
        <p:spPr>
          <a:xfrm>
            <a:off x="311700" y="21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31" name="Google Shape;231;p41"/>
          <p:cNvSpPr txBox="1">
            <a:spLocks noGrp="1"/>
          </p:cNvSpPr>
          <p:nvPr>
            <p:ph type="body" idx="1"/>
          </p:nvPr>
        </p:nvSpPr>
        <p:spPr>
          <a:xfrm>
            <a:off x="311700" y="923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6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 Посмотри! Из какого это мультика герои?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2" name="Google Shape;2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850" y="2240325"/>
            <a:ext cx="4665949" cy="26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11700" y="11823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1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3763"/>
                </a:solidFill>
                <a:highlight>
                  <a:srgbClr val="FFFFFF"/>
                </a:highlight>
              </a:rPr>
              <a:t>Мультфильм</a:t>
            </a:r>
            <a:r>
              <a:rPr lang="ru" sz="3000">
                <a:solidFill>
                  <a:srgbClr val="073763"/>
                </a:solidFill>
                <a:highlight>
                  <a:srgbClr val="FFFFFF"/>
                </a:highlight>
              </a:rPr>
              <a:t>, </a:t>
            </a:r>
            <a:r>
              <a:rPr lang="ru" sz="3000" b="1">
                <a:solidFill>
                  <a:srgbClr val="073763"/>
                </a:solidFill>
                <a:highlight>
                  <a:srgbClr val="FFFFFF"/>
                </a:highlight>
              </a:rPr>
              <a:t>мультипликационный фильм и мультик это всё одно и тоже!</a:t>
            </a:r>
            <a:r>
              <a:rPr lang="ru" sz="3000">
                <a:solidFill>
                  <a:srgbClr val="073763"/>
                </a:solidFill>
                <a:highlight>
                  <a:srgbClr val="FFFFFF"/>
                </a:highlight>
              </a:rPr>
              <a:t> 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/>
              <a:t>правда                     ложь 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4800" b="1">
                <a:solidFill>
                  <a:srgbClr val="1155CC"/>
                </a:solidFill>
              </a:rPr>
              <a:t>ОТВЕТЫ</a:t>
            </a:r>
            <a:endParaRPr sz="4800"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25" y="175340"/>
            <a:ext cx="8520600" cy="47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/>
              <a:t> </a:t>
            </a:r>
            <a:r>
              <a:rPr lang="ru" sz="1800" u="sng">
                <a:solidFill>
                  <a:srgbClr val="FFFFFF"/>
                </a:solidFill>
              </a:rPr>
              <a:t>1 вопрос.</a:t>
            </a:r>
            <a:endParaRPr sz="1800" u="sng">
              <a:solidFill>
                <a:srgbClr val="FFFFFF"/>
              </a:solidFill>
            </a:endParaRPr>
          </a:p>
        </p:txBody>
      </p:sp>
      <p:sp>
        <p:nvSpPr>
          <p:cNvPr id="245" name="Google Shape;245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</a:rPr>
              <a:t>                Назови героев на картинке?</a:t>
            </a:r>
            <a:endParaRPr sz="2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25" y="175340"/>
            <a:ext cx="8520600" cy="479283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/>
              <a:t> </a:t>
            </a:r>
            <a:r>
              <a:rPr lang="ru" sz="1800" u="sng">
                <a:solidFill>
                  <a:srgbClr val="FFFFFF"/>
                </a:solidFill>
              </a:rPr>
              <a:t>1 вопрос.</a:t>
            </a:r>
            <a:endParaRPr sz="1800" u="sng">
              <a:solidFill>
                <a:srgbClr val="FFFFFF"/>
              </a:solidFill>
            </a:endParaRPr>
          </a:p>
        </p:txBody>
      </p:sp>
      <p:sp>
        <p:nvSpPr>
          <p:cNvPr id="252" name="Google Shape;25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</a:rPr>
              <a:t>                      Копатыч     и       Бараш  </a:t>
            </a:r>
            <a:endParaRPr sz="2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311700" y="275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2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Как зовут героя?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9" name="Google Shape;259;p45"/>
          <p:cNvPicPr preferRelativeResize="0"/>
          <p:nvPr/>
        </p:nvPicPr>
        <p:blipFill rotWithShape="1">
          <a:blip r:embed="rId3">
            <a:alphaModFix/>
          </a:blip>
          <a:srcRect l="18272" r="7022"/>
          <a:stretch/>
        </p:blipFill>
        <p:spPr>
          <a:xfrm>
            <a:off x="4307800" y="1277825"/>
            <a:ext cx="4297875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311700" y="275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2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Как зовут героя?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Краб Себастьян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   (Ариель)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6" name="Google Shape;266;p46"/>
          <p:cNvPicPr preferRelativeResize="0"/>
          <p:nvPr/>
        </p:nvPicPr>
        <p:blipFill rotWithShape="1">
          <a:blip r:embed="rId3">
            <a:alphaModFix/>
          </a:blip>
          <a:srcRect l="18272" r="7022"/>
          <a:stretch/>
        </p:blipFill>
        <p:spPr>
          <a:xfrm>
            <a:off x="4307800" y="1277825"/>
            <a:ext cx="4297875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 txBox="1">
            <a:spLocks noGrp="1"/>
          </p:cNvSpPr>
          <p:nvPr>
            <p:ph type="title"/>
          </p:nvPr>
        </p:nvSpPr>
        <p:spPr>
          <a:xfrm>
            <a:off x="311700" y="21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3 вопрос  </a:t>
            </a:r>
            <a:r>
              <a:rPr lang="ru"/>
              <a:t>     </a:t>
            </a:r>
            <a:r>
              <a:rPr lang="ru" sz="3000" b="1">
                <a:solidFill>
                  <a:srgbClr val="1C4587"/>
                </a:solidFill>
              </a:rPr>
              <a:t> Каким видом боевого искусства занимаются эти герои?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3" name="Google Shape;2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900" y="1930025"/>
            <a:ext cx="5560700" cy="31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>
            <a:spLocks noGrp="1"/>
          </p:cNvSpPr>
          <p:nvPr>
            <p:ph type="title"/>
          </p:nvPr>
        </p:nvSpPr>
        <p:spPr>
          <a:xfrm>
            <a:off x="311700" y="21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3 вопрос  </a:t>
            </a:r>
            <a:r>
              <a:rPr lang="ru"/>
              <a:t>     </a:t>
            </a:r>
            <a:r>
              <a:rPr lang="ru" sz="3000" b="1">
                <a:solidFill>
                  <a:srgbClr val="1C4587"/>
                </a:solidFill>
              </a:rPr>
              <a:t> Каким видом боевого искусства занимаются эти герои?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u="sng">
                <a:solidFill>
                  <a:srgbClr val="274E13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Кунг-фу (Ушу)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0" name="Google Shape;28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100" y="1949925"/>
            <a:ext cx="5560700" cy="31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 txBox="1">
            <a:spLocks noGrp="1"/>
          </p:cNvSpPr>
          <p:nvPr>
            <p:ph type="title"/>
          </p:nvPr>
        </p:nvSpPr>
        <p:spPr>
          <a:xfrm>
            <a:off x="311700" y="275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4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Послушай! Из какого мультфильма герой?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0"/>
          <p:cNvSpPr txBox="1">
            <a:spLocks noGrp="1"/>
          </p:cNvSpPr>
          <p:nvPr>
            <p:ph type="title"/>
          </p:nvPr>
        </p:nvSpPr>
        <p:spPr>
          <a:xfrm>
            <a:off x="311700" y="275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92" name="Google Shape;292;p50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4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Послушай! Из какого мультфильма герой?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250" b="1">
                <a:solidFill>
                  <a:srgbClr val="38761D"/>
                </a:solidFill>
                <a:highlight>
                  <a:srgbClr val="FFFFFF"/>
                </a:highlight>
              </a:rPr>
              <a:t>   Гай Юлий Цезарь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3000" b="1">
                <a:solidFill>
                  <a:srgbClr val="38761D"/>
                </a:solidFill>
              </a:rPr>
              <a:t>“Три Богатыря”  </a:t>
            </a:r>
            <a:endParaRPr sz="3000" b="1">
              <a:solidFill>
                <a:srgbClr val="38761D"/>
              </a:solidFill>
            </a:endParaRPr>
          </a:p>
        </p:txBody>
      </p:sp>
      <p:pic>
        <p:nvPicPr>
          <p:cNvPr id="293" name="Google Shape;2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025" y="2010850"/>
            <a:ext cx="2204100" cy="29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299" name="Google Shape;299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5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 Послушай и назови мультфильм!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2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Мультик “Ну, погоди!” 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снят американцем </a:t>
            </a:r>
            <a:r>
              <a:rPr lang="ru" sz="3000" b="1">
                <a:solidFill>
                  <a:srgbClr val="1C4587"/>
                </a:solidFill>
                <a:highlight>
                  <a:srgbClr val="FFFFFF"/>
                </a:highlight>
              </a:rPr>
              <a:t>Уолтом Диснеем</a:t>
            </a:r>
            <a:r>
              <a:rPr lang="ru" sz="3000" b="1">
                <a:solidFill>
                  <a:srgbClr val="1C4587"/>
                </a:solidFill>
              </a:rPr>
              <a:t>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/>
              <a:t>правда                     ложь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305" name="Google Shape;305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 dirty="0"/>
              <a:t>5 вопрос</a:t>
            </a:r>
            <a:endParaRPr u="sng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 dirty="0">
                <a:solidFill>
                  <a:srgbClr val="1C4587"/>
                </a:solidFill>
              </a:rPr>
              <a:t> Послушай и назови мультфильм!</a:t>
            </a:r>
            <a:endParaRPr sz="3000" b="1" dirty="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 dirty="0">
                <a:solidFill>
                  <a:srgbClr val="38761D"/>
                </a:solidFill>
              </a:rPr>
              <a:t>“Паровозик </a:t>
            </a:r>
            <a:endParaRPr sz="3000"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 dirty="0">
                <a:solidFill>
                  <a:srgbClr val="38761D"/>
                </a:solidFill>
              </a:rPr>
              <a:t>из </a:t>
            </a:r>
            <a:r>
              <a:rPr lang="ru" sz="3000" b="1" dirty="0" smtClean="0">
                <a:solidFill>
                  <a:srgbClr val="38761D"/>
                </a:solidFill>
              </a:rPr>
              <a:t>Ромашково”</a:t>
            </a:r>
            <a:endParaRPr sz="3000"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06" name="Google Shape;30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925" y="2375800"/>
            <a:ext cx="428625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3"/>
          <p:cNvSpPr txBox="1">
            <a:spLocks noGrp="1"/>
          </p:cNvSpPr>
          <p:nvPr>
            <p:ph type="title"/>
          </p:nvPr>
        </p:nvSpPr>
        <p:spPr>
          <a:xfrm>
            <a:off x="311700" y="265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312" name="Google Shape;312;p53"/>
          <p:cNvSpPr txBox="1">
            <a:spLocks noGrp="1"/>
          </p:cNvSpPr>
          <p:nvPr>
            <p:ph type="body" idx="1"/>
          </p:nvPr>
        </p:nvSpPr>
        <p:spPr>
          <a:xfrm>
            <a:off x="261975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6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 Из какого мультика эти герои?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3" name="Google Shape;31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875" y="1974825"/>
            <a:ext cx="4842934" cy="272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 раунд</a:t>
            </a:r>
            <a:endParaRPr/>
          </a:p>
        </p:txBody>
      </p:sp>
      <p:sp>
        <p:nvSpPr>
          <p:cNvPr id="319" name="Google Shape;319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6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 </a:t>
            </a:r>
            <a:r>
              <a:rPr lang="ru" sz="3000" b="1">
                <a:solidFill>
                  <a:srgbClr val="274E13"/>
                </a:solidFill>
              </a:rPr>
              <a:t>“Пингвины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274E13"/>
                </a:solidFill>
              </a:rPr>
              <a:t>Мадагоскара”</a:t>
            </a:r>
            <a:endParaRPr sz="3000" b="1">
              <a:solidFill>
                <a:srgbClr val="274E13"/>
              </a:solidFill>
            </a:endParaRPr>
          </a:p>
        </p:txBody>
      </p:sp>
      <p:pic>
        <p:nvPicPr>
          <p:cNvPr id="320" name="Google Shape;32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650" y="1332988"/>
            <a:ext cx="476250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0" b="1">
                <a:solidFill>
                  <a:srgbClr val="1C4587"/>
                </a:solidFill>
              </a:rPr>
              <a:t>Выбери ответ</a:t>
            </a:r>
            <a:endParaRPr sz="6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             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6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pic>
        <p:nvPicPr>
          <p:cNvPr id="332" name="Google Shape;332;p56"/>
          <p:cNvPicPr preferRelativeResize="0"/>
          <p:nvPr/>
        </p:nvPicPr>
        <p:blipFill rotWithShape="1">
          <a:blip r:embed="rId3">
            <a:alphaModFix/>
          </a:blip>
          <a:srcRect r="5678" b="6173"/>
          <a:stretch/>
        </p:blipFill>
        <p:spPr>
          <a:xfrm>
            <a:off x="3861250" y="1635925"/>
            <a:ext cx="5282752" cy="29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6"/>
          <p:cNvSpPr txBox="1">
            <a:spLocks noGrp="1"/>
          </p:cNvSpPr>
          <p:nvPr>
            <p:ph type="body" idx="1"/>
          </p:nvPr>
        </p:nvSpPr>
        <p:spPr>
          <a:xfrm>
            <a:off x="63000" y="1107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Название мультика: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Белка и Стрелка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б) Барбоскины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Мир псов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г) Пилоты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7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339" name="Google Shape;339;p57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>
                <a:solidFill>
                  <a:srgbClr val="434343"/>
                </a:solidFill>
              </a:rPr>
              <a:t>2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Сколько кадров в секунду показывает при просмотре мультика или фильма?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8            б) 24</a:t>
            </a:r>
            <a:endParaRPr sz="24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36          г) 50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8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345" name="Google Shape;345;p58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>
                <a:solidFill>
                  <a:srgbClr val="434343"/>
                </a:solidFill>
              </a:rPr>
              <a:t>3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 зовут сводную сестру у Софии Прекрасной?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Эрика            б) Елена</a:t>
            </a:r>
            <a:endParaRPr sz="24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Эмбер         г) Эмилия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9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351" name="Google Shape;351;p59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4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 зовут врага Вспыша?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Тачка            б) Огурчик</a:t>
            </a:r>
            <a:endParaRPr sz="24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Джон         г) Крушила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0"/>
          <p:cNvSpPr txBox="1">
            <a:spLocks noGrp="1"/>
          </p:cNvSpPr>
          <p:nvPr>
            <p:ph type="title"/>
          </p:nvPr>
        </p:nvSpPr>
        <p:spPr>
          <a:xfrm>
            <a:off x="311700" y="166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357" name="Google Shape;357;p60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5 вопрос</a:t>
            </a:r>
            <a:r>
              <a:rPr lang="ru">
                <a:solidFill>
                  <a:srgbClr val="434343"/>
                </a:solidFill>
              </a:rPr>
              <a:t>   </a:t>
            </a:r>
            <a:r>
              <a:rPr lang="ru" sz="3000">
                <a:solidFill>
                  <a:srgbClr val="1C4587"/>
                </a:solidFill>
              </a:rPr>
              <a:t>Как называется мультфильм?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Ралли     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б) Головоломка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Мозгаломка         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г) Радость</a:t>
            </a:r>
            <a:endParaRPr sz="2400">
              <a:solidFill>
                <a:srgbClr val="1C4587"/>
              </a:solidFill>
            </a:endParaRPr>
          </a:p>
        </p:txBody>
      </p:sp>
      <p:pic>
        <p:nvPicPr>
          <p:cNvPr id="358" name="Google Shape;35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525" y="1461650"/>
            <a:ext cx="6073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4800" b="1">
                <a:solidFill>
                  <a:srgbClr val="1155CC"/>
                </a:solidFill>
              </a:rPr>
              <a:t>ОТВЕТЫ</a:t>
            </a:r>
            <a:endParaRPr sz="4800"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3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Титры это надписи в мультфильмах.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/>
              <a:t>правда                     ложь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2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pic>
        <p:nvPicPr>
          <p:cNvPr id="370" name="Google Shape;370;p62"/>
          <p:cNvPicPr preferRelativeResize="0"/>
          <p:nvPr/>
        </p:nvPicPr>
        <p:blipFill rotWithShape="1">
          <a:blip r:embed="rId3">
            <a:alphaModFix/>
          </a:blip>
          <a:srcRect r="5678" b="6173"/>
          <a:stretch/>
        </p:blipFill>
        <p:spPr>
          <a:xfrm>
            <a:off x="3861250" y="1635925"/>
            <a:ext cx="5282752" cy="29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2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827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Название мультика: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Белка и Стрелка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б) Барбоскины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Мир псов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г) Пилоты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3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pic>
        <p:nvPicPr>
          <p:cNvPr id="377" name="Google Shape;377;p63"/>
          <p:cNvPicPr preferRelativeResize="0"/>
          <p:nvPr/>
        </p:nvPicPr>
        <p:blipFill rotWithShape="1">
          <a:blip r:embed="rId3">
            <a:alphaModFix/>
          </a:blip>
          <a:srcRect r="5678" b="6173"/>
          <a:stretch/>
        </p:blipFill>
        <p:spPr>
          <a:xfrm>
            <a:off x="3861250" y="1635925"/>
            <a:ext cx="5282752" cy="29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3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827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Название мультика: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1C4587"/>
                </a:solidFill>
              </a:rPr>
              <a:t>а) Белка и Стрелка</a:t>
            </a:r>
            <a:endParaRPr sz="24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4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384" name="Google Shape;384;p64"/>
          <p:cNvSpPr txBox="1">
            <a:spLocks noGrp="1"/>
          </p:cNvSpPr>
          <p:nvPr>
            <p:ph type="body" idx="1"/>
          </p:nvPr>
        </p:nvSpPr>
        <p:spPr>
          <a:xfrm>
            <a:off x="311700" y="739150"/>
            <a:ext cx="83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2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Сколько кадров в секунду показывает при просмотре мультика или фильма?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8            б) 24</a:t>
            </a:r>
            <a:endParaRPr sz="24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36          г) 50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5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390" name="Google Shape;390;p65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2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Сколько кадров в секунду показывает при просмотре мультика или фильма?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 </a:t>
            </a:r>
            <a:r>
              <a:rPr lang="ru" sz="2400" b="1">
                <a:solidFill>
                  <a:srgbClr val="1C4587"/>
                </a:solidFill>
              </a:rPr>
              <a:t>б) 24</a:t>
            </a:r>
            <a:endParaRPr sz="24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6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396" name="Google Shape;396;p66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3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 зовут сводную сестру у Софии Прекрасной?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Эрика            б) Елена</a:t>
            </a:r>
            <a:endParaRPr sz="24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Эмбер         г) Эмилия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7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402" name="Google Shape;402;p67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3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 зовут сводную сестру у Софии Прекрасной?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 b="1">
                <a:solidFill>
                  <a:srgbClr val="1C4587"/>
                </a:solidFill>
              </a:rPr>
              <a:t>в) Эмбер</a:t>
            </a:r>
            <a:r>
              <a:rPr lang="ru" sz="2400">
                <a:solidFill>
                  <a:srgbClr val="1C4587"/>
                </a:solidFill>
              </a:rPr>
              <a:t>        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8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408" name="Google Shape;408;p68"/>
          <p:cNvSpPr txBox="1">
            <a:spLocks noGrp="1"/>
          </p:cNvSpPr>
          <p:nvPr>
            <p:ph type="body" idx="1"/>
          </p:nvPr>
        </p:nvSpPr>
        <p:spPr>
          <a:xfrm>
            <a:off x="182375" y="739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4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 зовут врага Вспыша?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Тачка            б) Огурчик</a:t>
            </a:r>
            <a:endParaRPr sz="24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Джон         г) Крушила</a:t>
            </a: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9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414" name="Google Shape;414;p69"/>
          <p:cNvSpPr txBox="1">
            <a:spLocks noGrp="1"/>
          </p:cNvSpPr>
          <p:nvPr>
            <p:ph type="body" idx="1"/>
          </p:nvPr>
        </p:nvSpPr>
        <p:spPr>
          <a:xfrm>
            <a:off x="311700" y="739150"/>
            <a:ext cx="83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4 вопрос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 зовут врага Вспыша?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 b="1">
                <a:solidFill>
                  <a:srgbClr val="1C4587"/>
                </a:solidFill>
              </a:rPr>
              <a:t>г) Крушила</a:t>
            </a:r>
            <a:endParaRPr sz="2400"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0"/>
          <p:cNvSpPr txBox="1">
            <a:spLocks noGrp="1"/>
          </p:cNvSpPr>
          <p:nvPr>
            <p:ph type="title"/>
          </p:nvPr>
        </p:nvSpPr>
        <p:spPr>
          <a:xfrm>
            <a:off x="311700" y="166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420" name="Google Shape;420;p70"/>
          <p:cNvSpPr txBox="1">
            <a:spLocks noGrp="1"/>
          </p:cNvSpPr>
          <p:nvPr>
            <p:ph type="body" idx="1"/>
          </p:nvPr>
        </p:nvSpPr>
        <p:spPr>
          <a:xfrm>
            <a:off x="407900" y="739150"/>
            <a:ext cx="829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5 вопрос</a:t>
            </a:r>
            <a:r>
              <a:rPr lang="ru">
                <a:solidFill>
                  <a:srgbClr val="434343"/>
                </a:solidFill>
              </a:rPr>
              <a:t>   </a:t>
            </a:r>
            <a:r>
              <a:rPr lang="ru" sz="3000">
                <a:solidFill>
                  <a:srgbClr val="1C4587"/>
                </a:solidFill>
              </a:rPr>
              <a:t>Как называется мультфильм?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а) Ралли     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б) Головоломка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в) Мозгаломка         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г) Радость</a:t>
            </a:r>
            <a:endParaRPr sz="2400">
              <a:solidFill>
                <a:srgbClr val="1C4587"/>
              </a:solidFill>
            </a:endParaRPr>
          </a:p>
        </p:txBody>
      </p:sp>
      <p:pic>
        <p:nvPicPr>
          <p:cNvPr id="421" name="Google Shape;42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525" y="1461650"/>
            <a:ext cx="6073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1"/>
          <p:cNvSpPr txBox="1">
            <a:spLocks noGrp="1"/>
          </p:cNvSpPr>
          <p:nvPr>
            <p:ph type="title"/>
          </p:nvPr>
        </p:nvSpPr>
        <p:spPr>
          <a:xfrm>
            <a:off x="311700" y="166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III раунд</a:t>
            </a:r>
            <a:endParaRPr/>
          </a:p>
        </p:txBody>
      </p:sp>
      <p:sp>
        <p:nvSpPr>
          <p:cNvPr id="427" name="Google Shape;427;p71"/>
          <p:cNvSpPr txBox="1">
            <a:spLocks noGrp="1"/>
          </p:cNvSpPr>
          <p:nvPr>
            <p:ph type="body" idx="1"/>
          </p:nvPr>
        </p:nvSpPr>
        <p:spPr>
          <a:xfrm>
            <a:off x="378050" y="739150"/>
            <a:ext cx="832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5 вопрос</a:t>
            </a:r>
            <a:r>
              <a:rPr lang="ru">
                <a:solidFill>
                  <a:srgbClr val="434343"/>
                </a:solidFill>
              </a:rPr>
              <a:t>   </a:t>
            </a:r>
            <a:r>
              <a:rPr lang="ru" sz="3000">
                <a:solidFill>
                  <a:srgbClr val="1C4587"/>
                </a:solidFill>
              </a:rPr>
              <a:t>Как называется мультфильм?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    </a:t>
            </a: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1C4587"/>
                </a:solidFill>
              </a:rPr>
              <a:t>б) Головоломка</a:t>
            </a:r>
            <a:endParaRPr sz="24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28" name="Google Shape;42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575" y="1461650"/>
            <a:ext cx="6073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311700" y="137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311700" y="786875"/>
            <a:ext cx="8520600" cy="4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4 вопрос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1C4587"/>
                </a:solidFill>
              </a:rPr>
              <a:t>Это пластилиновый мультфильм.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/>
              <a:t>правда                          ложь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100" y="137950"/>
            <a:ext cx="4757525" cy="356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0" b="1">
                <a:solidFill>
                  <a:srgbClr val="1C4587"/>
                </a:solidFill>
              </a:rPr>
              <a:t>Напиши ответ</a:t>
            </a:r>
            <a:endParaRPr sz="6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                  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40" name="Google Shape;440;p73"/>
          <p:cNvSpPr txBox="1">
            <a:spLocks noGrp="1"/>
          </p:cNvSpPr>
          <p:nvPr>
            <p:ph type="body" idx="1"/>
          </p:nvPr>
        </p:nvSpPr>
        <p:spPr>
          <a:xfrm>
            <a:off x="397950" y="1107275"/>
            <a:ext cx="81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Кем был Джет?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41" name="Google Shape;44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700" y="1277975"/>
            <a:ext cx="5124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47" name="Google Shape;447;p74"/>
          <p:cNvSpPr txBox="1">
            <a:spLocks noGrp="1"/>
          </p:cNvSpPr>
          <p:nvPr>
            <p:ph type="body" idx="1"/>
          </p:nvPr>
        </p:nvSpPr>
        <p:spPr>
          <a:xfrm>
            <a:off x="676525" y="1107275"/>
            <a:ext cx="790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2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Какую породу собаки хотели сделать из Шарика в мультике “Простоквашино”?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48" name="Google Shape;44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925" y="29234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5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54" name="Google Shape;454;p75"/>
          <p:cNvSpPr txBox="1">
            <a:spLocks noGrp="1"/>
          </p:cNvSpPr>
          <p:nvPr>
            <p:ph type="body" idx="1"/>
          </p:nvPr>
        </p:nvSpPr>
        <p:spPr>
          <a:xfrm>
            <a:off x="776000" y="1107275"/>
            <a:ext cx="780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3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Чьи это уши?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55" name="Google Shape;455;p75"/>
          <p:cNvPicPr preferRelativeResize="0"/>
          <p:nvPr/>
        </p:nvPicPr>
        <p:blipFill rotWithShape="1">
          <a:blip r:embed="rId3">
            <a:alphaModFix/>
          </a:blip>
          <a:srcRect r="67978" b="68761"/>
          <a:stretch/>
        </p:blipFill>
        <p:spPr>
          <a:xfrm>
            <a:off x="5261875" y="513452"/>
            <a:ext cx="3122751" cy="45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6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61" name="Google Shape;461;p76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574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4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Какой бизнес хотел организовать Гений Евгеньевич в “Фиксики. Большой секрет”?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62" name="Google Shape;4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928" y="1048450"/>
            <a:ext cx="2640174" cy="336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7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68" name="Google Shape;468;p77"/>
          <p:cNvSpPr txBox="1">
            <a:spLocks noGrp="1"/>
          </p:cNvSpPr>
          <p:nvPr>
            <p:ph type="body" idx="1"/>
          </p:nvPr>
        </p:nvSpPr>
        <p:spPr>
          <a:xfrm>
            <a:off x="427800" y="1107275"/>
            <a:ext cx="563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5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 каком животном летает Елена, принцесса Авалора?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69" name="Google Shape;46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200" y="931350"/>
            <a:ext cx="2780400" cy="34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8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75" name="Google Shape;475;p78"/>
          <p:cNvSpPr txBox="1">
            <a:spLocks noGrp="1"/>
          </p:cNvSpPr>
          <p:nvPr>
            <p:ph type="body" idx="1"/>
          </p:nvPr>
        </p:nvSpPr>
        <p:spPr>
          <a:xfrm>
            <a:off x="596925" y="1107275"/>
            <a:ext cx="798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6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Кто из 4х подруг “Сказочного патруля” сидит в интернете?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9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81" name="Google Shape;481;p79"/>
          <p:cNvSpPr txBox="1">
            <a:spLocks noGrp="1"/>
          </p:cNvSpPr>
          <p:nvPr>
            <p:ph type="body" idx="1"/>
          </p:nvPr>
        </p:nvSpPr>
        <p:spPr>
          <a:xfrm>
            <a:off x="457650" y="1107275"/>
            <a:ext cx="514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7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Напиши Имя героя.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82" name="Google Shape;48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996" y="1107275"/>
            <a:ext cx="2656301" cy="354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0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88" name="Google Shape;488;p80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503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8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Что потерял Питер Пен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 в доме у Венди?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489" name="Google Shape;48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525" y="1167063"/>
            <a:ext cx="3745826" cy="280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1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495" name="Google Shape;495;p81"/>
          <p:cNvSpPr txBox="1">
            <a:spLocks noGrp="1"/>
          </p:cNvSpPr>
          <p:nvPr>
            <p:ph type="body" idx="1"/>
          </p:nvPr>
        </p:nvSpPr>
        <p:spPr>
          <a:xfrm>
            <a:off x="467600" y="997825"/>
            <a:ext cx="842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9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Назовите породу собаки Маршала из “Щенячьего патруля”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/>
              <a:t>5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 b="1">
                <a:solidFill>
                  <a:srgbClr val="1C4587"/>
                </a:solidFill>
              </a:rPr>
              <a:t>Поганка это птица.</a:t>
            </a:r>
            <a:endParaRPr sz="3000" b="1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правда                     ложь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2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01" name="Google Shape;501;p82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479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10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Какую фразу постоянно повторял Кот Леопольд?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02" name="Google Shape;50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450" y="1321250"/>
            <a:ext cx="3862851" cy="29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4800">
                <a:solidFill>
                  <a:srgbClr val="1155CC"/>
                </a:solidFill>
              </a:rPr>
              <a:t>ОТВЕТЫ</a:t>
            </a:r>
            <a:endParaRPr sz="48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4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14" name="Google Shape;514;p84"/>
          <p:cNvSpPr txBox="1">
            <a:spLocks noGrp="1"/>
          </p:cNvSpPr>
          <p:nvPr>
            <p:ph type="body" idx="1"/>
          </p:nvPr>
        </p:nvSpPr>
        <p:spPr>
          <a:xfrm>
            <a:off x="397950" y="1107275"/>
            <a:ext cx="81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Кем был Джет?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15" name="Google Shape;5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700" y="1277975"/>
            <a:ext cx="5124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5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21" name="Google Shape;521;p85"/>
          <p:cNvSpPr txBox="1">
            <a:spLocks noGrp="1"/>
          </p:cNvSpPr>
          <p:nvPr>
            <p:ph type="body" idx="1"/>
          </p:nvPr>
        </p:nvSpPr>
        <p:spPr>
          <a:xfrm>
            <a:off x="397950" y="1107275"/>
            <a:ext cx="81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Кем был Джет?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Самураем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22" name="Google Shape;52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700" y="1277975"/>
            <a:ext cx="5124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6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28" name="Google Shape;528;p86"/>
          <p:cNvSpPr txBox="1">
            <a:spLocks noGrp="1"/>
          </p:cNvSpPr>
          <p:nvPr>
            <p:ph type="body" idx="1"/>
          </p:nvPr>
        </p:nvSpPr>
        <p:spPr>
          <a:xfrm>
            <a:off x="676525" y="1107275"/>
            <a:ext cx="790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2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Какую породу собаки хотели сделать из Шарика в мультике “Простоквашино”?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29" name="Google Shape;52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925" y="29234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7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35" name="Google Shape;535;p87"/>
          <p:cNvSpPr txBox="1">
            <a:spLocks noGrp="1"/>
          </p:cNvSpPr>
          <p:nvPr>
            <p:ph type="body" idx="1"/>
          </p:nvPr>
        </p:nvSpPr>
        <p:spPr>
          <a:xfrm>
            <a:off x="676525" y="1107275"/>
            <a:ext cx="790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2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Какую породу собаки хотели сделать из Шарика в мультике “Простоквашино”?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 b="1">
                <a:solidFill>
                  <a:srgbClr val="274E13"/>
                </a:solidFill>
              </a:rPr>
              <a:t>Пудель</a:t>
            </a:r>
            <a:endParaRPr sz="2400" b="1">
              <a:solidFill>
                <a:srgbClr val="274E13"/>
              </a:solidFill>
            </a:endParaRPr>
          </a:p>
        </p:txBody>
      </p:sp>
      <p:pic>
        <p:nvPicPr>
          <p:cNvPr id="536" name="Google Shape;53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925" y="29234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8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42" name="Google Shape;542;p88"/>
          <p:cNvSpPr txBox="1">
            <a:spLocks noGrp="1"/>
          </p:cNvSpPr>
          <p:nvPr>
            <p:ph type="body" idx="1"/>
          </p:nvPr>
        </p:nvSpPr>
        <p:spPr>
          <a:xfrm>
            <a:off x="776000" y="1107275"/>
            <a:ext cx="780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3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Чьи это уши?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43" name="Google Shape;543;p88"/>
          <p:cNvPicPr preferRelativeResize="0"/>
          <p:nvPr/>
        </p:nvPicPr>
        <p:blipFill rotWithShape="1">
          <a:blip r:embed="rId3">
            <a:alphaModFix/>
          </a:blip>
          <a:srcRect r="67978" b="68761"/>
          <a:stretch/>
        </p:blipFill>
        <p:spPr>
          <a:xfrm>
            <a:off x="5261875" y="513452"/>
            <a:ext cx="3122751" cy="45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9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49" name="Google Shape;549;p89"/>
          <p:cNvSpPr txBox="1">
            <a:spLocks noGrp="1"/>
          </p:cNvSpPr>
          <p:nvPr>
            <p:ph type="body" idx="1"/>
          </p:nvPr>
        </p:nvSpPr>
        <p:spPr>
          <a:xfrm>
            <a:off x="776000" y="1107275"/>
            <a:ext cx="780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3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Чьи это уши?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Лунтик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50" name="Google Shape;550;p89"/>
          <p:cNvPicPr preferRelativeResize="0"/>
          <p:nvPr/>
        </p:nvPicPr>
        <p:blipFill rotWithShape="1">
          <a:blip r:embed="rId3">
            <a:alphaModFix/>
          </a:blip>
          <a:srcRect r="67978" b="68761"/>
          <a:stretch/>
        </p:blipFill>
        <p:spPr>
          <a:xfrm>
            <a:off x="5261875" y="513452"/>
            <a:ext cx="3122751" cy="45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0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56" name="Google Shape;556;p90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574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4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Какой бизнес хотел организовать Гений Евгеньевич в “Фиксики. Большой секрет”?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57" name="Google Shape;55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928" y="1048450"/>
            <a:ext cx="2640174" cy="336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1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1155CC"/>
                </a:solidFill>
              </a:rPr>
              <a:t>IV раунд</a:t>
            </a:r>
            <a:endParaRPr b="1"/>
          </a:p>
        </p:txBody>
      </p:sp>
      <p:sp>
        <p:nvSpPr>
          <p:cNvPr id="563" name="Google Shape;563;p91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574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4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Какой бизнес хотел организовать Гений Евгеньевич в “Фиксики. Большой секрет”?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Удалённый ремонт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64" name="Google Shape;56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928" y="1048450"/>
            <a:ext cx="2640174" cy="336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4800" b="1">
                <a:solidFill>
                  <a:srgbClr val="1155CC"/>
                </a:solidFill>
              </a:rPr>
              <a:t>ОТВЕТЫ</a:t>
            </a:r>
            <a:endParaRPr sz="4800"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2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70" name="Google Shape;570;p92"/>
          <p:cNvSpPr txBox="1">
            <a:spLocks noGrp="1"/>
          </p:cNvSpPr>
          <p:nvPr>
            <p:ph type="body" idx="1"/>
          </p:nvPr>
        </p:nvSpPr>
        <p:spPr>
          <a:xfrm>
            <a:off x="427800" y="1107275"/>
            <a:ext cx="563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5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 каком животном летает Елена, принцесса Авалора?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71" name="Google Shape;57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200" y="931350"/>
            <a:ext cx="2780400" cy="34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3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77" name="Google Shape;577;p93"/>
          <p:cNvSpPr txBox="1">
            <a:spLocks noGrp="1"/>
          </p:cNvSpPr>
          <p:nvPr>
            <p:ph type="body" idx="1"/>
          </p:nvPr>
        </p:nvSpPr>
        <p:spPr>
          <a:xfrm>
            <a:off x="427800" y="1107275"/>
            <a:ext cx="563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5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 каком животном летает Елена, принцесса Авалора?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Ягуар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78" name="Google Shape;578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1200" y="931350"/>
            <a:ext cx="2780400" cy="34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4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84" name="Google Shape;584;p94"/>
          <p:cNvSpPr txBox="1">
            <a:spLocks noGrp="1"/>
          </p:cNvSpPr>
          <p:nvPr>
            <p:ph type="body" idx="1"/>
          </p:nvPr>
        </p:nvSpPr>
        <p:spPr>
          <a:xfrm>
            <a:off x="596925" y="1107275"/>
            <a:ext cx="798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6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Кто из 4х подруг “Сказочного патруля” сидит в интернете?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5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90" name="Google Shape;590;p95"/>
          <p:cNvSpPr txBox="1">
            <a:spLocks noGrp="1"/>
          </p:cNvSpPr>
          <p:nvPr>
            <p:ph type="body" idx="1"/>
          </p:nvPr>
        </p:nvSpPr>
        <p:spPr>
          <a:xfrm>
            <a:off x="596925" y="1107275"/>
            <a:ext cx="798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6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Кто из 4х подруг “Сказочного патруля” сидит в интернете?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Маша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6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596" name="Google Shape;596;p96"/>
          <p:cNvSpPr txBox="1">
            <a:spLocks noGrp="1"/>
          </p:cNvSpPr>
          <p:nvPr>
            <p:ph type="body" idx="1"/>
          </p:nvPr>
        </p:nvSpPr>
        <p:spPr>
          <a:xfrm>
            <a:off x="457650" y="1107275"/>
            <a:ext cx="514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7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Напиши Имя героя.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597" name="Google Shape;59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996" y="1107275"/>
            <a:ext cx="2656301" cy="354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7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603" name="Google Shape;603;p97"/>
          <p:cNvSpPr txBox="1">
            <a:spLocks noGrp="1"/>
          </p:cNvSpPr>
          <p:nvPr>
            <p:ph type="body" idx="1"/>
          </p:nvPr>
        </p:nvSpPr>
        <p:spPr>
          <a:xfrm>
            <a:off x="457650" y="1107275"/>
            <a:ext cx="514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7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Напиши Имя героя.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Чёрный плащ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604" name="Google Shape;60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996" y="1107275"/>
            <a:ext cx="2656301" cy="354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8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610" name="Google Shape;610;p98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503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8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Что потерял Питер Пен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 в доме у Венди?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611" name="Google Shape;61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525" y="1167063"/>
            <a:ext cx="3745826" cy="280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9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617" name="Google Shape;617;p99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503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8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Что потерял Питер Пен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 в доме у Венди?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 b="1">
                <a:solidFill>
                  <a:srgbClr val="274E13"/>
                </a:solidFill>
              </a:rPr>
              <a:t>Тень</a:t>
            </a:r>
            <a:endParaRPr sz="2400" b="1">
              <a:solidFill>
                <a:srgbClr val="274E13"/>
              </a:solidFill>
            </a:endParaRPr>
          </a:p>
        </p:txBody>
      </p:sp>
      <p:pic>
        <p:nvPicPr>
          <p:cNvPr id="618" name="Google Shape;61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525" y="1167063"/>
            <a:ext cx="3745826" cy="280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0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624" name="Google Shape;624;p100"/>
          <p:cNvSpPr txBox="1">
            <a:spLocks noGrp="1"/>
          </p:cNvSpPr>
          <p:nvPr>
            <p:ph type="body" idx="1"/>
          </p:nvPr>
        </p:nvSpPr>
        <p:spPr>
          <a:xfrm>
            <a:off x="467600" y="997825"/>
            <a:ext cx="842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9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Назовите породу собаки Маршала из “Щенячьего патруля”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1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pic>
        <p:nvPicPr>
          <p:cNvPr id="630" name="Google Shape;63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4475" y="1532100"/>
            <a:ext cx="2140275" cy="3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101"/>
          <p:cNvSpPr txBox="1">
            <a:spLocks noGrp="1"/>
          </p:cNvSpPr>
          <p:nvPr>
            <p:ph type="body" idx="1"/>
          </p:nvPr>
        </p:nvSpPr>
        <p:spPr>
          <a:xfrm>
            <a:off x="467600" y="997825"/>
            <a:ext cx="631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9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Назовите породу собаки Маршала из “Щенячьего патруля”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1C4587"/>
                </a:solidFill>
              </a:rPr>
              <a:t>  </a:t>
            </a:r>
            <a:r>
              <a:rPr lang="ru" sz="2400" b="1">
                <a:solidFill>
                  <a:srgbClr val="274E13"/>
                </a:solidFill>
              </a:rPr>
              <a:t>Долматинец</a:t>
            </a:r>
            <a:endParaRPr sz="2400" b="1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 раунд</a:t>
            </a:r>
            <a:endParaRPr sz="3600">
              <a:solidFill>
                <a:srgbClr val="1155CC"/>
              </a:solidFill>
            </a:endParaRPr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11700" y="11823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1 вопрос</a:t>
            </a:r>
            <a:endParaRPr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3763"/>
                </a:solidFill>
                <a:highlight>
                  <a:srgbClr val="FFFFFF"/>
                </a:highlight>
              </a:rPr>
              <a:t>Мультфильм</a:t>
            </a:r>
            <a:r>
              <a:rPr lang="ru" sz="3000">
                <a:solidFill>
                  <a:srgbClr val="073763"/>
                </a:solidFill>
                <a:highlight>
                  <a:srgbClr val="FFFFFF"/>
                </a:highlight>
              </a:rPr>
              <a:t>, </a:t>
            </a:r>
            <a:r>
              <a:rPr lang="ru" sz="3000" b="1">
                <a:solidFill>
                  <a:srgbClr val="073763"/>
                </a:solidFill>
                <a:highlight>
                  <a:srgbClr val="FFFFFF"/>
                </a:highlight>
              </a:rPr>
              <a:t>мультипликационный фильм и мультик это всё одно и тоже!</a:t>
            </a:r>
            <a:r>
              <a:rPr lang="ru" sz="3000">
                <a:solidFill>
                  <a:srgbClr val="073763"/>
                </a:solidFill>
                <a:highlight>
                  <a:srgbClr val="FFFFFF"/>
                </a:highlight>
              </a:rPr>
              <a:t> 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400"/>
              <a:t>правда                     ложь </a:t>
            </a:r>
            <a:endParaRPr sz="24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2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637" name="Google Shape;637;p102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479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10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Какую фразу постоянно повторял Кот Леопольд?</a:t>
            </a:r>
            <a:endParaRPr sz="30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638" name="Google Shape;63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450" y="1321250"/>
            <a:ext cx="3862851" cy="29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3"/>
          <p:cNvSpPr txBox="1">
            <a:spLocks noGrp="1"/>
          </p:cNvSpPr>
          <p:nvPr>
            <p:ph type="title"/>
          </p:nvPr>
        </p:nvSpPr>
        <p:spPr>
          <a:xfrm>
            <a:off x="311700" y="206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155CC"/>
                </a:solidFill>
              </a:rPr>
              <a:t>IV раунд</a:t>
            </a:r>
            <a:endParaRPr/>
          </a:p>
        </p:txBody>
      </p:sp>
      <p:sp>
        <p:nvSpPr>
          <p:cNvPr id="644" name="Google Shape;644;p103"/>
          <p:cNvSpPr txBox="1">
            <a:spLocks noGrp="1"/>
          </p:cNvSpPr>
          <p:nvPr>
            <p:ph type="body" idx="1"/>
          </p:nvPr>
        </p:nvSpPr>
        <p:spPr>
          <a:xfrm>
            <a:off x="311700" y="1107275"/>
            <a:ext cx="479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434343"/>
                </a:solidFill>
              </a:rPr>
              <a:t>10 вопрос</a:t>
            </a:r>
            <a:endParaRPr u="sng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C4587"/>
                </a:solidFill>
              </a:rPr>
              <a:t>Какую фразу постоянно повторял Кот Леопольд?</a:t>
            </a:r>
            <a:endParaRPr sz="30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274E13"/>
                </a:solidFill>
              </a:rPr>
              <a:t>“Ребята, давайте жить дружно!”</a:t>
            </a:r>
            <a:endParaRPr sz="3000" b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pic>
        <p:nvPicPr>
          <p:cNvPr id="645" name="Google Shape;64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450" y="1321250"/>
            <a:ext cx="3862851" cy="29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1160</Words>
  <Application>Microsoft Office PowerPoint</Application>
  <PresentationFormat>Экран (16:9)</PresentationFormat>
  <Paragraphs>358</Paragraphs>
  <Slides>91</Slides>
  <Notes>91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4" baseType="lpstr">
      <vt:lpstr>Arial</vt:lpstr>
      <vt:lpstr>Comic Sans MS</vt:lpstr>
      <vt:lpstr>Simple Light</vt:lpstr>
      <vt:lpstr>Brain  battle </vt:lpstr>
      <vt:lpstr>I раунд </vt:lpstr>
      <vt:lpstr>I раунд</vt:lpstr>
      <vt:lpstr>I раунд </vt:lpstr>
      <vt:lpstr>I раунд </vt:lpstr>
      <vt:lpstr>I раунд </vt:lpstr>
      <vt:lpstr>I раунд </vt:lpstr>
      <vt:lpstr>Презентация PowerPoint</vt:lpstr>
      <vt:lpstr>I раунд</vt:lpstr>
      <vt:lpstr>I раунд </vt:lpstr>
      <vt:lpstr>I раунд </vt:lpstr>
      <vt:lpstr>I раунд </vt:lpstr>
      <vt:lpstr>Презентация PowerPoint</vt:lpstr>
      <vt:lpstr>I раунд </vt:lpstr>
      <vt:lpstr>I раунд </vt:lpstr>
      <vt:lpstr>вступительные титры (заглавные) </vt:lpstr>
      <vt:lpstr>I раунд </vt:lpstr>
      <vt:lpstr>Презентация PowerPoint</vt:lpstr>
      <vt:lpstr>I раунд </vt:lpstr>
      <vt:lpstr>I раунд </vt:lpstr>
      <vt:lpstr>I раунд </vt:lpstr>
      <vt:lpstr>I раунд </vt:lpstr>
      <vt:lpstr> </vt:lpstr>
      <vt:lpstr> 1 вопрос.</vt:lpstr>
      <vt:lpstr>II раунд</vt:lpstr>
      <vt:lpstr>II раунд</vt:lpstr>
      <vt:lpstr>II раунд</vt:lpstr>
      <vt:lpstr>II раунд</vt:lpstr>
      <vt:lpstr>II раунд</vt:lpstr>
      <vt:lpstr>Презентация PowerPoint</vt:lpstr>
      <vt:lpstr> 1 вопрос.</vt:lpstr>
      <vt:lpstr> 1 вопрос.</vt:lpstr>
      <vt:lpstr>II раунд</vt:lpstr>
      <vt:lpstr>II раунд</vt:lpstr>
      <vt:lpstr>II раунд</vt:lpstr>
      <vt:lpstr>II раунд</vt:lpstr>
      <vt:lpstr>II раунд</vt:lpstr>
      <vt:lpstr>II раунд</vt:lpstr>
      <vt:lpstr>II раунд</vt:lpstr>
      <vt:lpstr>II раунд</vt:lpstr>
      <vt:lpstr>II раунд</vt:lpstr>
      <vt:lpstr>II раунд</vt:lpstr>
      <vt:lpstr>III раунд </vt:lpstr>
      <vt:lpstr>III раунд</vt:lpstr>
      <vt:lpstr>III раунд</vt:lpstr>
      <vt:lpstr>III раунд</vt:lpstr>
      <vt:lpstr>III раунд</vt:lpstr>
      <vt:lpstr>III раунд</vt:lpstr>
      <vt:lpstr>Презентация PowerPoint</vt:lpstr>
      <vt:lpstr>III раунд</vt:lpstr>
      <vt:lpstr>III раунд</vt:lpstr>
      <vt:lpstr>III раунд</vt:lpstr>
      <vt:lpstr>III раунд</vt:lpstr>
      <vt:lpstr>III раунд</vt:lpstr>
      <vt:lpstr>III раунд</vt:lpstr>
      <vt:lpstr>III раунд</vt:lpstr>
      <vt:lpstr>III раунд</vt:lpstr>
      <vt:lpstr>III раунд</vt:lpstr>
      <vt:lpstr>III раунд</vt:lpstr>
      <vt:lpstr>IV раунд 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Презентация PowerPoint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  <vt:lpstr>IV раунд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 battle </dc:title>
  <dc:creator>Светлана Юрьевна Смирнова</dc:creator>
  <cp:lastModifiedBy>Светлана Юрьевна Смирнова</cp:lastModifiedBy>
  <cp:revision>2</cp:revision>
  <dcterms:modified xsi:type="dcterms:W3CDTF">2023-02-21T13:08:25Z</dcterms:modified>
</cp:coreProperties>
</file>