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1" autoAdjust="0"/>
    <p:restoredTop sz="86491" autoAdjust="0"/>
  </p:normalViewPr>
  <p:slideViewPr>
    <p:cSldViewPr>
      <p:cViewPr varScale="1">
        <p:scale>
          <a:sx n="75" d="100"/>
          <a:sy n="75" d="100"/>
        </p:scale>
        <p:origin x="-10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8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1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6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7603D0-650C-4414-A846-8D90D32FD78A}" type="datetimeFigureOut">
              <a:rPr lang="ru-RU"/>
              <a:pPr>
                <a:defRPr/>
              </a:pPr>
              <a:t>01.09.2007</a:t>
            </a:fld>
            <a:endParaRPr lang="ru-RU"/>
          </a:p>
        </p:txBody>
      </p:sp>
      <p:sp>
        <p:nvSpPr>
          <p:cNvPr id="16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FD5B8507-4F2D-4938-9F53-E3E763B070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042E4-EC6A-480F-8A60-842563FDEE85}" type="datetimeFigureOut">
              <a:rPr lang="ru-RU"/>
              <a:pPr>
                <a:defRPr/>
              </a:pPr>
              <a:t>01.09.2007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DD94B-9673-4E77-A663-DBA497CFEC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Овал 14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DB4EA3-BD1F-47A4-BAAC-6F051C3128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B4BA6-ABFC-4193-8073-CA1F56B87006}" type="datetimeFigureOut">
              <a:rPr lang="ru-RU"/>
              <a:pPr>
                <a:defRPr/>
              </a:pPr>
              <a:t>01.09.2007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0EF57-ED30-46ED-849B-ADB8974FC82E}" type="datetimeFigureOut">
              <a:rPr lang="ru-RU"/>
              <a:pPr>
                <a:defRPr/>
              </a:pPr>
              <a:t>01.09.2007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BA140-A8DF-4EF6-B950-FAC0959B32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C0F97-0B2E-4306-8E94-62AF02322081}" type="datetimeFigureOut">
              <a:rPr lang="ru-RU"/>
              <a:pPr>
                <a:defRPr/>
              </a:pPr>
              <a:t>01.09.2007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5B91C3B7-1695-4018-9AE5-C8B055C106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330B6-C3CE-47C4-993A-34C46EF9D07C}" type="datetimeFigureOut">
              <a:rPr lang="ru-RU"/>
              <a:pPr>
                <a:defRPr/>
              </a:pPr>
              <a:t>01.09.2007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522EA-41A4-4A15-9C84-64394AC14EB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оугольник 10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оугольник 1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6" name="Овал 24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7" name="Овал 2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1B9FE-5BBB-4916-824F-DDB6452C47D2}" type="datetimeFigureOut">
              <a:rPr lang="ru-RU"/>
              <a:pPr>
                <a:defRPr/>
              </a:pPr>
              <a:t>01.09.2007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9BC7306-1C5C-4E72-AF33-B2BACA24C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FC3FE-2023-4B99-8DA2-B54F06CF4CC4}" type="datetimeFigureOut">
              <a:rPr lang="ru-RU"/>
              <a:pPr>
                <a:defRPr/>
              </a:pPr>
              <a:t>01.09.2007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0A5856-8AAF-462D-9672-0578661BA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3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8A632-18F5-4EE2-908B-010F2EBB1732}" type="datetimeFigureOut">
              <a:rPr lang="ru-RU"/>
              <a:pPr>
                <a:defRPr/>
              </a:pPr>
              <a:t>01.09.2007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A0E1D0A-E2A1-443C-85A3-106BF15692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2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0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0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0EE8C2F-64A4-4425-AD37-CB25D239D6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A9633-C1EC-41EA-81E4-B09F003416F5}" type="datetimeFigureOut">
              <a:rPr lang="ru-RU"/>
              <a:pPr>
                <a:defRPr/>
              </a:pPr>
              <a:t>01.09.2007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3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Овал 12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Прямоугольник 21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B8F721-F8F7-4360-9BC2-732A555630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28BB35-895D-4BE9-8F0D-6C0E8A3154A5}" type="datetimeFigureOut">
              <a:rPr lang="ru-RU"/>
              <a:pPr>
                <a:defRPr/>
              </a:pPr>
              <a:t>01.09.2007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87D21875-CC74-4424-BA14-37B1B09D6552}" type="datetimeFigureOut">
              <a:rPr lang="ru-RU"/>
              <a:pPr>
                <a:defRPr/>
              </a:pPr>
              <a:t>01.09.2007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>
                <a:solidFill>
                  <a:schemeClr val="accent3">
                    <a:shade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4A1D6F8-B148-4E47-828E-85A7F22C16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9006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9006F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9C007F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68007F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005BD3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63" y="285750"/>
            <a:ext cx="8429625" cy="3429000"/>
          </a:xfrm>
        </p:spPr>
        <p:txBody>
          <a:bodyPr/>
          <a:lstStyle/>
          <a:p>
            <a:pPr eaLnBrk="1" hangingPunct="1">
              <a:defRPr/>
            </a:pPr>
            <a:endParaRPr lang="ru-RU" cap="none" smtClean="0"/>
          </a:p>
        </p:txBody>
      </p:sp>
      <p:sp>
        <p:nvSpPr>
          <p:cNvPr id="13314" name="Заголовок 1"/>
          <p:cNvSpPr>
            <a:spLocks noGrp="1"/>
          </p:cNvSpPr>
          <p:nvPr>
            <p:ph type="ctrTitle"/>
          </p:nvPr>
        </p:nvSpPr>
        <p:spPr>
          <a:xfrm>
            <a:off x="857250" y="1071563"/>
            <a:ext cx="7600950" cy="5214937"/>
          </a:xfrm>
        </p:spPr>
        <p:txBody>
          <a:bodyPr/>
          <a:lstStyle/>
          <a:p>
            <a:pPr eaLnBrk="1" hangingPunct="1"/>
            <a:r>
              <a:rPr lang="ru-RU" sz="2800" b="1" i="1" smtClean="0">
                <a:solidFill>
                  <a:schemeClr val="tx1"/>
                </a:solidFill>
                <a:latin typeface="Arial" charset="0"/>
              </a:rPr>
              <a:t>П</a:t>
            </a:r>
            <a:r>
              <a:rPr lang="ru-RU" sz="2800" b="1" i="1" smtClean="0">
                <a:solidFill>
                  <a:schemeClr val="tx1"/>
                </a:solidFill>
              </a:rPr>
              <a:t>рограмм</a:t>
            </a:r>
            <a:r>
              <a:rPr lang="ru-RU" sz="2800" b="1" i="1" smtClean="0">
                <a:solidFill>
                  <a:schemeClr val="tx1"/>
                </a:solidFill>
                <a:latin typeface="Arial" charset="0"/>
              </a:rPr>
              <a:t>а</a:t>
            </a:r>
            <a:r>
              <a:rPr lang="ru-RU" sz="2800" b="1" i="1" smtClean="0">
                <a:solidFill>
                  <a:schemeClr val="tx1"/>
                </a:solidFill>
              </a:rPr>
              <a:t> внеурочной деятельности для учащихся основной школы</a:t>
            </a:r>
            <a:r>
              <a:rPr lang="ru-RU" sz="2800" smtClean="0">
                <a:solidFill>
                  <a:schemeClr val="tx1"/>
                </a:solidFill>
              </a:rPr>
              <a:t/>
            </a:r>
            <a:br>
              <a:rPr lang="ru-RU" sz="2800" smtClean="0">
                <a:solidFill>
                  <a:schemeClr val="tx1"/>
                </a:solidFill>
              </a:rPr>
            </a:br>
            <a:r>
              <a:rPr lang="ru-RU" sz="2800" b="1" i="1" smtClean="0">
                <a:solidFill>
                  <a:schemeClr val="tx1"/>
                </a:solidFill>
              </a:rPr>
              <a:t>«</a:t>
            </a:r>
            <a:r>
              <a:rPr lang="ru-RU" sz="2800" b="1" i="1" smtClean="0">
                <a:solidFill>
                  <a:schemeClr val="tx1"/>
                </a:solidFill>
                <a:latin typeface="Arial" charset="0"/>
              </a:rPr>
              <a:t>Лица Лондона</a:t>
            </a:r>
            <a:r>
              <a:rPr lang="ru-RU" sz="2800" b="1" i="1" smtClean="0">
                <a:solidFill>
                  <a:schemeClr val="tx1"/>
                </a:solidFill>
              </a:rPr>
              <a:t>»</a:t>
            </a:r>
            <a:br>
              <a:rPr lang="ru-RU" sz="2800" b="1" i="1" smtClean="0">
                <a:solidFill>
                  <a:schemeClr val="tx1"/>
                </a:solidFill>
              </a:rPr>
            </a:br>
            <a:r>
              <a:rPr lang="ru-RU" sz="1800" b="1" i="1" smtClean="0">
                <a:solidFill>
                  <a:schemeClr val="tx1"/>
                </a:solidFill>
              </a:rPr>
              <a:t/>
            </a:r>
            <a:br>
              <a:rPr lang="ru-RU" sz="1800" b="1" i="1" smtClean="0">
                <a:solidFill>
                  <a:schemeClr val="tx1"/>
                </a:solidFill>
              </a:rPr>
            </a:br>
            <a:r>
              <a:rPr lang="ru-RU" sz="1800" b="1" i="1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ru-RU" sz="1800" b="1" i="1" smtClean="0">
                <a:solidFill>
                  <a:schemeClr val="tx1"/>
                </a:solidFill>
                <a:latin typeface="Arial" charset="0"/>
              </a:rPr>
            </a:br>
            <a:r>
              <a:rPr lang="ru-RU" sz="1800" b="1" i="1" smtClean="0">
                <a:solidFill>
                  <a:schemeClr val="tx1"/>
                </a:solidFill>
                <a:latin typeface="Arial" charset="0"/>
              </a:rPr>
              <a:t/>
            </a:r>
            <a:br>
              <a:rPr lang="ru-RU" sz="1800" b="1" i="1" smtClean="0">
                <a:solidFill>
                  <a:schemeClr val="tx1"/>
                </a:solidFill>
                <a:latin typeface="Arial" charset="0"/>
              </a:rPr>
            </a:br>
            <a:r>
              <a:rPr lang="ru-RU" sz="1800" b="1" i="1" smtClean="0">
                <a:solidFill>
                  <a:schemeClr val="tx1"/>
                </a:solidFill>
              </a:rPr>
              <a:t>Выполнил</a:t>
            </a:r>
            <a:r>
              <a:rPr lang="ru-RU" sz="1800" b="1" i="1" smtClean="0">
                <a:solidFill>
                  <a:schemeClr val="tx1"/>
                </a:solidFill>
                <a:latin typeface="Arial" charset="0"/>
              </a:rPr>
              <a:t>а:</a:t>
            </a:r>
            <a:r>
              <a:rPr lang="ru-RU" sz="1800" b="1" i="1" smtClean="0">
                <a:solidFill>
                  <a:schemeClr val="tx1"/>
                </a:solidFill>
              </a:rPr>
              <a:t/>
            </a:r>
            <a:br>
              <a:rPr lang="ru-RU" sz="1800" b="1" i="1" smtClean="0">
                <a:solidFill>
                  <a:schemeClr val="tx1"/>
                </a:solidFill>
              </a:rPr>
            </a:br>
            <a:r>
              <a:rPr lang="ru-RU" sz="1800" b="1" i="1" smtClean="0">
                <a:solidFill>
                  <a:schemeClr val="tx1"/>
                </a:solidFill>
              </a:rPr>
              <a:t>Артемьева И. В.-</a:t>
            </a:r>
            <a:r>
              <a:rPr lang="ru-RU" sz="1800" b="1" i="1" smtClean="0">
                <a:solidFill>
                  <a:schemeClr val="tx1"/>
                </a:solidFill>
                <a:latin typeface="Arial" charset="0"/>
              </a:rPr>
              <a:t> учитель английского языка </a:t>
            </a:r>
            <a:r>
              <a:rPr lang="ru-RU" sz="1800" b="1" i="1" smtClean="0">
                <a:solidFill>
                  <a:schemeClr val="tx1"/>
                </a:solidFill>
              </a:rPr>
              <a:t>МОУ СОШ №</a:t>
            </a:r>
            <a:r>
              <a:rPr lang="en-US" sz="1800" b="1" i="1" smtClean="0">
                <a:solidFill>
                  <a:schemeClr val="tx1"/>
                </a:solidFill>
              </a:rPr>
              <a:t>29</a:t>
            </a:r>
            <a:r>
              <a:rPr lang="ru-RU" sz="1800" b="1" i="1" smtClean="0">
                <a:solidFill>
                  <a:schemeClr val="tx1"/>
                </a:solidFill>
              </a:rPr>
              <a:t>г. Твер</a:t>
            </a:r>
            <a:r>
              <a:rPr lang="ru-RU" sz="1800" b="1" i="1" smtClean="0">
                <a:solidFill>
                  <a:schemeClr val="tx1"/>
                </a:solidFill>
                <a:latin typeface="Arial" charset="0"/>
              </a:rPr>
              <a:t>и</a:t>
            </a:r>
            <a:r>
              <a:rPr lang="ru-RU" sz="1800" b="1" i="1" smtClean="0">
                <a:solidFill>
                  <a:schemeClr val="tx1"/>
                </a:solidFill>
              </a:rPr>
              <a:t/>
            </a:r>
            <a:br>
              <a:rPr lang="ru-RU" sz="1800" b="1" i="1" smtClean="0">
                <a:solidFill>
                  <a:schemeClr val="tx1"/>
                </a:solidFill>
              </a:rPr>
            </a:br>
            <a:r>
              <a:rPr lang="ru-RU" sz="1800" b="1" i="1" smtClean="0">
                <a:solidFill>
                  <a:schemeClr val="tx1"/>
                </a:solidFill>
              </a:rPr>
              <a:t/>
            </a:r>
            <a:br>
              <a:rPr lang="ru-RU" sz="1800" b="1" i="1" smtClean="0">
                <a:solidFill>
                  <a:schemeClr val="tx1"/>
                </a:solidFill>
              </a:rPr>
            </a:br>
            <a:r>
              <a:rPr lang="ru-RU" sz="3800" smtClean="0">
                <a:solidFill>
                  <a:schemeClr val="tx1"/>
                </a:solidFill>
              </a:rPr>
              <a:t/>
            </a:r>
            <a:br>
              <a:rPr lang="ru-RU" sz="3800" smtClean="0">
                <a:solidFill>
                  <a:schemeClr val="tx1"/>
                </a:solidFill>
              </a:rPr>
            </a:br>
            <a:r>
              <a:rPr lang="ru-RU" sz="1400" b="1" smtClean="0">
                <a:solidFill>
                  <a:schemeClr val="tx1"/>
                </a:solidFill>
                <a:latin typeface="Arial" charset="0"/>
              </a:rPr>
              <a:t>г.Тверь</a:t>
            </a:r>
            <a:br>
              <a:rPr lang="ru-RU" sz="1400" b="1" smtClean="0">
                <a:solidFill>
                  <a:schemeClr val="tx1"/>
                </a:solidFill>
                <a:latin typeface="Arial" charset="0"/>
              </a:rPr>
            </a:br>
            <a:r>
              <a:rPr lang="ru-RU" sz="1400" b="1" smtClean="0">
                <a:solidFill>
                  <a:schemeClr val="tx1"/>
                </a:solidFill>
                <a:latin typeface="Arial" charset="0"/>
              </a:rPr>
              <a:t>20</a:t>
            </a:r>
            <a:r>
              <a:rPr lang="en-US" sz="1400" b="1" smtClean="0">
                <a:solidFill>
                  <a:schemeClr val="tx1"/>
                </a:solidFill>
                <a:latin typeface="Arial" charset="0"/>
              </a:rPr>
              <a:t>23</a:t>
            </a:r>
            <a:r>
              <a:rPr lang="ru-RU" sz="1400" b="1" smtClean="0">
                <a:solidFill>
                  <a:schemeClr val="tx1"/>
                </a:solidFill>
                <a:latin typeface="Arial" charset="0"/>
              </a:rPr>
              <a:t>г.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20015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89006F"/>
                </a:solidFill>
              </a:rPr>
              <a:t>Учебно-тематический план</a:t>
            </a:r>
            <a:r>
              <a:rPr lang="ru-RU" smtClean="0">
                <a:solidFill>
                  <a:srgbClr val="89006F"/>
                </a:solidFill>
              </a:rPr>
              <a:t/>
            </a:r>
            <a:br>
              <a:rPr lang="ru-RU" smtClean="0">
                <a:solidFill>
                  <a:srgbClr val="89006F"/>
                </a:solidFill>
              </a:rPr>
            </a:br>
            <a:endParaRPr lang="ru-RU" smtClean="0">
              <a:solidFill>
                <a:srgbClr val="89006F"/>
              </a:solidFill>
            </a:endParaRPr>
          </a:p>
        </p:txBody>
      </p:sp>
      <p:graphicFrame>
        <p:nvGraphicFramePr>
          <p:cNvPr id="22597" name="Group 69"/>
          <p:cNvGraphicFramePr>
            <a:graphicFrameLocks noGrp="1"/>
          </p:cNvGraphicFramePr>
          <p:nvPr>
            <p:ph sz="quarter" idx="1"/>
          </p:nvPr>
        </p:nvGraphicFramePr>
        <p:xfrm>
          <a:off x="1285875" y="928688"/>
          <a:ext cx="6429375" cy="5761037"/>
        </p:xfrm>
        <a:graphic>
          <a:graphicData uri="http://schemas.openxmlformats.org/drawingml/2006/table">
            <a:tbl>
              <a:tblPr/>
              <a:tblGrid>
                <a:gridCol w="714375"/>
                <a:gridCol w="3571875"/>
                <a:gridCol w="2143125"/>
              </a:tblGrid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№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Разделы, темы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Georgia" pitchFamily="18" charset="0"/>
                        </a:rPr>
                        <a:t>Кол-во часов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Вводное занятие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Лондон - древний город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Королевская семья. Букингемский дворец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Музеи и церкви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Сады и парки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Мосты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Улицы и площади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Даунинг стрит,10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Театры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Галереи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Многонациональный Лондон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Любимая еда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Дома и жилища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EDB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Georgia" pitchFamily="18" charset="0"/>
                        </a:rPr>
                        <a:t>Презентация  творческих работ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E8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3430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/>
              <a:t>Планируемые результаты освоения программы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2000" b="1" dirty="0" smtClean="0"/>
              <a:t>Личностными</a:t>
            </a:r>
            <a:r>
              <a:rPr lang="ru-RU" sz="2000" dirty="0" smtClean="0"/>
              <a:t> результатами изучения английского языка в рамках данного курса являются: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dirty="0" smtClean="0"/>
              <a:t>- общее представление о мире как многоязычном и поликультурном сообществе,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000" dirty="0" smtClean="0"/>
              <a:t>- осознание языка, в том числе иностранного, как основного средства общения между людьми.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ru-RU" sz="1900" b="1" dirty="0" err="1" smtClean="0"/>
              <a:t>Метапредметными</a:t>
            </a:r>
            <a:r>
              <a:rPr lang="ru-RU" sz="1900" b="1" dirty="0" smtClean="0"/>
              <a:t> </a:t>
            </a:r>
            <a:r>
              <a:rPr lang="ru-RU" sz="1900" dirty="0" smtClean="0"/>
              <a:t>результатами изучения курса являются: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900" dirty="0" smtClean="0"/>
              <a:t>- развитие коммуникативных способностей, умения выбирать подходящие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900" dirty="0" smtClean="0"/>
              <a:t>языковые и речевые средства для успешного решения элементарной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900" dirty="0" smtClean="0"/>
              <a:t>коммуникативной задачи;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900" dirty="0" smtClean="0"/>
              <a:t>- развитие познавательной и эмоциональной сфер обучения, формирование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1900" dirty="0" smtClean="0"/>
              <a:t>мотивации к изучению иностранного языка</a:t>
            </a:r>
            <a:endParaRPr lang="ru-RU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>
              <a:solidFill>
                <a:srgbClr val="89006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714375"/>
            <a:ext cx="8504238" cy="5384800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b="1" dirty="0" smtClean="0"/>
              <a:t>Предметные</a:t>
            </a:r>
            <a:r>
              <a:rPr lang="ru-RU" sz="2900" dirty="0" smtClean="0"/>
              <a:t> результаты 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i="1" dirty="0" smtClean="0"/>
              <a:t>Произносительная сторона речи</a:t>
            </a:r>
            <a:r>
              <a:rPr lang="ru-RU" sz="2900" dirty="0" smtClean="0"/>
              <a:t>. Беглость речи с использованием разных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/>
              <a:t>интонационных структур.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i="1" dirty="0" smtClean="0"/>
              <a:t>Лексическая сторона речи</a:t>
            </a:r>
            <a:r>
              <a:rPr lang="ru-RU" sz="2900" dirty="0" smtClean="0"/>
              <a:t>. Дополнительная лексика к продуктивному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/>
              <a:t>лексическому минимуму 5 класса. Идиоматические выражения, оценочная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/>
              <a:t>лексика, реплики-клише речевого этикета.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i="1" dirty="0" smtClean="0"/>
              <a:t>Говорение</a:t>
            </a:r>
            <a:r>
              <a:rPr lang="ru-RU" sz="2900" dirty="0" smtClean="0"/>
              <a:t>. Публичные выступления. Представление результатов выполнения проекта.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i="1" dirty="0" smtClean="0"/>
              <a:t> </a:t>
            </a:r>
            <a:r>
              <a:rPr lang="ru-RU" sz="2900" i="1" dirty="0" err="1" smtClean="0"/>
              <a:t>Аудирование</a:t>
            </a:r>
            <a:r>
              <a:rPr lang="ru-RU" sz="2900" dirty="0" smtClean="0"/>
              <a:t>. Извлечение выборочной информации из аудио / видео текстов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/>
              <a:t>страноведческого характера в пределах отобранной тематики.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i="1" dirty="0" smtClean="0"/>
              <a:t>Чтение </a:t>
            </a:r>
            <a:r>
              <a:rPr lang="ru-RU" sz="2900" dirty="0" smtClean="0"/>
              <a:t>текстов с использованием различных стратегий (ознакомительного,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/>
              <a:t>просмотрового, поискового, изучающего).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i="1" dirty="0" smtClean="0"/>
              <a:t>Письмо</a:t>
            </a:r>
            <a:r>
              <a:rPr lang="ru-RU" sz="2900" dirty="0" smtClean="0"/>
              <a:t>. Изложение полученных сведений в форме тезисов. Составление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sz="2900" dirty="0" smtClean="0"/>
              <a:t>конспекта, аннотации текста.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343025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89006F"/>
                </a:solidFill>
              </a:rPr>
              <a:t>  Литература</a:t>
            </a:r>
            <a:br>
              <a:rPr lang="ru-RU" b="1" smtClean="0">
                <a:solidFill>
                  <a:srgbClr val="89006F"/>
                </a:solidFill>
              </a:rPr>
            </a:br>
            <a:endParaRPr lang="ru-RU" smtClean="0">
              <a:solidFill>
                <a:srgbClr val="89006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ru-RU" sz="2100" b="1" smtClean="0"/>
              <a:t>Список  литературы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smtClean="0"/>
              <a:t>1.Федеральный государственный  образовательный стандарт начального общего образования второго поколения. М., 2011г.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smtClean="0"/>
              <a:t>2. . Григорьев, Д.В. Внеурочная деятельность школьников. Методический конструктор: пособие для учителя. М</a:t>
            </a:r>
            <a:r>
              <a:rPr lang="en-US" sz="2100" smtClean="0"/>
              <a:t>.: </a:t>
            </a:r>
            <a:r>
              <a:rPr lang="ru-RU" sz="2100" smtClean="0"/>
              <a:t>Просвещение</a:t>
            </a:r>
            <a:r>
              <a:rPr lang="en-US" sz="2100" smtClean="0"/>
              <a:t>, 2010</a:t>
            </a:r>
            <a:endParaRPr lang="ru-RU" sz="2100" smtClean="0"/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3. «Facts and Faces From the History of Britain». </a:t>
            </a:r>
            <a:r>
              <a:rPr lang="ru-RU" sz="2100" smtClean="0"/>
              <a:t>Составитель: Н.В. Мурашова. М., «Менеджер», 2006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smtClean="0"/>
              <a:t>4. Шереметьева А.В. «Страноведческий справочник». Саратов, «Лицей», 2010г</a:t>
            </a:r>
          </a:p>
          <a:p>
            <a:pPr eaLnBrk="1" hangingPunct="1">
              <a:lnSpc>
                <a:spcPct val="80000"/>
              </a:lnSpc>
            </a:pPr>
            <a:r>
              <a:rPr lang="ru-RU" sz="2100" smtClean="0"/>
              <a:t>5. Верхогляд, В.А. Английские стихи для детей: Кн. для чтения на англ. яз. в мл. классах М.: Просвещение, 1981. </a:t>
            </a:r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6. </a:t>
            </a:r>
            <a:r>
              <a:rPr lang="ru-RU" sz="2100" smtClean="0"/>
              <a:t>УМК </a:t>
            </a:r>
            <a:r>
              <a:rPr lang="en-US" sz="2100" smtClean="0"/>
              <a:t>“Spotlight” 5</a:t>
            </a:r>
            <a:r>
              <a:rPr lang="ru-RU" sz="2100" smtClean="0"/>
              <a:t>класс</a:t>
            </a:r>
            <a:r>
              <a:rPr lang="en-US" sz="2100" smtClean="0"/>
              <a:t>. </a:t>
            </a:r>
            <a:r>
              <a:rPr lang="ru-RU" sz="2100" smtClean="0"/>
              <a:t>М</a:t>
            </a:r>
            <a:r>
              <a:rPr lang="en-US" sz="2100" smtClean="0"/>
              <a:t>., Express Publishing «</a:t>
            </a:r>
            <a:r>
              <a:rPr lang="ru-RU" sz="2100" smtClean="0"/>
              <a:t>Просвещение</a:t>
            </a:r>
            <a:r>
              <a:rPr lang="en-US" sz="2100" smtClean="0"/>
              <a:t>», 2023</a:t>
            </a:r>
            <a:endParaRPr lang="ru-RU" sz="2100" smtClean="0"/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   </a:t>
            </a:r>
            <a:endParaRPr lang="ru-RU" sz="2100" smtClean="0"/>
          </a:p>
          <a:p>
            <a:pPr eaLnBrk="1" hangingPunct="1">
              <a:lnSpc>
                <a:spcPct val="80000"/>
              </a:lnSpc>
            </a:pPr>
            <a:endParaRPr lang="ru-RU" sz="21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>
              <a:solidFill>
                <a:srgbClr val="89006F"/>
              </a:solidFill>
            </a:endParaRPr>
          </a:p>
        </p:txBody>
      </p:sp>
      <p:sp>
        <p:nvSpPr>
          <p:cNvPr id="26626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z="7200" smtClean="0"/>
              <a:t>Спасибо за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7200" smtClean="0"/>
              <a:t>              внимание!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28713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89006F"/>
                </a:solidFill>
              </a:rPr>
              <a:t>Обоснование необходимости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7199313" cy="4572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Согласно ФГОС внеурочная деятельностью является, одним из  инструментов достижения планируемых личностных, предметных и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результатов  образования школьников.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Создание данной программы было обусловлено необходимостью повышения познавательной активности учащихся, расширения их коммуникативных возможностей, создания положительной мотивации к изучению английского языка. </a:t>
            </a:r>
            <a:endParaRPr lang="ru-RU" dirty="0"/>
          </a:p>
        </p:txBody>
      </p:sp>
      <p:pic>
        <p:nvPicPr>
          <p:cNvPr id="14339" name="Picture 1" descr="C:\Users\КСШ\Desktop\p72_fgosoo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91895">
            <a:off x="7061200" y="3089275"/>
            <a:ext cx="1893888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28713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89006F"/>
                </a:solidFill>
              </a:rPr>
              <a:t>Актуальность</a:t>
            </a:r>
            <a:r>
              <a:rPr lang="ru-RU" smtClean="0">
                <a:solidFill>
                  <a:srgbClr val="89006F"/>
                </a:solidFill>
              </a:rPr>
              <a:t/>
            </a:r>
            <a:br>
              <a:rPr lang="ru-RU" smtClean="0">
                <a:solidFill>
                  <a:srgbClr val="89006F"/>
                </a:solidFill>
              </a:rPr>
            </a:br>
            <a:endParaRPr lang="ru-RU" smtClean="0">
              <a:solidFill>
                <a:srgbClr val="89006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85938" y="1527175"/>
            <a:ext cx="7019925" cy="4572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Актуальность разработки и создания данной программы обусловлена тем, что она позволяет учащимся реализовать свой творческий потенциал.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Изучение языка и культуры одновременно обеспечивает не только эффективное достижение практических, образовательных и развивающих целей, но и представляет хорошую возможность для поддержания мотивации учащихся.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15363" name="Picture 2" descr="https://encrypted-tbn2.gstatic.com/images?q=tbn:ANd9GcTSWYk-DeKJGC1PKTRF1qisOY0j-0gVoTyP1eMZ78PtARNvbk3i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746606">
            <a:off x="192088" y="4664075"/>
            <a:ext cx="1846262" cy="199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28713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89006F"/>
                </a:solidFill>
              </a:rPr>
              <a:t>Цель</a:t>
            </a:r>
            <a:r>
              <a:rPr lang="ru-RU" smtClean="0">
                <a:solidFill>
                  <a:srgbClr val="89006F"/>
                </a:solidFill>
              </a:rPr>
              <a:t/>
            </a:r>
            <a:br>
              <a:rPr lang="ru-RU" smtClean="0">
                <a:solidFill>
                  <a:srgbClr val="89006F"/>
                </a:solidFill>
              </a:rPr>
            </a:br>
            <a:endParaRPr lang="ru-RU" smtClean="0">
              <a:solidFill>
                <a:srgbClr val="89006F"/>
              </a:solidFill>
            </a:endParaRPr>
          </a:p>
        </p:txBody>
      </p:sp>
      <p:sp>
        <p:nvSpPr>
          <p:cNvPr id="16386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mtClean="0"/>
              <a:t>Цель курса – содействие формированию социокультурной, коммуникативной компетенции учащихся на основе базового владения английским языком; дальнейшее совершенствование языковых навыков и умений, различных видов речевой деятельности</a:t>
            </a:r>
          </a:p>
        </p:txBody>
      </p:sp>
      <p:pic>
        <p:nvPicPr>
          <p:cNvPr id="16387" name="Picture 1" descr="C:\Users\КСШ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15125" y="4071938"/>
            <a:ext cx="15240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128713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89006F"/>
                </a:solidFill>
              </a:rPr>
              <a:t>Задачи:</a:t>
            </a:r>
            <a:r>
              <a:rPr lang="ru-RU" smtClean="0">
                <a:solidFill>
                  <a:srgbClr val="89006F"/>
                </a:solidFill>
              </a:rPr>
              <a:t/>
            </a:r>
            <a:br>
              <a:rPr lang="ru-RU" smtClean="0">
                <a:solidFill>
                  <a:srgbClr val="89006F"/>
                </a:solidFill>
              </a:rPr>
            </a:br>
            <a:endParaRPr lang="ru-RU" smtClean="0">
              <a:solidFill>
                <a:srgbClr val="89006F"/>
              </a:solidFill>
            </a:endParaRPr>
          </a:p>
        </p:txBody>
      </p:sp>
      <p:sp>
        <p:nvSpPr>
          <p:cNvPr id="17410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 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Обучающие:</a:t>
            </a:r>
          </a:p>
          <a:p>
            <a:pPr eaLnBrk="1" hangingPunct="1"/>
            <a:r>
              <a:rPr lang="ru-RU" smtClean="0"/>
              <a:t>знакомство с культурой английского языка и с культурой англоязычных стран;</a:t>
            </a:r>
          </a:p>
          <a:p>
            <a:pPr eaLnBrk="1" hangingPunct="1"/>
            <a:r>
              <a:rPr lang="ru-RU" smtClean="0"/>
              <a:t>изучение новой лексики;</a:t>
            </a:r>
          </a:p>
          <a:p>
            <a:pPr eaLnBrk="1" hangingPunct="1"/>
            <a:r>
              <a:rPr lang="ru-RU" smtClean="0"/>
              <a:t>расширение и закрепление накопленного запаса слов;</a:t>
            </a:r>
          </a:p>
          <a:p>
            <a:pPr eaLnBrk="1" hangingPunct="1"/>
            <a:r>
              <a:rPr lang="ru-RU" smtClean="0"/>
              <a:t>активное использование полученных знаний на практике.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>
              <a:solidFill>
                <a:srgbClr val="89006F"/>
              </a:solidFill>
            </a:endParaRPr>
          </a:p>
        </p:txBody>
      </p:sp>
      <p:sp>
        <p:nvSpPr>
          <p:cNvPr id="18434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Развивающие:</a:t>
            </a:r>
          </a:p>
          <a:p>
            <a:pPr eaLnBrk="1" hangingPunct="1"/>
            <a:r>
              <a:rPr lang="ru-RU" smtClean="0"/>
              <a:t>совершенствование навыков разговорной речи;</a:t>
            </a:r>
          </a:p>
          <a:p>
            <a:pPr eaLnBrk="1" hangingPunct="1"/>
            <a:r>
              <a:rPr lang="ru-RU" smtClean="0"/>
              <a:t>формирование потребности самовыражения в разных видах деятельности;</a:t>
            </a:r>
          </a:p>
          <a:p>
            <a:pPr eaLnBrk="1" hangingPunct="1"/>
            <a:r>
              <a:rPr lang="ru-RU" smtClean="0"/>
              <a:t>развитие творческих способностей;</a:t>
            </a:r>
          </a:p>
          <a:p>
            <a:pPr eaLnBrk="1" hangingPunct="1"/>
            <a:r>
              <a:rPr lang="ru-RU" smtClean="0"/>
              <a:t>развитие социальных и культурных навыков, формирование социокультурной стороны личности в процессе приобщения к духовным ценностям национальной и мировой культуры.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>
              <a:solidFill>
                <a:srgbClr val="89006F"/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ru-RU" smtClean="0"/>
              <a:t>Воспитательные:</a:t>
            </a:r>
          </a:p>
          <a:p>
            <a:pPr eaLnBrk="1" hangingPunct="1"/>
            <a:r>
              <a:rPr lang="ru-RU" smtClean="0"/>
              <a:t>воспитание общительности, доброжелательности, культуры общения, умения работать в коллективе; </a:t>
            </a:r>
          </a:p>
          <a:p>
            <a:pPr eaLnBrk="1" hangingPunct="1"/>
            <a:r>
              <a:rPr lang="ru-RU" smtClean="0"/>
              <a:t>способствовать социализации учащихся, формированию открытости, к истории и культуре, речи и традициям других стран.</a:t>
            </a:r>
          </a:p>
          <a:p>
            <a:pPr eaLnBrk="1" hangingPunct="1"/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0572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20482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402138"/>
          </a:xfrm>
        </p:spPr>
        <p:txBody>
          <a:bodyPr/>
          <a:lstStyle/>
          <a:p>
            <a:pPr eaLnBrk="1" hangingPunct="1"/>
            <a:r>
              <a:rPr lang="ru-RU" b="1" smtClean="0"/>
              <a:t>Целевая аудитория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b="1" smtClean="0"/>
              <a:t>      </a:t>
            </a:r>
            <a:r>
              <a:rPr lang="ru-RU" smtClean="0"/>
              <a:t>Учащиеся 5 класса</a:t>
            </a:r>
          </a:p>
          <a:p>
            <a:pPr eaLnBrk="1" hangingPunct="1"/>
            <a:r>
              <a:rPr lang="ru-RU" b="1" smtClean="0"/>
              <a:t>Длительность проекта</a:t>
            </a:r>
            <a:endParaRPr lang="ru-RU" smtClean="0"/>
          </a:p>
          <a:p>
            <a:pPr eaLnBrk="1" hangingPunct="1">
              <a:buFont typeface="Wingdings 2" pitchFamily="18" charset="2"/>
              <a:buNone/>
            </a:pPr>
            <a:r>
              <a:rPr lang="ru-RU" smtClean="0"/>
              <a:t>      1 год (34 учебных часа. из расчета 1 час в неделю)</a:t>
            </a:r>
          </a:p>
          <a:p>
            <a:pPr eaLnBrk="1" hangingPunct="1">
              <a:buFont typeface="Wingdings 2" pitchFamily="18" charset="2"/>
              <a:buNone/>
            </a:pPr>
            <a:endParaRPr lang="ru-RU" smtClean="0"/>
          </a:p>
        </p:txBody>
      </p:sp>
      <p:pic>
        <p:nvPicPr>
          <p:cNvPr id="20483" name="Picture 2" descr="https://encrypted-tbn0.gstatic.com/images?q=tbn:ANd9GcRBPTkFJJDQIeimeYfeFQYgQH28RinrarqfURg6sHI-eR91iCF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3" y="3929063"/>
            <a:ext cx="307181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1200150"/>
          </a:xfrm>
        </p:spPr>
        <p:txBody>
          <a:bodyPr/>
          <a:lstStyle/>
          <a:p>
            <a:pPr eaLnBrk="1" hangingPunct="1"/>
            <a:r>
              <a:rPr lang="ru-RU" b="1" smtClean="0">
                <a:solidFill>
                  <a:srgbClr val="89006F"/>
                </a:solidFill>
              </a:rPr>
              <a:t>Инструментарий</a:t>
            </a:r>
            <a:r>
              <a:rPr lang="ru-RU" smtClean="0">
                <a:solidFill>
                  <a:srgbClr val="89006F"/>
                </a:solidFill>
              </a:rPr>
              <a:t/>
            </a:r>
            <a:br>
              <a:rPr lang="ru-RU" smtClean="0">
                <a:solidFill>
                  <a:srgbClr val="89006F"/>
                </a:solidFill>
              </a:rPr>
            </a:br>
            <a:endParaRPr lang="ru-RU" smtClean="0">
              <a:solidFill>
                <a:srgbClr val="89006F"/>
              </a:solidFill>
            </a:endParaRPr>
          </a:p>
        </p:txBody>
      </p:sp>
      <p:sp>
        <p:nvSpPr>
          <p:cNvPr id="21506" name="Содержимое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mtClean="0"/>
              <a:t>Компьютер</a:t>
            </a:r>
          </a:p>
          <a:p>
            <a:pPr eaLnBrk="1" hangingPunct="1"/>
            <a:r>
              <a:rPr lang="ru-RU" smtClean="0"/>
              <a:t>проектор </a:t>
            </a:r>
          </a:p>
          <a:p>
            <a:pPr eaLnBrk="1" hangingPunct="1"/>
            <a:r>
              <a:rPr lang="ru-RU" smtClean="0"/>
              <a:t>интерактивная доска</a:t>
            </a:r>
          </a:p>
          <a:p>
            <a:pPr eaLnBrk="1" hangingPunct="1"/>
            <a:r>
              <a:rPr lang="ru-RU" smtClean="0"/>
              <a:t>документ-камера </a:t>
            </a:r>
            <a:br>
              <a:rPr lang="ru-RU" smtClean="0"/>
            </a:br>
            <a:r>
              <a:rPr lang="ru-RU" smtClean="0"/>
              <a:t>мультимедийные презентации </a:t>
            </a:r>
          </a:p>
          <a:p>
            <a:pPr eaLnBrk="1" hangingPunct="1"/>
            <a:r>
              <a:rPr lang="ru-RU" smtClean="0"/>
              <a:t>, учебник</a:t>
            </a:r>
          </a:p>
          <a:p>
            <a:pPr eaLnBrk="1" hangingPunct="1"/>
            <a:r>
              <a:rPr lang="ru-RU" smtClean="0"/>
              <a:t>видеофильмы</a:t>
            </a:r>
          </a:p>
          <a:p>
            <a:pPr eaLnBrk="1" hangingPunct="1"/>
            <a:r>
              <a:rPr lang="ru-RU" smtClean="0"/>
              <a:t>записи песен </a:t>
            </a:r>
          </a:p>
        </p:txBody>
      </p:sp>
      <p:pic>
        <p:nvPicPr>
          <p:cNvPr id="21507" name="Picture 2" descr="https://encrypted-tbn0.gstatic.com/images?q=tbn:ANd9GcRUFRmOY-ncnp5njGqD82OxC7_sD3X_-xzcqJY1BELhkhd0ZuG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38" y="3786188"/>
            <a:ext cx="2190750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132</TotalTime>
  <Words>537</Words>
  <PresentationFormat>Экран (4:3)</PresentationFormat>
  <Paragraphs>117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12</vt:i4>
      </vt:variant>
      <vt:variant>
        <vt:lpstr>Заголовки слайдов</vt:lpstr>
      </vt:variant>
      <vt:variant>
        <vt:i4>14</vt:i4>
      </vt:variant>
    </vt:vector>
  </HeadingPairs>
  <TitlesOfParts>
    <vt:vector size="31" baseType="lpstr">
      <vt:lpstr>Arial</vt:lpstr>
      <vt:lpstr>Georgia</vt:lpstr>
      <vt:lpstr>Wingdings 2</vt:lpstr>
      <vt:lpstr>Wingdings</vt:lpstr>
      <vt:lpstr>Calibri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Официальная</vt:lpstr>
      <vt:lpstr>Программа внеурочной деятельности для учащихся основной школы «Лица Лондона»    Выполнила: Артемьева И. В.- учитель английского языка МОУ СОШ №29г. Твери   г.Тверь 2023г.</vt:lpstr>
      <vt:lpstr>Обоснование необходимости проекта</vt:lpstr>
      <vt:lpstr>Актуальность </vt:lpstr>
      <vt:lpstr>Цель </vt:lpstr>
      <vt:lpstr>Задачи: </vt:lpstr>
      <vt:lpstr>Слайд 6</vt:lpstr>
      <vt:lpstr>Слайд 7</vt:lpstr>
      <vt:lpstr> </vt:lpstr>
      <vt:lpstr>Инструментарий </vt:lpstr>
      <vt:lpstr>Учебно-тематический план </vt:lpstr>
      <vt:lpstr>Планируемые результаты освоения программы  </vt:lpstr>
      <vt:lpstr>Слайд 12</vt:lpstr>
      <vt:lpstr>  Литература 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Модель программы внеурочной деятельности для учащихся основной школы «Путешествие по Британии» Руководитель: . Морянова  - кандидат педагогических наук. Доцент Выполнили; Мечкина Н. Н. – МОУ СОШ №1 г. Конаково Артемьева И. В.-МОУ СОШ №37 г. Тверь Спиридонова Л. В.-МОУ «Калашниковская СОШ» Огурцова А. В. МОУ «Калашниковская СОШ» Энгельс Е. П.- МОУ «Барановская НОШ» </dc:title>
  <dc:creator>КСШ</dc:creator>
  <cp:lastModifiedBy>User</cp:lastModifiedBy>
  <cp:revision>16</cp:revision>
  <dcterms:created xsi:type="dcterms:W3CDTF">2014-04-15T14:56:56Z</dcterms:created>
  <dcterms:modified xsi:type="dcterms:W3CDTF">2007-08-31T20:13:11Z</dcterms:modified>
</cp:coreProperties>
</file>