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8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1" r:id="rId19"/>
    <p:sldId id="273" r:id="rId20"/>
    <p:sldId id="274" r:id="rId21"/>
    <p:sldId id="275" r:id="rId22"/>
    <p:sldId id="279" r:id="rId23"/>
    <p:sldId id="276" r:id="rId24"/>
    <p:sldId id="277" r:id="rId25"/>
    <p:sldId id="278" r:id="rId26"/>
    <p:sldId id="280" r:id="rId27"/>
    <p:sldId id="281" r:id="rId28"/>
    <p:sldId id="283" r:id="rId29"/>
    <p:sldId id="285" r:id="rId30"/>
    <p:sldId id="282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11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52CE75D-B93D-4913-821B-544A1D2C29E3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34063EC-07DA-4BCD-BA95-8E0C40E45CD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CE75D-B93D-4913-821B-544A1D2C29E3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63EC-07DA-4BCD-BA95-8E0C40E45C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CE75D-B93D-4913-821B-544A1D2C29E3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63EC-07DA-4BCD-BA95-8E0C40E45C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2CE75D-B93D-4913-821B-544A1D2C29E3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4063EC-07DA-4BCD-BA95-8E0C40E45CD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52CE75D-B93D-4913-821B-544A1D2C29E3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34063EC-07DA-4BCD-BA95-8E0C40E45CD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CE75D-B93D-4913-821B-544A1D2C29E3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63EC-07DA-4BCD-BA95-8E0C40E45CD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CE75D-B93D-4913-821B-544A1D2C29E3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63EC-07DA-4BCD-BA95-8E0C40E45CD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2CE75D-B93D-4913-821B-544A1D2C29E3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4063EC-07DA-4BCD-BA95-8E0C40E45CD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CE75D-B93D-4913-821B-544A1D2C29E3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63EC-07DA-4BCD-BA95-8E0C40E45C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2CE75D-B93D-4913-821B-544A1D2C29E3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4063EC-07DA-4BCD-BA95-8E0C40E45CD4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2CE75D-B93D-4913-821B-544A1D2C29E3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4063EC-07DA-4BCD-BA95-8E0C40E45CD4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52CE75D-B93D-4913-821B-544A1D2C29E3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4063EC-07DA-4BCD-BA95-8E0C40E45CD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8"/>
            <a:ext cx="7772400" cy="3571900"/>
          </a:xfrm>
        </p:spPr>
        <p:txBody>
          <a:bodyPr>
            <a:noAutofit/>
          </a:bodyPr>
          <a:lstStyle/>
          <a:p>
            <a:pPr lvl="0"/>
            <a:r>
              <a:rPr lang="ru-RU" sz="4400" dirty="0" smtClean="0"/>
              <a:t>Будем отвечать активно, </a:t>
            </a:r>
            <a:r>
              <a:rPr lang="ru-RU" sz="4400" dirty="0" smtClean="0"/>
              <a:t>Хорошо </a:t>
            </a:r>
            <a:r>
              <a:rPr lang="ru-RU" sz="4400" dirty="0" smtClean="0"/>
              <a:t>себя вести</a:t>
            </a:r>
            <a:r>
              <a:rPr lang="ru-RU" sz="4400" dirty="0" smtClean="0"/>
              <a:t>,</a:t>
            </a:r>
            <a:br>
              <a:rPr lang="ru-RU" sz="4400" dirty="0" smtClean="0"/>
            </a:br>
            <a:r>
              <a:rPr lang="ru-RU" sz="4400" dirty="0" smtClean="0"/>
              <a:t> </a:t>
            </a:r>
            <a:r>
              <a:rPr lang="ru-RU" sz="4400" dirty="0" smtClean="0"/>
              <a:t>Чтобы на урок всем нам </a:t>
            </a:r>
            <a:r>
              <a:rPr lang="ru-RU" sz="4400" dirty="0" smtClean="0"/>
              <a:t>Захотелось вновь </a:t>
            </a:r>
            <a:r>
              <a:rPr lang="ru-RU" sz="4400" dirty="0" smtClean="0"/>
              <a:t>прийти!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5003322"/>
            <a:ext cx="7958166" cy="1371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1\Downloads\1231284_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4071942"/>
            <a:ext cx="7667645" cy="22145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258204" cy="6116786"/>
          </a:xfrm>
        </p:spPr>
        <p:txBody>
          <a:bodyPr>
            <a:normAutofit/>
          </a:bodyPr>
          <a:lstStyle/>
          <a:p>
            <a:pPr algn="ctr"/>
            <a:r>
              <a:rPr lang="ru-RU" sz="8800" dirty="0" smtClean="0">
                <a:solidFill>
                  <a:srgbClr val="FF0000"/>
                </a:solidFill>
              </a:rPr>
              <a:t>Верно</a:t>
            </a:r>
            <a:r>
              <a:rPr lang="ru-RU" sz="8800" dirty="0" smtClean="0">
                <a:solidFill>
                  <a:srgbClr val="00B050"/>
                </a:solidFill>
              </a:rPr>
              <a:t>. О тех, кто говорит очень быстро.</a:t>
            </a:r>
            <a:endParaRPr lang="ru-RU" sz="8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58204" cy="618822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9600" dirty="0" smtClean="0">
                <a:solidFill>
                  <a:srgbClr val="00B050"/>
                </a:solidFill>
              </a:rPr>
              <a:t>Работа с учебником русского языка</a:t>
            </a:r>
            <a:endParaRPr lang="ru-RU" sz="96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58204" cy="6188224"/>
          </a:xfrm>
        </p:spPr>
        <p:txBody>
          <a:bodyPr/>
          <a:lstStyle/>
          <a:p>
            <a:r>
              <a:rPr lang="ru-RU" sz="2800" dirty="0" smtClean="0"/>
              <a:t>Откройте с. 88 учебника. Перед нами 2 столбика с предложениями. Прочитаем сначала предложения, данные в левом столбике, затем в правом.</a:t>
            </a:r>
          </a:p>
          <a:p>
            <a:endParaRPr lang="ru-RU" sz="2800" dirty="0" smtClean="0"/>
          </a:p>
          <a:p>
            <a:r>
              <a:rPr lang="ru-RU" sz="2800" dirty="0" smtClean="0"/>
              <a:t>Найдите главные члены предложения. Чем отличаются друг от друга предложения, записанные под одним номером?</a:t>
            </a:r>
          </a:p>
          <a:p>
            <a:endParaRPr lang="ru-RU" dirty="0" smtClean="0"/>
          </a:p>
          <a:p>
            <a:r>
              <a:rPr lang="ru-RU" dirty="0" smtClean="0"/>
              <a:t>Всё ли понятно в тексте, где есть только главные предложения?</a:t>
            </a:r>
            <a:endParaRPr lang="ru-RU" dirty="0" smtClean="0"/>
          </a:p>
          <a:p>
            <a:r>
              <a:rPr lang="ru-RU" dirty="0" smtClean="0"/>
              <a:t>А что помогает, уточняет прочитанное?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472518" cy="625966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dirty="0" smtClean="0">
                <a:solidFill>
                  <a:srgbClr val="FF0000"/>
                </a:solidFill>
              </a:rPr>
              <a:t>Верно</a:t>
            </a:r>
            <a:r>
              <a:rPr lang="ru-RU" sz="5400" dirty="0" smtClean="0"/>
              <a:t>. Другие слова, другие члены предложения. Эти члены предложения </a:t>
            </a:r>
            <a:r>
              <a:rPr lang="ru-RU" sz="5400" dirty="0" smtClean="0">
                <a:solidFill>
                  <a:srgbClr val="FF0000"/>
                </a:solidFill>
              </a:rPr>
              <a:t>называются второстепенными членами предложения</a:t>
            </a:r>
            <a:r>
              <a:rPr lang="ru-RU" sz="5400" dirty="0" smtClean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329642" cy="6116786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rgbClr val="00B050"/>
                </a:solidFill>
              </a:rPr>
              <a:t>Ребята, как вы думаете, в чём состоит роль второстепенных членов предложения?</a:t>
            </a:r>
            <a:endParaRPr lang="ru-RU" sz="6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329642" cy="6188224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rgbClr val="FF0000"/>
                </a:solidFill>
              </a:rPr>
              <a:t>Верно.</a:t>
            </a:r>
            <a:r>
              <a:rPr lang="ru-RU" sz="6000" dirty="0" smtClean="0">
                <a:solidFill>
                  <a:srgbClr val="00B050"/>
                </a:solidFill>
              </a:rPr>
              <a:t> Второстепенные члены делают мысль предложения (</a:t>
            </a:r>
            <a:r>
              <a:rPr lang="ru-RU" sz="6000" dirty="0" err="1" smtClean="0">
                <a:solidFill>
                  <a:srgbClr val="00B050"/>
                </a:solidFill>
              </a:rPr>
              <a:t>ий</a:t>
            </a:r>
            <a:r>
              <a:rPr lang="ru-RU" sz="6000" dirty="0" smtClean="0">
                <a:solidFill>
                  <a:srgbClr val="00B050"/>
                </a:solidFill>
              </a:rPr>
              <a:t>) более понятной, развёрнутой.</a:t>
            </a:r>
          </a:p>
          <a:p>
            <a:pPr algn="ctr"/>
            <a:endParaRPr lang="ru-RU" sz="6000" dirty="0" smtClean="0">
              <a:solidFill>
                <a:srgbClr val="00B050"/>
              </a:solidFill>
            </a:endParaRPr>
          </a:p>
          <a:p>
            <a:pPr algn="ctr"/>
            <a:endParaRPr lang="ru-RU" sz="6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329642" cy="6116786"/>
          </a:xfrm>
        </p:spPr>
        <p:txBody>
          <a:bodyPr/>
          <a:lstStyle/>
          <a:p>
            <a:r>
              <a:rPr lang="ru-RU" dirty="0" smtClean="0"/>
              <a:t>Сделайте вывод! Какое из предложений можно назвать распространённым, а какое же </a:t>
            </a:r>
            <a:r>
              <a:rPr lang="ru-RU" dirty="0" err="1" smtClean="0"/>
              <a:t>нераспрастронённым</a:t>
            </a:r>
            <a:r>
              <a:rPr lang="ru-RU" dirty="0" smtClean="0"/>
              <a:t>?</a:t>
            </a:r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357290" y="1785926"/>
          <a:ext cx="6262710" cy="328614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131355"/>
                <a:gridCol w="3131355"/>
              </a:tblGrid>
              <a:tr h="1643074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1643074">
                <a:tc>
                  <a:txBody>
                    <a:bodyPr/>
                    <a:lstStyle/>
                    <a:p>
                      <a:r>
                        <a:rPr lang="ru-RU" dirty="0" smtClean="0"/>
                        <a:t>Деревья</a:t>
                      </a:r>
                      <a:r>
                        <a:rPr lang="ru-RU" baseline="0" dirty="0" smtClean="0"/>
                        <a:t> растут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Деревья растут в нашем парке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329642" cy="6116786"/>
          </a:xfrm>
        </p:spPr>
        <p:txBody>
          <a:bodyPr/>
          <a:lstStyle/>
          <a:p>
            <a:pPr algn="ctr"/>
            <a:r>
              <a:rPr lang="ru-RU" dirty="0" smtClean="0"/>
              <a:t>ПРЕДЛОЖЕНИЯ МОГУТ БЫТЬ </a:t>
            </a:r>
            <a:r>
              <a:rPr lang="ru-RU" b="1" i="1" u="sng" dirty="0" smtClean="0">
                <a:solidFill>
                  <a:srgbClr val="00B050"/>
                </a:solidFill>
              </a:rPr>
              <a:t>РАСПРОСТРАНЁННЫМИ</a:t>
            </a:r>
            <a:r>
              <a:rPr lang="ru-RU" dirty="0" smtClean="0"/>
              <a:t>, ЕСЛИ В НИХ ЕСТЬ ВТОРОСТЕПЕННЫЕ ЧЛЕНЫ ПРЕДЛОЖЕНИЯ, И </a:t>
            </a:r>
            <a:r>
              <a:rPr lang="ru-RU" b="1" i="1" u="sng" dirty="0" smtClean="0">
                <a:solidFill>
                  <a:srgbClr val="FF0000"/>
                </a:solidFill>
              </a:rPr>
              <a:t>НЕРАСПРОСТРАНЁННЫМИ</a:t>
            </a:r>
            <a:r>
              <a:rPr lang="ru-RU" dirty="0" smtClean="0"/>
              <a:t>, ЕСЛИ НЕТ ВТОРОСТЕПЕННЫХ ЧЛЕНОВ</a:t>
            </a:r>
            <a:endParaRPr lang="ru-RU" dirty="0" smtClean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57224" y="2357430"/>
          <a:ext cx="7715304" cy="2566044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643338"/>
                <a:gridCol w="4071966"/>
              </a:tblGrid>
              <a:tr h="733155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 НЕРАСПРОСТРАНЁННОЕ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B050"/>
                          </a:solidFill>
                        </a:rPr>
                        <a:t>2 РАСПРОСТРАНЁННОЕ</a:t>
                      </a:r>
                      <a:endParaRPr lang="ru-RU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1832889">
                <a:tc>
                  <a:txBody>
                    <a:bodyPr/>
                    <a:lstStyle/>
                    <a:p>
                      <a:r>
                        <a:rPr lang="ru-RU" dirty="0" smtClean="0"/>
                        <a:t>Деревья</a:t>
                      </a:r>
                      <a:r>
                        <a:rPr lang="ru-RU" baseline="0" dirty="0" smtClean="0"/>
                        <a:t> растут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Деревья растут </a:t>
                      </a:r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в нашем парке (ВТОРОСТЕПЕННЫЕ ЧЛЕНЫ ПРЕДЛОЖЕНИЯ)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071538" y="4000504"/>
            <a:ext cx="650085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400" b="1" dirty="0" smtClean="0"/>
          </a:p>
          <a:p>
            <a:pPr algn="ctr"/>
            <a:endParaRPr lang="ru-RU" sz="1400" b="1" dirty="0"/>
          </a:p>
          <a:p>
            <a:pPr algn="ctr"/>
            <a:endParaRPr lang="ru-RU" sz="1400" b="1" dirty="0" smtClean="0"/>
          </a:p>
          <a:p>
            <a:pPr algn="ctr"/>
            <a:endParaRPr lang="ru-RU" sz="1400" b="1" dirty="0"/>
          </a:p>
          <a:p>
            <a:pPr algn="ctr"/>
            <a:endParaRPr lang="ru-RU" sz="1400" b="1" dirty="0" smtClean="0"/>
          </a:p>
          <a:p>
            <a:pPr algn="ctr"/>
            <a:endParaRPr lang="ru-RU" sz="1400" b="1" dirty="0"/>
          </a:p>
          <a:p>
            <a:pPr algn="ctr"/>
            <a:r>
              <a:rPr lang="ru-RU" sz="1400" b="1" dirty="0" smtClean="0"/>
              <a:t>Деревья</a:t>
            </a:r>
            <a:r>
              <a:rPr lang="ru-RU" sz="1400" dirty="0" smtClean="0"/>
              <a:t> (подлежащее) </a:t>
            </a:r>
            <a:r>
              <a:rPr lang="ru-RU" sz="1400" b="1" dirty="0" smtClean="0"/>
              <a:t>растут</a:t>
            </a:r>
            <a:r>
              <a:rPr lang="ru-RU" sz="1400" dirty="0" smtClean="0"/>
              <a:t> (сказуемое), в нашем (определение) </a:t>
            </a:r>
            <a:r>
              <a:rPr lang="ru-RU" sz="1400" b="1" dirty="0" smtClean="0"/>
              <a:t>парке</a:t>
            </a:r>
            <a:r>
              <a:rPr lang="ru-RU" sz="1400" dirty="0" smtClean="0"/>
              <a:t> (обстоятельство места).</a:t>
            </a:r>
          </a:p>
          <a:p>
            <a:pPr algn="ctr"/>
            <a:r>
              <a:rPr lang="ru-RU" sz="1400" dirty="0" smtClean="0"/>
              <a:t> </a:t>
            </a:r>
            <a:r>
              <a:rPr lang="ru-RU" sz="1400" b="1" dirty="0" smtClean="0"/>
              <a:t>Предложение</a:t>
            </a:r>
            <a:r>
              <a:rPr lang="ru-RU" sz="1400" dirty="0" smtClean="0"/>
              <a:t> простое, распространенное, повествовательное, с полной грамматической основой, невосклицательное.</a:t>
            </a:r>
            <a:endParaRPr lang="ru-RU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258204" cy="611678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 i="1" dirty="0" smtClean="0">
                <a:solidFill>
                  <a:srgbClr val="002060"/>
                </a:solidFill>
                <a:latin typeface="Comic Sans MS" pitchFamily="66" charset="0"/>
              </a:rPr>
              <a:t>Тринадцатое декабря</a:t>
            </a:r>
          </a:p>
          <a:p>
            <a:pPr algn="ctr">
              <a:buNone/>
            </a:pPr>
            <a:endParaRPr lang="ru-RU" sz="4800" b="1" i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buNone/>
            </a:pPr>
            <a:r>
              <a:rPr lang="ru-RU" sz="4800" b="1" i="1" dirty="0" smtClean="0">
                <a:solidFill>
                  <a:srgbClr val="002060"/>
                </a:solidFill>
                <a:latin typeface="Comic Sans MS" pitchFamily="66" charset="0"/>
              </a:rPr>
              <a:t>Тема урока:</a:t>
            </a:r>
          </a:p>
          <a:p>
            <a:pPr algn="ctr">
              <a:buNone/>
            </a:pPr>
            <a:r>
              <a:rPr lang="ru-RU" sz="4800" b="1" i="1" dirty="0" smtClean="0">
                <a:solidFill>
                  <a:srgbClr val="002060"/>
                </a:solidFill>
                <a:latin typeface="Comic Sans MS" pitchFamily="66" charset="0"/>
              </a:rPr>
              <a:t>РАСПРОСТРАНЁННЫЕ И НЕРАСПРОСТРАНЁННЫЕ ПРЕДЛОЖЕНИЯ</a:t>
            </a:r>
            <a:endParaRPr lang="ru-RU" sz="4800" b="1" i="1" dirty="0" smtClean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401080" cy="625966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6000" b="1" i="1" dirty="0" smtClean="0">
                <a:solidFill>
                  <a:srgbClr val="00B0F0"/>
                </a:solidFill>
              </a:rPr>
              <a:t>А сейчас, ребята, посмотрите отрывок видео клипа «Новый год» группы «Волшебники двора»</a:t>
            </a:r>
            <a:endParaRPr lang="ru-RU" sz="6000" b="1" i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928803"/>
            <a:ext cx="7772400" cy="1857388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Ребята, о чём мы говорили на предыдущих уроках русского языка?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329642" cy="6188224"/>
          </a:xfrm>
        </p:spPr>
        <p:txBody>
          <a:bodyPr>
            <a:normAutofit/>
          </a:bodyPr>
          <a:lstStyle/>
          <a:p>
            <a:pPr algn="ctr"/>
            <a:r>
              <a:rPr lang="ru-RU" sz="8000" dirty="0" smtClean="0">
                <a:solidFill>
                  <a:srgbClr val="00B0F0"/>
                </a:solidFill>
              </a:rPr>
              <a:t>Какие чувства у вас возникли, когда вы посмотрели данное видео? </a:t>
            </a:r>
            <a:endParaRPr lang="ru-RU" sz="8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401080" cy="611678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/>
              <a:t>Давайте составим очень «красивое» распространённое предложение.</a:t>
            </a:r>
          </a:p>
          <a:p>
            <a:pPr algn="ctr">
              <a:buNone/>
            </a:pPr>
            <a:endParaRPr lang="ru-RU" sz="3600" dirty="0" smtClean="0"/>
          </a:p>
          <a:p>
            <a:pPr algn="ctr">
              <a:buNone/>
            </a:pPr>
            <a:r>
              <a:rPr lang="ru-RU" sz="3600" dirty="0" smtClean="0"/>
              <a:t>Запишите предложение, которое вам понравилось больше.</a:t>
            </a:r>
          </a:p>
          <a:p>
            <a:pPr algn="ctr">
              <a:buNone/>
            </a:pPr>
            <a:r>
              <a:rPr lang="ru-RU" sz="3600" dirty="0" smtClean="0"/>
              <a:t>Докажите, что записанное вами предложение является распространённым.</a:t>
            </a:r>
            <a:endParaRPr lang="ru-RU" sz="3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329642" cy="6188224"/>
          </a:xfrm>
        </p:spPr>
        <p:txBody>
          <a:bodyPr/>
          <a:lstStyle/>
          <a:p>
            <a:pPr algn="ctr"/>
            <a:endParaRPr lang="ru-RU" sz="6600" b="1" dirty="0" smtClean="0">
              <a:solidFill>
                <a:srgbClr val="00B050"/>
              </a:solidFill>
            </a:endParaRPr>
          </a:p>
          <a:p>
            <a:pPr algn="ctr"/>
            <a:endParaRPr lang="ru-RU" sz="6600" b="1" dirty="0" smtClean="0">
              <a:solidFill>
                <a:srgbClr val="00B050"/>
              </a:solidFill>
            </a:endParaRPr>
          </a:p>
          <a:p>
            <a:pPr algn="ctr"/>
            <a:r>
              <a:rPr lang="ru-RU" sz="6600" b="1" dirty="0" smtClean="0">
                <a:solidFill>
                  <a:srgbClr val="00B050"/>
                </a:solidFill>
              </a:rPr>
              <a:t>Физкультминутка</a:t>
            </a:r>
          </a:p>
          <a:p>
            <a:pPr algn="ctr"/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329642" cy="6259662"/>
          </a:xfrm>
        </p:spPr>
        <p:txBody>
          <a:bodyPr/>
          <a:lstStyle/>
          <a:p>
            <a:r>
              <a:rPr lang="ru-RU" dirty="0" smtClean="0"/>
              <a:t>Прочтите отрывок из стихотворения А. Плещеева.</a:t>
            </a:r>
          </a:p>
          <a:p>
            <a:endParaRPr lang="ru-RU" dirty="0" smtClean="0"/>
          </a:p>
          <a:p>
            <a:r>
              <a:rPr lang="ru-RU" sz="3600" i="1" dirty="0" smtClean="0">
                <a:solidFill>
                  <a:schemeClr val="accent2">
                    <a:lumMod val="50000"/>
                  </a:schemeClr>
                </a:solidFill>
              </a:rPr>
              <a:t>Осень наступила. Высохли цветы.</a:t>
            </a:r>
          </a:p>
          <a:p>
            <a:r>
              <a:rPr lang="ru-RU" sz="3600" i="1" dirty="0" smtClean="0">
                <a:solidFill>
                  <a:schemeClr val="accent2">
                    <a:lumMod val="50000"/>
                  </a:schemeClr>
                </a:solidFill>
              </a:rPr>
              <a:t>И глядят уныло голые кусты.</a:t>
            </a:r>
          </a:p>
          <a:p>
            <a:r>
              <a:rPr lang="ru-RU" sz="3600" i="1" dirty="0" smtClean="0">
                <a:solidFill>
                  <a:schemeClr val="accent2">
                    <a:lumMod val="50000"/>
                  </a:schemeClr>
                </a:solidFill>
              </a:rPr>
              <a:t>Вянет и желтеет травка на лугах,</a:t>
            </a:r>
          </a:p>
          <a:p>
            <a:r>
              <a:rPr lang="ru-RU" sz="3600" i="1" dirty="0" smtClean="0">
                <a:solidFill>
                  <a:schemeClr val="accent2">
                    <a:lumMod val="50000"/>
                  </a:schemeClr>
                </a:solidFill>
              </a:rPr>
              <a:t>Только зеленеет озимь на полях. </a:t>
            </a:r>
          </a:p>
          <a:p>
            <a:endParaRPr lang="ru-RU" dirty="0" smtClean="0"/>
          </a:p>
          <a:p>
            <a:r>
              <a:rPr lang="ru-RU" dirty="0" smtClean="0"/>
              <a:t>Найдите нераспространённые предложения. Какие?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329642" cy="6259662"/>
          </a:xfrm>
        </p:spPr>
        <p:txBody>
          <a:bodyPr/>
          <a:lstStyle/>
          <a:p>
            <a:r>
              <a:rPr lang="ru-RU" dirty="0" smtClean="0"/>
              <a:t>Прочтите отрывок из стихотворения А. Плещеева.</a:t>
            </a:r>
          </a:p>
          <a:p>
            <a:endParaRPr lang="ru-RU" dirty="0" smtClean="0"/>
          </a:p>
          <a:p>
            <a:r>
              <a:rPr lang="ru-RU" sz="3600" i="1" dirty="0" smtClean="0">
                <a:solidFill>
                  <a:srgbClr val="FF0000"/>
                </a:solidFill>
              </a:rPr>
              <a:t>Осень наступила. Высохли цветы.</a:t>
            </a:r>
          </a:p>
          <a:p>
            <a:r>
              <a:rPr lang="ru-RU" sz="3600" i="1" dirty="0" smtClean="0">
                <a:solidFill>
                  <a:schemeClr val="accent2">
                    <a:lumMod val="50000"/>
                  </a:schemeClr>
                </a:solidFill>
              </a:rPr>
              <a:t>И глядят уныло голые кусты.</a:t>
            </a:r>
          </a:p>
          <a:p>
            <a:r>
              <a:rPr lang="ru-RU" sz="3600" i="1" dirty="0" smtClean="0">
                <a:solidFill>
                  <a:schemeClr val="accent2">
                    <a:lumMod val="50000"/>
                  </a:schemeClr>
                </a:solidFill>
              </a:rPr>
              <a:t>Вянет и желтеет травка на лугах,</a:t>
            </a:r>
          </a:p>
          <a:p>
            <a:r>
              <a:rPr lang="ru-RU" sz="3600" i="1" dirty="0" smtClean="0">
                <a:solidFill>
                  <a:schemeClr val="accent2">
                    <a:lumMod val="50000"/>
                  </a:schemeClr>
                </a:solidFill>
              </a:rPr>
              <a:t>Только зеленеет озимь на полях. </a:t>
            </a:r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329642" cy="6259662"/>
          </a:xfrm>
        </p:spPr>
        <p:txBody>
          <a:bodyPr/>
          <a:lstStyle/>
          <a:p>
            <a:r>
              <a:rPr lang="ru-RU" dirty="0" smtClean="0"/>
              <a:t>Прочтите отрывок из стихотворения А. Плещеева.</a:t>
            </a:r>
          </a:p>
          <a:p>
            <a:endParaRPr lang="ru-RU" dirty="0" smtClean="0"/>
          </a:p>
          <a:p>
            <a:r>
              <a:rPr lang="ru-RU" sz="3600" i="1" dirty="0" smtClean="0">
                <a:solidFill>
                  <a:srgbClr val="FF0000"/>
                </a:solidFill>
              </a:rPr>
              <a:t>Осень наступила. Высохли цветы.</a:t>
            </a:r>
          </a:p>
          <a:p>
            <a:r>
              <a:rPr lang="ru-RU" sz="3600" i="1" dirty="0" smtClean="0">
                <a:solidFill>
                  <a:schemeClr val="accent2">
                    <a:lumMod val="50000"/>
                  </a:schemeClr>
                </a:solidFill>
              </a:rPr>
              <a:t>И глядят уныло голые кусты.</a:t>
            </a:r>
          </a:p>
          <a:p>
            <a:r>
              <a:rPr lang="ru-RU" sz="3600" i="1" dirty="0" smtClean="0">
                <a:solidFill>
                  <a:schemeClr val="accent2">
                    <a:lumMod val="50000"/>
                  </a:schemeClr>
                </a:solidFill>
              </a:rPr>
              <a:t>Вянет и желтеет травка на лугах,</a:t>
            </a:r>
          </a:p>
          <a:p>
            <a:r>
              <a:rPr lang="ru-RU" sz="3600" i="1" dirty="0" smtClean="0">
                <a:solidFill>
                  <a:schemeClr val="accent2">
                    <a:lumMod val="50000"/>
                  </a:schemeClr>
                </a:solidFill>
              </a:rPr>
              <a:t>Только зеленеет озимь на полях. </a:t>
            </a:r>
          </a:p>
          <a:p>
            <a:endParaRPr lang="ru-RU" dirty="0" smtClean="0"/>
          </a:p>
          <a:p>
            <a:r>
              <a:rPr lang="ru-RU" dirty="0" smtClean="0"/>
              <a:t>Найдите распространённые предложения. Какие?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329642" cy="6259662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Распространите их, то есть добавьте второстепенные члены предложения</a:t>
            </a:r>
            <a:endParaRPr lang="ru-RU" dirty="0" smtClean="0"/>
          </a:p>
          <a:p>
            <a:r>
              <a:rPr lang="ru-RU" sz="3600" i="1" dirty="0" smtClean="0">
                <a:solidFill>
                  <a:srgbClr val="FF0000"/>
                </a:solidFill>
              </a:rPr>
              <a:t>Осень наступила. </a:t>
            </a:r>
          </a:p>
          <a:p>
            <a:endParaRPr lang="ru-RU" sz="3600" i="1" dirty="0" smtClean="0">
              <a:solidFill>
                <a:srgbClr val="FF0000"/>
              </a:solidFill>
            </a:endParaRPr>
          </a:p>
          <a:p>
            <a:r>
              <a:rPr lang="ru-RU" sz="3600" i="1" dirty="0" smtClean="0">
                <a:solidFill>
                  <a:srgbClr val="FF0000"/>
                </a:solidFill>
              </a:rPr>
              <a:t>Высохли цветы.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rgbClr val="00B050"/>
                </a:solidFill>
              </a:rPr>
              <a:t>Микровывод:</a:t>
            </a:r>
            <a:endParaRPr lang="ru-RU" sz="4800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ч</a:t>
            </a:r>
            <a:r>
              <a:rPr lang="ru-RU" sz="4800" dirty="0" smtClean="0"/>
              <a:t>ем больше второстепенных членов в предложении, тем богаче и ярче звучит наша речь.</a:t>
            </a:r>
            <a:endParaRPr lang="ru-RU" sz="4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Ребята, что нового вы узнали сегодня на уроке?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B050"/>
                </a:solidFill>
                <a:latin typeface="Comic Sans MS" pitchFamily="66" charset="0"/>
              </a:rPr>
              <a:t>Всем ли понятна данная тема урока?</a:t>
            </a:r>
          </a:p>
          <a:p>
            <a:pPr algn="ctr"/>
            <a:endParaRPr lang="ru-RU" sz="3200" b="1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pPr algn="ctr"/>
            <a:r>
              <a:rPr lang="ru-RU" sz="3200" b="1" dirty="0" smtClean="0">
                <a:solidFill>
                  <a:srgbClr val="00B050"/>
                </a:solidFill>
                <a:latin typeface="Comic Sans MS" pitchFamily="66" charset="0"/>
              </a:rPr>
              <a:t>Чему вы сегодня научились?</a:t>
            </a:r>
          </a:p>
          <a:p>
            <a:pPr algn="ctr"/>
            <a:endParaRPr lang="ru-RU" sz="3200" b="1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pPr algn="ctr"/>
            <a:r>
              <a:rPr lang="ru-RU" sz="3200" b="1" dirty="0" smtClean="0">
                <a:solidFill>
                  <a:srgbClr val="00B050"/>
                </a:solidFill>
                <a:latin typeface="Comic Sans MS" pitchFamily="66" charset="0"/>
              </a:rPr>
              <a:t>Что вам больше всего понравилось делать?</a:t>
            </a:r>
            <a:endParaRPr lang="ru-RU" sz="32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\Downloads\99763712_4.jpe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548746" cy="64115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dirty="0" smtClean="0"/>
              <a:t>А всё ли вы знаете о предложениях?</a:t>
            </a:r>
            <a:endParaRPr lang="ru-RU" sz="72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i="1" dirty="0" smtClean="0">
                <a:solidFill>
                  <a:srgbClr val="FF0000"/>
                </a:solidFill>
              </a:rPr>
              <a:t>Домашнее задание:</a:t>
            </a:r>
            <a:endParaRPr lang="ru-RU" sz="4800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rgbClr val="00B050"/>
                </a:solidFill>
                <a:latin typeface="Comic Sans MS" pitchFamily="66" charset="0"/>
              </a:rPr>
              <a:t>Параграф 33, учить правило (с. 88). </a:t>
            </a:r>
          </a:p>
          <a:p>
            <a:pPr algn="ctr"/>
            <a:r>
              <a:rPr lang="ru-RU" sz="4800" b="1" dirty="0" smtClean="0">
                <a:solidFill>
                  <a:srgbClr val="00B050"/>
                </a:solidFill>
                <a:latin typeface="Comic Sans MS" pitchFamily="66" charset="0"/>
              </a:rPr>
              <a:t>Выполнить упр. 182, 183 (с. 89)</a:t>
            </a:r>
            <a:endParaRPr lang="ru-RU" sz="48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186766" cy="6116786"/>
          </a:xfrm>
        </p:spPr>
        <p:txBody>
          <a:bodyPr>
            <a:normAutofit/>
          </a:bodyPr>
          <a:lstStyle/>
          <a:p>
            <a:pPr algn="ctr"/>
            <a:r>
              <a:rPr lang="ru-RU" sz="8000" dirty="0" smtClean="0"/>
              <a:t>Назовите главные члены предложения</a:t>
            </a:r>
            <a:endParaRPr lang="ru-RU" sz="8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329642" cy="6188224"/>
          </a:xfrm>
        </p:spPr>
        <p:txBody>
          <a:bodyPr>
            <a:normAutofit/>
          </a:bodyPr>
          <a:lstStyle/>
          <a:p>
            <a:pPr algn="ctr"/>
            <a:r>
              <a:rPr lang="ru-RU" sz="8000" dirty="0" smtClean="0"/>
              <a:t>Чем в предложении может быть выражено подлежащее?</a:t>
            </a:r>
            <a:endParaRPr lang="ru-RU" sz="8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186766" cy="6188224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>
                <a:solidFill>
                  <a:srgbClr val="FF0000"/>
                </a:solidFill>
              </a:rPr>
              <a:t>Верно.</a:t>
            </a:r>
            <a:r>
              <a:rPr lang="ru-RU" sz="5400" dirty="0" smtClean="0"/>
              <a:t> </a:t>
            </a:r>
            <a:r>
              <a:rPr lang="ru-RU" sz="5400" dirty="0" smtClean="0">
                <a:solidFill>
                  <a:srgbClr val="00B050"/>
                </a:solidFill>
              </a:rPr>
              <a:t>Подлежащее в предложении может быть выражено существительными, местоимениями и другими частями речи.</a:t>
            </a:r>
            <a:endParaRPr lang="ru-RU" sz="5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329642" cy="6259662"/>
          </a:xfrm>
        </p:spPr>
        <p:txBody>
          <a:bodyPr>
            <a:normAutofit/>
          </a:bodyPr>
          <a:lstStyle/>
          <a:p>
            <a:pPr algn="ctr"/>
            <a:r>
              <a:rPr lang="ru-RU" sz="8800" dirty="0" smtClean="0"/>
              <a:t>Чем может быть сказуемое?</a:t>
            </a:r>
            <a:endParaRPr lang="ru-RU" sz="8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329642" cy="6188224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Верно. </a:t>
            </a:r>
            <a:r>
              <a:rPr lang="ru-RU" sz="6000" dirty="0" smtClean="0">
                <a:solidFill>
                  <a:srgbClr val="00B050"/>
                </a:solidFill>
              </a:rPr>
              <a:t>Сказуемое может выражаться глаголом, именем существительным и другими частями речи.</a:t>
            </a:r>
            <a:endParaRPr lang="ru-RU" sz="6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58204" cy="6188224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О ком в народе сложили пословицу: </a:t>
            </a:r>
            <a:r>
              <a:rPr lang="ru-RU" sz="6000" dirty="0" smtClean="0">
                <a:solidFill>
                  <a:srgbClr val="00B050"/>
                </a:solidFill>
              </a:rPr>
              <a:t>«Говорит, словно горох сыплет о стену»?</a:t>
            </a:r>
            <a:endParaRPr lang="ru-RU" sz="6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171</TotalTime>
  <Words>537</Words>
  <Application>Microsoft Office PowerPoint</Application>
  <PresentationFormat>Экран (4:3)</PresentationFormat>
  <Paragraphs>90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Эркер</vt:lpstr>
      <vt:lpstr>Будем отвечать активно, Хорошо себя вести,  Чтобы на урок всем нам Захотелось вновь прийти!</vt:lpstr>
      <vt:lpstr>Ребята, о чём мы говорили на предыдущих уроках русского языка?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Микровывод:</vt:lpstr>
      <vt:lpstr>Ребята, что нового вы узнали сегодня на уроке?</vt:lpstr>
      <vt:lpstr>Слайд 29</vt:lpstr>
      <vt:lpstr>Домашнее задание: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Будем отвечать активно, Хорошо себя вести,  Чтобы на урок всем нам Захотелось вновь прийти!</dc:title>
  <dc:creator>1</dc:creator>
  <cp:lastModifiedBy>1</cp:lastModifiedBy>
  <cp:revision>1</cp:revision>
  <dcterms:created xsi:type="dcterms:W3CDTF">2022-12-10T17:29:21Z</dcterms:created>
  <dcterms:modified xsi:type="dcterms:W3CDTF">2022-12-10T20:21:20Z</dcterms:modified>
</cp:coreProperties>
</file>