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0" r:id="rId3"/>
    <p:sldId id="261" r:id="rId4"/>
    <p:sldId id="272" r:id="rId5"/>
    <p:sldId id="273" r:id="rId6"/>
    <p:sldId id="274" r:id="rId7"/>
    <p:sldId id="275" r:id="rId8"/>
    <p:sldId id="276" r:id="rId9"/>
    <p:sldId id="277" r:id="rId10"/>
    <p:sldId id="281" r:id="rId11"/>
    <p:sldId id="282" r:id="rId12"/>
    <p:sldId id="283" r:id="rId13"/>
    <p:sldId id="270" r:id="rId14"/>
    <p:sldId id="279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D77FAB-E328-4567-8231-51BC22675647}">
          <p14:sldIdLst>
            <p14:sldId id="256"/>
            <p14:sldId id="260"/>
            <p14:sldId id="261"/>
            <p14:sldId id="272"/>
            <p14:sldId id="273"/>
            <p14:sldId id="274"/>
            <p14:sldId id="275"/>
            <p14:sldId id="276"/>
            <p14:sldId id="277"/>
            <p14:sldId id="281"/>
            <p14:sldId id="282"/>
            <p14:sldId id="283"/>
            <p14:sldId id="270"/>
            <p14:sldId id="279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110" d="100"/>
          <a:sy n="110" d="100"/>
        </p:scale>
        <p:origin x="16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11E4-B461-43AA-BA19-2260A19E99D3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04EDF-77A0-455E-84B4-FADFDC0EB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922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04EDF-77A0-455E-84B4-FADFDC0EB27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72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73;&#1072;&#1085;&#1082;%20&#1089;&#1087;&#1088;&#1072;&#1074;&#1086;&#1095;&#1085;&#1099;&#1093;%20&#1084;&#1072;&#1090;&#1077;&#1088;&#1080;&#1072;&#1083;&#1086;&#1074;.doc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&#1080;&#1075;&#1088;&#1072;.ppt" TargetMode="External"/><Relationship Id="rId5" Type="http://schemas.openxmlformats.org/officeDocument/2006/relationships/hyperlink" Target="&#1082;&#1086;&#1085;&#1090;&#1088;&#1086;&#1083;&#1100;.docx" TargetMode="External"/><Relationship Id="rId4" Type="http://schemas.openxmlformats.org/officeDocument/2006/relationships/hyperlink" Target="&#1089;&#1085;&#1103;&#1090;&#1080;&#1077;%20&#1084;&#1077;&#1088;&#1086;&#1082;.pp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58;&#1077;&#1093;&#1085;&#1086;&#1083;&#1086;&#1075;&#1080;&#1095;&#1077;&#1089;&#1082;&#1072;&#1103;%20&#1082;&#1072;&#1088;&#1090;&#1072;%20&#1086;&#1090;&#1082;&#1088;&#1099;&#1090;&#1086;&#1075;&#1086;%20%20&#1091;&#1088;&#1086;&#1082;&#1072;.doc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&#1053;&#1072;&#1088;&#1103;&#1076;&#1099;%20&#1085;&#1077;&#1086;&#1073;&#1093;&#1086;&#1076;&#1080;&#1084;&#1099;%20&#1089;&#1095;&#1072;&#1089;&#1090;&#1100;&#1102;%20&#1078;&#1077;&#1085;&#1097;&#1080;&#1085;&#1099;,%20&#1082;&#1072;&#1082;%20&#1094;&#1074;&#1077;&#1090;&#1099;%20&#1074;&#1077;&#1089;&#1085;&#1077;.ppt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/>
          <a:stretch/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3" name="Picture 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6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09951" y="2381226"/>
            <a:ext cx="6652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"Средняя школа №6 с кадетскими классами"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671949" y="3338850"/>
            <a:ext cx="6472052" cy="21189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достижения профессиональной деятельности </a:t>
            </a:r>
            <a:b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технологии </a:t>
            </a:r>
            <a:b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Ковтонюк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Татьяны Сергеевны</a:t>
            </a: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72687" y="6050112"/>
            <a:ext cx="6400800" cy="8078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г.Кстово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2018г.</a:t>
            </a: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13447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361322"/>
            <a:ext cx="774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Направления использования ИТ на уроках технологии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5069" y="1246908"/>
            <a:ext cx="63176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Создание банка справочных материалов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  <a:hlinkClick r:id="rId4" action="ppaction://hlinkpres?slideindex=1&amp;slidetitle="/>
              </a:rPr>
              <a:t>Динамическое средство наглядности, позволяющее воспроизвести различные процессы, явления, объекты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Средство текущего и  итогового контроля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  <a:hlinkClick r:id="rId6" action="ppaction://hlinkpres?slideindex=1&amp;slidetitle="/>
              </a:rPr>
              <a:t>Средство создания игровых ситуаций, стимулирующее познавательный и практический интерес.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64129" y="1657045"/>
            <a:ext cx="61454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Конспект урока по технологии с использованием ИКТ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  <a:hlinkClick r:id="rId4" action="ppaction://hlinkpres?slideindex=1&amp;slidetitle="/>
              </a:rPr>
              <a:t>Слайдовое сопровождение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242858" y="145879"/>
            <a:ext cx="774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err="1">
                <a:solidFill>
                  <a:srgbClr val="C00000"/>
                </a:solidFill>
                <a:latin typeface="Monotype Corsiva" pitchFamily="66" charset="0"/>
              </a:rPr>
              <a:t>Деятельностный</a:t>
            </a: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 аспект личного вклада педагога в развитие образования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242858" y="145879"/>
            <a:ext cx="774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Диапазон личного вклада педагога в развитие образования и степень его новизны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4695" y="1363763"/>
            <a:ext cx="216024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Диапазон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86529" y="1387513"/>
            <a:ext cx="216024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Новизна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268187" y="2283455"/>
            <a:ext cx="2695700" cy="1477328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ИКТ используется на уроках технологии на уровне среднего образования</a:t>
            </a:r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652120" y="1916832"/>
            <a:ext cx="3275856" cy="3970318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ИКТ позволяет сформировать высокий познавательный интерес, познавательную активность, влекущую за собой высокую познавательную деятельность, что в конечном итоге повышает мотивацию учащихся к более качественному освоению предмета. Формирование банка электронных образовательных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0DA48-424E-7E68-71A5-02F5B776A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3B3747-A642-57CB-34B2-283C6E779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145879"/>
            <a:ext cx="774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err="1">
                <a:solidFill>
                  <a:srgbClr val="C00000"/>
                </a:solidFill>
                <a:latin typeface="Monotype Corsiva" pitchFamily="66" charset="0"/>
              </a:rPr>
              <a:t>Транслируемость</a:t>
            </a: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 практических достижений профессиональной деятельности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5999" y="1190316"/>
            <a:ext cx="63117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представление на районном методическом объединении учителей технологии  опыта работы по данной теме «</a:t>
            </a:r>
            <a:r>
              <a:rPr lang="ru-RU" alt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Активизация познавательной деятельности учащихся на уроках  технологии с использованием информационно-коммуникативных технологий</a:t>
            </a:r>
            <a:r>
              <a:rPr 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», открытый урок по теме выступления «Моделирование юбки»</a:t>
            </a:r>
          </a:p>
          <a:p>
            <a:pPr marL="342900" indent="-342900">
              <a:buFontTx/>
              <a:buChar char="-"/>
            </a:pPr>
            <a:r>
              <a:rPr lang="ru-RU" altLang="ru-RU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публикации в интернете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361322"/>
            <a:ext cx="774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Литература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131125" y="1062794"/>
            <a:ext cx="6867525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altLang="ru-RU" dirty="0">
                <a:solidFill>
                  <a:srgbClr val="002060"/>
                </a:solidFill>
              </a:rPr>
              <a:t> </a:t>
            </a:r>
            <a:r>
              <a:rPr lang="ru-RU" dirty="0"/>
              <a:t>-</a:t>
            </a:r>
            <a:r>
              <a:rPr lang="ru-RU" dirty="0" err="1"/>
              <a:t>Селевко</a:t>
            </a:r>
            <a:r>
              <a:rPr lang="ru-RU" dirty="0"/>
              <a:t> Г,К, энциклопедия образовательных технологий</a:t>
            </a:r>
          </a:p>
          <a:p>
            <a:r>
              <a:rPr lang="ru-RU" dirty="0"/>
              <a:t>-федеральный компонент государственного  образовательного стандарта </a:t>
            </a:r>
            <a:r>
              <a:rPr lang="ru-RU" dirty="0" err="1"/>
              <a:t>общегои</a:t>
            </a:r>
            <a:r>
              <a:rPr lang="ru-RU" dirty="0"/>
              <a:t> среднего (полного) образования</a:t>
            </a:r>
          </a:p>
          <a:p>
            <a:r>
              <a:rPr lang="ru-RU" dirty="0"/>
              <a:t>-Зайцева С.А. Иванов В.В. «Информационные технологии в образовании»</a:t>
            </a:r>
          </a:p>
          <a:p>
            <a:r>
              <a:rPr lang="ru-RU" dirty="0"/>
              <a:t>-Кулагин В.П., </a:t>
            </a:r>
            <a:r>
              <a:rPr lang="ru-RU" dirty="0" err="1"/>
              <a:t>Найханов</a:t>
            </a:r>
            <a:r>
              <a:rPr lang="ru-RU" dirty="0"/>
              <a:t> В.В. . </a:t>
            </a:r>
            <a:r>
              <a:rPr lang="ru-RU" dirty="0" err="1"/>
              <a:t>Овезов</a:t>
            </a:r>
            <a:r>
              <a:rPr lang="ru-RU" dirty="0"/>
              <a:t> Б.Б. и др. «Информационные технологии в сфере образования»</a:t>
            </a:r>
          </a:p>
          <a:p>
            <a:r>
              <a:rPr lang="ru-RU" dirty="0"/>
              <a:t>-</a:t>
            </a:r>
            <a:r>
              <a:rPr lang="ru-RU" dirty="0" err="1"/>
              <a:t>Бондаревский</a:t>
            </a:r>
            <a:r>
              <a:rPr lang="ru-RU" dirty="0"/>
              <a:t> В.Б. «Воспитание интереса к знаниям и потребности к самообразованию»</a:t>
            </a:r>
          </a:p>
          <a:p>
            <a:r>
              <a:rPr lang="ru-RU" dirty="0"/>
              <a:t>Интернет-ресурсы</a:t>
            </a:r>
          </a:p>
          <a:p>
            <a:r>
              <a:rPr lang="ru-RU" dirty="0"/>
              <a:t>Учительский портал  ( </a:t>
            </a:r>
            <a:r>
              <a:rPr lang="en-US" dirty="0"/>
              <a:t>http</a:t>
            </a:r>
            <a:r>
              <a:rPr lang="ru-RU" dirty="0"/>
              <a:t>//</a:t>
            </a:r>
            <a:r>
              <a:rPr lang="en-US" dirty="0"/>
              <a:t>www</a:t>
            </a:r>
            <a:r>
              <a:rPr lang="ru-RU" dirty="0"/>
              <a:t>.</a:t>
            </a:r>
            <a:r>
              <a:rPr lang="en-US" dirty="0" err="1"/>
              <a:t>uchportal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)</a:t>
            </a:r>
          </a:p>
          <a:p>
            <a:r>
              <a:rPr lang="ru-RU" dirty="0" err="1"/>
              <a:t>Методсовет</a:t>
            </a:r>
            <a:r>
              <a:rPr lang="ru-RU" dirty="0"/>
              <a:t>  (</a:t>
            </a:r>
            <a:r>
              <a:rPr lang="en-US" dirty="0"/>
              <a:t>http</a:t>
            </a:r>
            <a:r>
              <a:rPr lang="ru-RU" dirty="0"/>
              <a:t>://</a:t>
            </a:r>
            <a:r>
              <a:rPr lang="en-US" dirty="0" err="1"/>
              <a:t>metodsovet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)</a:t>
            </a:r>
          </a:p>
          <a:p>
            <a:r>
              <a:rPr lang="ru-RU" dirty="0" err="1"/>
              <a:t>Видеоуроки</a:t>
            </a:r>
            <a:r>
              <a:rPr lang="ru-RU" dirty="0"/>
              <a:t>  (</a:t>
            </a:r>
            <a:r>
              <a:rPr lang="en-US" dirty="0"/>
              <a:t>http</a:t>
            </a:r>
            <a:r>
              <a:rPr lang="ru-RU" dirty="0"/>
              <a:t>://</a:t>
            </a:r>
            <a:r>
              <a:rPr lang="en-US" dirty="0" err="1"/>
              <a:t>videouroki</a:t>
            </a:r>
            <a:r>
              <a:rPr lang="ru-RU" dirty="0"/>
              <a:t>.</a:t>
            </a:r>
            <a:r>
              <a:rPr lang="en-US" dirty="0"/>
              <a:t>net</a:t>
            </a:r>
            <a:r>
              <a:rPr lang="ru-RU" dirty="0"/>
              <a:t>)</a:t>
            </a:r>
          </a:p>
          <a:p>
            <a:r>
              <a:rPr lang="ru-RU" dirty="0"/>
              <a:t>Федеральный центр образовательных ресурсов  (</a:t>
            </a:r>
            <a:r>
              <a:rPr lang="en-US" dirty="0"/>
              <a:t>http</a:t>
            </a:r>
            <a:r>
              <a:rPr lang="ru-RU" dirty="0"/>
              <a:t>://</a:t>
            </a:r>
            <a:r>
              <a:rPr lang="en-US" dirty="0"/>
              <a:t>school</a:t>
            </a:r>
            <a:r>
              <a:rPr lang="ru-RU" dirty="0"/>
              <a:t>-</a:t>
            </a:r>
            <a:r>
              <a:rPr lang="en-US" dirty="0"/>
              <a:t>collection</a:t>
            </a:r>
            <a:r>
              <a:rPr lang="ru-RU" dirty="0"/>
              <a:t>.</a:t>
            </a:r>
            <a:r>
              <a:rPr lang="en-US" dirty="0" err="1"/>
              <a:t>edu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)</a:t>
            </a:r>
          </a:p>
          <a:p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2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2375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542915" y="442125"/>
            <a:ext cx="5483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Ковтонюк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Сергеевна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46879" y="965345"/>
            <a:ext cx="565770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технологии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СШ №6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 высшее профессиональное,  Киевский технологический институт легкой промышленности по специальности инженер-технолог швейных изделий  - 1984г.;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среднее профессиональное,  Харьковское техническое училище  по специальности закройщик-модельер высшей квалификации верхней женской одежды – 1986г.</a:t>
            </a:r>
          </a:p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Имеющаяся категория: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</a:t>
            </a:r>
          </a:p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 педагогической работы: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лет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79828" y="4968712"/>
            <a:ext cx="69626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кредо:       </a:t>
            </a:r>
          </a:p>
          <a:p>
            <a:pPr algn="ctr"/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«Уча других, мы учимся сами»  Сенека</a:t>
            </a:r>
          </a:p>
        </p:txBody>
      </p:sp>
      <p:pic>
        <p:nvPicPr>
          <p:cNvPr id="2052" name="Picture 4" descr="https://lh6.googleusercontent.com/i-0hXH5hbgEAQR-hqxvGWc74P80ZEqYPXUcRqtPc2pkeYdfAYfEW_FgYlmxfxC9wmu3MmcHHvL9qp8I5IgPtp5SK9xkXgDpaFp4dQwOXH77AuGRg6Bs=w47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45"/>
          <a:stretch/>
        </p:blipFill>
        <p:spPr bwMode="auto">
          <a:xfrm>
            <a:off x="1455367" y="1390647"/>
            <a:ext cx="2175095" cy="325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37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88822" y="888191"/>
            <a:ext cx="573578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Тема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</a:rPr>
              <a:t>«</a:t>
            </a: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Активизация познавательной деятельности учащихся на уроках  технологии с использованием информационно-коммуникативных технологий</a:t>
            </a:r>
            <a:r>
              <a:rPr lang="ru-RU" altLang="ru-RU" sz="2800" b="1" dirty="0">
                <a:solidFill>
                  <a:srgbClr val="C00000"/>
                </a:solidFill>
              </a:rPr>
              <a:t>».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145879"/>
            <a:ext cx="774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Условия формирования личного вклада педагога в развитие образования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76299" y="1091710"/>
            <a:ext cx="7077695" cy="489364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Научно-исследовательские условия</a:t>
            </a:r>
          </a:p>
          <a:p>
            <a:r>
              <a:rPr lang="ru-RU" altLang="ru-RU" sz="16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- </a:t>
            </a: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изучение работ  Б.С. </a:t>
            </a:r>
            <a:r>
              <a:rPr lang="ru-RU" altLang="ru-RU" sz="1600" dirty="0" err="1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Гершунского</a:t>
            </a: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 </a:t>
            </a:r>
            <a:r>
              <a:rPr lang="ru-RU" altLang="ru-RU" sz="1600" dirty="0" err="1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Е.И.Машбиц</a:t>
            </a: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altLang="ru-RU" sz="1600" dirty="0" err="1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В.М.Монахова</a:t>
            </a: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(психологи, педагоги, методисты, занимающиеся поиском и анализом оптимальных путей и способов внедрения информационных и коммуникационных технологий)</a:t>
            </a:r>
          </a:p>
          <a:p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altLang="ru-RU" sz="1600" dirty="0" err="1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Е.И.Машбиц</a:t>
            </a: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Н.Ф.Талызиной (изучение психолого-педагогических основ использования ИКТ в учебном процессе)</a:t>
            </a:r>
          </a:p>
          <a:p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Методические условия</a:t>
            </a:r>
          </a:p>
          <a:p>
            <a:pPr marL="342900" indent="-342900">
              <a:buFontTx/>
              <a:buChar char="-"/>
            </a:pP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изучение научно – педагогической литературы, передового педагогического опыта учителей по  использованию ИКТ на уроках</a:t>
            </a:r>
          </a:p>
          <a:p>
            <a:pPr marL="342900" indent="-342900">
              <a:buFontTx/>
              <a:buChar char="-"/>
            </a:pP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тема по самообразованию «Активизация познавательной деятельности учащихся на уроках  технологии с использованием информационно-коммуникативных технологий»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Организационно-педагогические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представление на районном методическом объединении учителей технологии  опыта работы по данной теме «</a:t>
            </a: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Активизация познавательной деятельности учащихся на уроках  технологии с использованием информационно-коммуникативных технологий</a:t>
            </a:r>
            <a:r>
              <a:rPr 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», открытый урок по теме выступления «Моделирование поясного изделия </a:t>
            </a:r>
            <a:r>
              <a:rPr lang="ru-RU" sz="160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(юбки)»</a:t>
            </a:r>
            <a:endParaRPr lang="ru-RU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altLang="ru-RU" sz="16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публикации в интернете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145879"/>
            <a:ext cx="774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Актуальность личного вклада педагога в развитие образования 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0676" y="1253860"/>
            <a:ext cx="3028208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210858"/>
                </a:solidFill>
                <a:latin typeface="Times New Roman" pitchFamily="18" charset="0"/>
                <a:cs typeface="Times New Roman" pitchFamily="18" charset="0"/>
              </a:rPr>
              <a:t>Недостаточный уровень использования ИКТ в ОП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10968" y="2254628"/>
            <a:ext cx="3093541" cy="10156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210858"/>
                </a:solidFill>
                <a:latin typeface="Times New Roman" pitchFamily="18" charset="0"/>
                <a:cs typeface="Times New Roman" pitchFamily="18" charset="0"/>
              </a:rPr>
              <a:t>Традиционные технологии обучения и воспитания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10151" y="1146982"/>
            <a:ext cx="3408218" cy="1015663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210858"/>
                </a:solidFill>
                <a:latin typeface="Times New Roman" pitchFamily="18" charset="0"/>
                <a:cs typeface="Times New Roman" pitchFamily="18" charset="0"/>
              </a:rPr>
              <a:t>Потребность общества в овладении знаний с помощью ИКТ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93076" y="2314010"/>
            <a:ext cx="3472796" cy="1015663"/>
          </a:xfrm>
          <a:prstGeom prst="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210858"/>
                </a:solidFill>
                <a:latin typeface="Times New Roman" pitchFamily="18" charset="0"/>
                <a:cs typeface="Times New Roman" pitchFamily="18" charset="0"/>
              </a:rPr>
              <a:t>Динамизм  изменения знаний и умений с использованием ИКТ</a:t>
            </a:r>
          </a:p>
        </p:txBody>
      </p:sp>
      <p:sp>
        <p:nvSpPr>
          <p:cNvPr id="14" name="Тройная стрелка влево/вправо/вверх 13"/>
          <p:cNvSpPr/>
          <p:nvPr/>
        </p:nvSpPr>
        <p:spPr>
          <a:xfrm rot="10634808">
            <a:off x="4976534" y="2984246"/>
            <a:ext cx="483522" cy="614068"/>
          </a:xfrm>
          <a:prstGeom prst="leftRightUpArrow">
            <a:avLst>
              <a:gd name="adj1" fmla="val 27759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125682" y="3731930"/>
            <a:ext cx="6555179" cy="2246769"/>
          </a:xfrm>
          <a:prstGeom prst="rect">
            <a:avLst/>
          </a:prstGeom>
          <a:solidFill>
            <a:schemeClr val="bg1"/>
          </a:solidFill>
          <a:ln w="57150">
            <a:solidFill>
              <a:srgbClr val="3F1BA5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rgbClr val="210858"/>
                </a:solidFill>
                <a:latin typeface="Times New Roman" pitchFamily="18" charset="0"/>
                <a:cs typeface="Times New Roman" pitchFamily="18" charset="0"/>
              </a:rPr>
              <a:t>Информационная компетентность школьников необходима для качественного освоения всех учебных предметов, в том числе технологии. </a:t>
            </a:r>
          </a:p>
          <a:p>
            <a:pPr algn="just"/>
            <a:r>
              <a:rPr lang="ru-RU" sz="2000" b="1" i="1" dirty="0">
                <a:solidFill>
                  <a:srgbClr val="210858"/>
                </a:solidFill>
                <a:latin typeface="Times New Roman" pitchFamily="18" charset="0"/>
                <a:cs typeface="Times New Roman" pitchFamily="18" charset="0"/>
              </a:rPr>
              <a:t>Овладение компьютерной культурой, формирование информационной компетентности школьников – необходимое условие включения подрастающего поколения в мировое информациоонное пространство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145879"/>
            <a:ext cx="774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Теоретическое обоснование личного вклада педагога в развитие образования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73184" y="1147235"/>
            <a:ext cx="630579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Практика проведения  уроков с использованием ИКТ по мнению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Е.И.Машбица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В.Н.Монахова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к.п.н., показала, что одновременное использование аудио- и видеоинформации  повышает запоминаемость до 40-50%. Экономия времени, необходимого для изучения  конкретного материала, в среднем составляет 30%, а приобретенные  знания сохраняются  в памяти значительно дольше.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компьютерных технологий обучения позволяет видоизменять весь процесс преподавания, реализовывать модель личностно-ориентированного обучения, интенсифицировать занятия.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361322"/>
            <a:ext cx="774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Цели и задачи педагогической деятельности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33772" y="1642937"/>
            <a:ext cx="7145079" cy="350865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Tx/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активизации познавательной деятельности  учащихся на уроках технологии посредством использования информационно-коммуникационных технологий.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lvl="0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теоретической и методической литературы по  теме «Применение ИКТ на уроках технологии как средство повышения познавательной активности учащихся»;</a:t>
            </a:r>
          </a:p>
          <a:p>
            <a:pPr lvl="0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выделение направлений применения ИТ на уроках технологии;</a:t>
            </a:r>
          </a:p>
          <a:p>
            <a:pPr lvl="0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апробация некоторых элементов информационно-коммуникационных технологий в своей педагогической деятельности.</a:t>
            </a:r>
          </a:p>
          <a:p>
            <a:r>
              <a:rPr lang="ru-RU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361322"/>
            <a:ext cx="774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Ведущая педагогическая идея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4748" y="1249693"/>
            <a:ext cx="6430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Обучение с использованием средств ИКТ позволяет создать условия для формирования таких социально значимых качеств личности как активность, самостоятельность,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способность к адаптации в условиях информационного общества, для развития коммуникативных способностей и формирования информационной культуры личности. 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30532" b="40213"/>
          <a:stretch/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7" name="Picture 2" descr="ÐÐ°ÑÑÐ¸Ð½ÐºÐ¸ Ð¿Ð¾ Ð·Ð°Ð¿ÑÐ¾ÑÑ ÑÐ¾Ð½ ÑÑÐºÐ¾Ð´ÐµÐ»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06" y="0"/>
            <a:ext cx="9196306" cy="687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42858" y="145879"/>
            <a:ext cx="774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err="1">
                <a:solidFill>
                  <a:srgbClr val="C00000"/>
                </a:solidFill>
                <a:latin typeface="Monotype Corsiva" pitchFamily="66" charset="0"/>
              </a:rPr>
              <a:t>Деятельностный</a:t>
            </a:r>
            <a:r>
              <a:rPr lang="ru-RU" altLang="ru-RU" sz="2800" b="1" dirty="0">
                <a:solidFill>
                  <a:srgbClr val="C00000"/>
                </a:solidFill>
                <a:latin typeface="Monotype Corsiva" pitchFamily="66" charset="0"/>
              </a:rPr>
              <a:t> аспект личного вклада педагога в развитие образования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888175" y="1250724"/>
            <a:ext cx="6875813" cy="43544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marR="0" lvl="0" indent="-2825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 pitchFamily="18" charset="2"/>
              <a:buChar char="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/>
              <a:buChar char="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5050" y="1092530"/>
            <a:ext cx="71370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данным учёных человек запоминает 20% услышанного и 30% увиденного, и более 50% того, что он видит и слышит одновременно. Таким образом, облегчение процесса восприятия и запоминания информации с помощью ярких образов - это основа любой современной презентации. Как писал великий педагог К.Д.Ушинский: «Если вы входите в класс, от которого трудно добиться слова, начните показывать картинки, и класс заговорит, а главное, заговорит свободно…».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Сегодня необходимо, чтобы каждый учитель мог подготовить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провести урок с использованием ИКТ. Такой урок нагляден, красочен, информативен, интерактивен, экономит время учителя и ученика. Он позволяет ученику работать в своем темпе, а учителю дает возможность оперативно проконтролировать и оценить результаты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35980405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2285</TotalTime>
  <Words>955</Words>
  <Application>Microsoft Office PowerPoint</Application>
  <PresentationFormat>Экран (4:3)</PresentationFormat>
  <Paragraphs>84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Gill Sans MT</vt:lpstr>
      <vt:lpstr>Monotype Corsiva</vt:lpstr>
      <vt:lpstr>Times New Roman</vt:lpstr>
      <vt:lpstr>Verdana</vt:lpstr>
      <vt:lpstr>Wingdings</vt:lpstr>
      <vt:lpstr>Wingdings 2</vt:lpstr>
      <vt:lpstr>Тема Office</vt:lpstr>
      <vt:lpstr>Практические достижения профессиональной деятельности  учителя технологии  Ковтонюк Татьяны Сергеевны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Home</cp:lastModifiedBy>
  <cp:revision>89</cp:revision>
  <dcterms:created xsi:type="dcterms:W3CDTF">2013-11-19T05:52:05Z</dcterms:created>
  <dcterms:modified xsi:type="dcterms:W3CDTF">2023-10-01T15:10:50Z</dcterms:modified>
</cp:coreProperties>
</file>