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63" r:id="rId2"/>
    <p:sldId id="379" r:id="rId3"/>
    <p:sldId id="393" r:id="rId4"/>
    <p:sldId id="383" r:id="rId5"/>
    <p:sldId id="394" r:id="rId6"/>
    <p:sldId id="400" r:id="rId7"/>
    <p:sldId id="395" r:id="rId8"/>
    <p:sldId id="401" r:id="rId9"/>
    <p:sldId id="396" r:id="rId10"/>
    <p:sldId id="402" r:id="rId11"/>
    <p:sldId id="39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xmlns="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3434"/>
    <a:srgbClr val="262626"/>
    <a:srgbClr val="E9E9EC"/>
    <a:srgbClr val="FF416C"/>
    <a:srgbClr val="EC2F4B"/>
    <a:srgbClr val="009FFF"/>
    <a:srgbClr val="240B36"/>
    <a:srgbClr val="C31432"/>
    <a:srgbClr val="EB48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248" autoAdjust="0"/>
    <p:restoredTop sz="94627"/>
  </p:normalViewPr>
  <p:slideViewPr>
    <p:cSldViewPr snapToGrid="0" snapToObjects="1">
      <p:cViewPr varScale="1">
        <p:scale>
          <a:sx n="68" d="100"/>
          <a:sy n="68" d="100"/>
        </p:scale>
        <p:origin x="-1044" y="-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0F127-07B6-EF47-B823-41FC4B3DB85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0AC6D-AC60-5A4C-89F0-5919DC6F7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88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16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191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19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0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65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59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58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74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82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90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5243-862D-E740-B344-4F7242EAA7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70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8899D-00BE-C24F-A391-6A36987A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48A3B4-342A-8349-B994-07691D8D2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8C98F8-8EC3-0345-B81C-FDE0122B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F4B98F-2BD7-7D41-9985-26BCBC29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741878-BA5D-D848-B970-9A1519F4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70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9A945C-5DBA-2C46-B9A8-05F2C1ED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3FA15DE-2FB6-4748-B37D-8F38FB9D1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54E8D1-A54C-2A4D-9451-6E6F3D55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BF0B4C-3055-9045-AC56-2C94C531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425EC-3507-4048-9DA9-AF2861C8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51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6F2A61-63E0-FC47-B7FA-45DF36245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EAEAF11-E67C-584D-A3F5-4816A9501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65BC44-9531-D44C-A196-9FE55529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9B81B6-7F50-A446-9656-399EEE75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04FC1D-9EA0-C343-95BF-18B8E88F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29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15EB1A-AB21-604D-A53A-C3491360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78E85D-F038-F24D-8FC2-F5C49DA53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45D971-8B6D-A542-96AF-4B583F8F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B47522-6D8B-134B-8334-C62F56A2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7121A2-E856-8E4A-84E2-5F8FFB14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61DD1-A106-5F4F-9DBD-646AE377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E287A8-A4E7-6A44-B412-A21FEB6A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3A6AA-CA45-0D4A-94D2-5FD032CC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6B23A0-3263-3040-A937-17EC9BE7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0A3C6C-66C4-FC4D-824C-B123BE6A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27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363997-C8B0-554A-9884-12A8C9EC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954CA6-02E9-434D-84AB-71DFA5069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C4C9EF-EDCC-1B42-92C5-F72399152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742B26-11AE-3140-B6FA-8F5A046C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917FCF-A267-CC4B-A29F-AE7F603F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BC7CB6-A840-094E-8FAC-66BEF58F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88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AC8D5-E538-E649-983A-39AF7DAA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4E852E-F812-EC47-AC4B-DC83CCBDE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9F931F-2D29-1448-B30B-795EEA0CA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35D7377-4525-6B44-9E1B-DD32A43CD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8F7D92F-B93D-2E4D-9C77-DF3958CC8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4B1A560-788F-6548-A0BD-1073E3B3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369D90-A8D0-6F49-B7B8-86290ED2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2CFFB69-D05F-A247-B3FC-38163B91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73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92469-6CCE-5543-970C-835D8970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96727E3-42A5-1347-A613-72DC1B93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E945FC-887E-3244-BC5E-7805FE09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00CABBE-0CEF-EA49-9C41-331454CD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20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E7D513D-D6D0-B74E-ACE5-0F07832C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6F12BBA-0189-2648-8914-02D54F8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A08E14B-8D17-854E-85D4-6CFDFEF3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21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8C074D-9D52-7949-8C92-593E1A17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B88A53-55A5-9D43-B7C8-77F289E68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4EFF53-58E2-1140-8776-007C843CC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0827FE-EC8C-2343-BB36-68C2E6A6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A41613-3171-A945-A5C4-3AF6837E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F06E37-8803-7C44-A2CD-50F36A04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99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22334-8302-C24D-A3E0-A88A2E87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E821A42-F492-7948-BD18-92DBB3543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B55B22-5C40-9F47-BFBA-D3C2CEF1D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A8428F-4B84-E54D-86B5-338A7538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AF0B1F-6DB3-2340-A443-A209270B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D950F7-2A52-8A48-B344-B8E65EF6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69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F1157-9887-B148-A0E1-B97208C3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AE8164-1494-8442-83A6-FF34A9F45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3C544B-AC1A-5B48-9617-9E5D26AA7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C750-649A-FC43-B14D-7B8ECC054F4C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299BB7-B4E5-4C40-BBD9-2DA480EB9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F6E140-7134-124C-9770-57B490EEF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7796-878F-F349-B713-C6FBE4FD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96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06FE9D-DB4B-4B49-B09D-2CC8D87D6E3B}"/>
              </a:ext>
            </a:extLst>
          </p:cNvPr>
          <p:cNvSpPr txBox="1"/>
          <p:nvPr/>
        </p:nvSpPr>
        <p:spPr>
          <a:xfrm>
            <a:off x="858416" y="760549"/>
            <a:ext cx="6578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  <a:cs typeface="Times New Roman" panose="02020603050405020304" pitchFamily="18" charset="0"/>
              </a:rPr>
              <a:t>Занимательные головоломки</a:t>
            </a:r>
          </a:p>
          <a:p>
            <a:r>
              <a:rPr lang="ru-RU" sz="4400" b="1" dirty="0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мира</a:t>
            </a:r>
            <a:endParaRPr lang="ru-RU" sz="4400" b="1" i="0" dirty="0">
              <a:solidFill>
                <a:srgbClr val="000000"/>
              </a:solidFill>
              <a:effectLst/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8EFD3C-6AE2-466C-A789-F43A4A612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8" y="4811697"/>
            <a:ext cx="4692596" cy="1521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8EC115-4DBC-4DF7-BA9D-DAB6DB6717C6}"/>
              </a:ext>
            </a:extLst>
          </p:cNvPr>
          <p:cNvSpPr txBox="1"/>
          <p:nvPr/>
        </p:nvSpPr>
        <p:spPr>
          <a:xfrm>
            <a:off x="589935" y="4896172"/>
            <a:ext cx="4434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Constantia" panose="02030602050306030303" pitchFamily="18" charset="0"/>
              </a:rPr>
              <a:t>Исполнитель: </a:t>
            </a:r>
            <a:r>
              <a:rPr lang="ru-RU" sz="2000" dirty="0" smtClean="0">
                <a:latin typeface="Constantia" panose="02030602050306030303" pitchFamily="18" charset="0"/>
              </a:rPr>
              <a:t>Суворова Софья Евгеньевна</a:t>
            </a:r>
          </a:p>
          <a:p>
            <a:pPr algn="r"/>
            <a:r>
              <a:rPr lang="ru-RU" sz="2000" dirty="0" smtClean="0">
                <a:latin typeface="Constantia" panose="02030602050306030303" pitchFamily="18" charset="0"/>
              </a:rPr>
              <a:t>6 класс</a:t>
            </a:r>
          </a:p>
          <a:p>
            <a:pPr algn="r"/>
            <a:r>
              <a:rPr lang="ru-RU" sz="2000" dirty="0" smtClean="0">
                <a:latin typeface="Constantia" panose="02030602050306030303" pitchFamily="18" charset="0"/>
              </a:rPr>
              <a:t>«</a:t>
            </a:r>
            <a:r>
              <a:rPr lang="ru-RU" sz="2000" dirty="0" err="1" smtClean="0">
                <a:latin typeface="Constantia" panose="02030602050306030303" pitchFamily="18" charset="0"/>
              </a:rPr>
              <a:t>Усть-Пустынская</a:t>
            </a:r>
            <a:r>
              <a:rPr lang="ru-RU" sz="2000" dirty="0" smtClean="0">
                <a:latin typeface="Constantia" panose="02030602050306030303" pitchFamily="18" charset="0"/>
              </a:rPr>
              <a:t> СОШ» – филиал МКОУ «Куйбышевская СОШ»</a:t>
            </a:r>
            <a:endParaRPr lang="ru-RU" sz="2000" dirty="0">
              <a:latin typeface="Constantia" panose="02030602050306030303" pitchFamily="18" charset="0"/>
            </a:endParaRPr>
          </a:p>
          <a:p>
            <a:pPr algn="r"/>
            <a:endParaRPr lang="ru-RU" sz="2000" dirty="0">
              <a:latin typeface="Constantia" panose="02030602050306030303" pitchFamily="18" charset="0"/>
            </a:endParaRPr>
          </a:p>
          <a:p>
            <a:pPr algn="r"/>
            <a:endParaRPr lang="ru-RU" dirty="0">
              <a:latin typeface="Montserrat Medium" pitchFamily="2" charset="-52"/>
            </a:endParaRPr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1F052C-0DD0-6B07-052C-ED2A0BBB5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108" y="1533832"/>
            <a:ext cx="4058265" cy="40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64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5" y="5270091"/>
            <a:ext cx="2675199" cy="1927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2EAF43-6E37-4F15-816A-CF436AC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2" y="719273"/>
            <a:ext cx="6467747" cy="1392382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6794090" y="1484671"/>
            <a:ext cx="4977583" cy="4021394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FBB12-2FA3-4C38-83FB-E7265195A4AC}"/>
              </a:ext>
            </a:extLst>
          </p:cNvPr>
          <p:cNvSpPr txBox="1"/>
          <p:nvPr/>
        </p:nvSpPr>
        <p:spPr>
          <a:xfrm>
            <a:off x="2810797" y="1007327"/>
            <a:ext cx="625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Пятнашки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3C619-37FA-4365-B343-0311ECA7682B}"/>
              </a:ext>
            </a:extLst>
          </p:cNvPr>
          <p:cNvSpPr txBox="1"/>
          <p:nvPr/>
        </p:nvSpPr>
        <p:spPr>
          <a:xfrm>
            <a:off x="6961239" y="1915027"/>
            <a:ext cx="4906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Цель головоломки – собрать числа таким образом, чтобы получилась арифметическая цепочка с порядковым расположением цифр и пустое отверстие. Для этого части с цифрами необходимо передвигать. В современных модификациях вместо цифр часто используют буквы, которые нужно сложить в слово или фразу.</a:t>
            </a:r>
            <a:endParaRPr lang="ru-RU" sz="2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AA01F8-DD95-1B66-6E9A-FCD2562D6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352" y="2359741"/>
            <a:ext cx="4602642" cy="34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24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5" y="4975123"/>
            <a:ext cx="2675199" cy="22220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2EAF43-6E37-4F15-816A-CF436AC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82" y="719273"/>
            <a:ext cx="6730648" cy="1392382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6794090" y="1671104"/>
            <a:ext cx="4977583" cy="3402341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FBB12-2FA3-4C38-83FB-E7265195A4AC}"/>
              </a:ext>
            </a:extLst>
          </p:cNvPr>
          <p:cNvSpPr txBox="1"/>
          <p:nvPr/>
        </p:nvSpPr>
        <p:spPr>
          <a:xfrm>
            <a:off x="2506924" y="946115"/>
            <a:ext cx="296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Заключение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3C619-37FA-4365-B343-0311ECA7682B}"/>
              </a:ext>
            </a:extLst>
          </p:cNvPr>
          <p:cNvSpPr txBox="1"/>
          <p:nvPr/>
        </p:nvSpPr>
        <p:spPr>
          <a:xfrm>
            <a:off x="6981775" y="2062871"/>
            <a:ext cx="4741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onstantia" panose="02030602050306030303" pitchFamily="18" charset="0"/>
              </a:rPr>
              <a:t>В своём проекте я представила занимательные головоломки мира, которые могут занять ваше время за их решением. Я считаю, что каждый человек найдет для себя ту головоломку, которая будет ему по душе, с помощью которой он сможет тренировать своё мышление!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F82EADC-1E57-1DAC-6556-4157558FC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36" y="2632589"/>
            <a:ext cx="3374922" cy="33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74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751" y="5431582"/>
            <a:ext cx="2161240" cy="1426418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7033518" y="3121001"/>
            <a:ext cx="4430895" cy="3068103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C9F39ED-C303-3BC5-3CEF-55460A5306BB}"/>
              </a:ext>
            </a:extLst>
          </p:cNvPr>
          <p:cNvSpPr/>
          <p:nvPr/>
        </p:nvSpPr>
        <p:spPr>
          <a:xfrm>
            <a:off x="480318" y="645217"/>
            <a:ext cx="6087631" cy="1055764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E886A5-C72D-B6DF-8492-C49655313570}"/>
              </a:ext>
            </a:extLst>
          </p:cNvPr>
          <p:cNvSpPr txBox="1"/>
          <p:nvPr/>
        </p:nvSpPr>
        <p:spPr>
          <a:xfrm>
            <a:off x="2261420" y="781729"/>
            <a:ext cx="235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onstantia" panose="02030602050306030303" pitchFamily="18" charset="0"/>
              </a:rPr>
              <a:t>Введение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1FD61E-6DB6-C444-E46E-359EB7858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496" y="2285259"/>
            <a:ext cx="3716594" cy="3716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0CC129-37E0-FBF0-B6DB-434E568418A2}"/>
              </a:ext>
            </a:extLst>
          </p:cNvPr>
          <p:cNvSpPr txBox="1"/>
          <p:nvPr/>
        </p:nvSpPr>
        <p:spPr>
          <a:xfrm>
            <a:off x="7266038" y="3479157"/>
            <a:ext cx="4129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nstantia" panose="02030602050306030303" pitchFamily="18" charset="0"/>
              </a:rPr>
              <a:t>Я выбрала эту тему, потому что в мире существует очень много головоломок и мне самой часто интересно занять себя ими. Я отобрала самые интересные головоломки и хочу рассказать про них в своем проекте</a:t>
            </a:r>
          </a:p>
        </p:txBody>
      </p:sp>
    </p:spTree>
    <p:extLst>
      <p:ext uri="{BB962C8B-B14F-4D97-AF65-F5344CB8AC3E}">
        <p14:creationId xmlns:p14="http://schemas.microsoft.com/office/powerpoint/2010/main" xmlns="" val="73576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751" y="5431582"/>
            <a:ext cx="2161240" cy="1426418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7033518" y="1428060"/>
            <a:ext cx="4500391" cy="4806030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2E997E2-ABE9-0249-AEBA-CA29CE6A7D98}"/>
              </a:ext>
            </a:extLst>
          </p:cNvPr>
          <p:cNvSpPr txBox="1"/>
          <p:nvPr/>
        </p:nvSpPr>
        <p:spPr>
          <a:xfrm>
            <a:off x="7201815" y="1428060"/>
            <a:ext cx="42141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Кубик </a:t>
            </a:r>
            <a:r>
              <a:rPr lang="ru-RU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Р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убика</a:t>
            </a:r>
          </a:p>
          <a:p>
            <a:pPr algn="ctr"/>
            <a:endParaRPr lang="ru-RU" sz="2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ru-RU" sz="16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Эта головоломка появилась в 1975 году. Ее придумал венгерский профессор Эрне Рубик. Основная задача – сложить элементы так, чтобы каждая грань куба была своего цвета (к примеру, синяя, зеленая или красная). Для этого их нужно крутить по специальной оси. Собрать кубик Рубика не так уж и просто, однако есть такие мастера, которые справляются с этим за считаные минуты. Например, певец Джастин </a:t>
            </a:r>
            <a:r>
              <a:rPr lang="ru-RU" sz="1600" b="0" i="0" dirty="0" err="1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Бибер</a:t>
            </a:r>
            <a:r>
              <a:rPr lang="ru-RU" sz="16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, который собирает кубик меньше чем за три минуты. А мировой рекорд по сборке принадлежит Ду </a:t>
            </a:r>
            <a:r>
              <a:rPr lang="ru-RU" sz="1600" b="0" i="0" dirty="0" err="1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Юшенгу</a:t>
            </a:r>
            <a:r>
              <a:rPr lang="ru-RU" sz="16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. Этот парень из Китая собрал головоломку за 3,47 секунды!</a:t>
            </a:r>
            <a:endParaRPr lang="ru-RU" sz="1600" b="1" i="0" dirty="0">
              <a:solidFill>
                <a:srgbClr val="000000"/>
              </a:solidFill>
              <a:effectLst/>
              <a:latin typeface="Constantia" panose="02030602050306030303" pitchFamily="18" charset="0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/>
            <a:endParaRPr lang="ru-RU" sz="2800" b="1" i="0" dirty="0">
              <a:solidFill>
                <a:srgbClr val="000000"/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D4715A-85E4-389C-87C7-DC0BF9C9E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06" y="1428060"/>
            <a:ext cx="6010275" cy="43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37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5" y="5270091"/>
            <a:ext cx="2675199" cy="1927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2EAF43-6E37-4F15-816A-CF436AC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2" y="719273"/>
            <a:ext cx="6467747" cy="1392382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6794090" y="1484671"/>
            <a:ext cx="5279923" cy="3785419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FBB12-2FA3-4C38-83FB-E7265195A4AC}"/>
              </a:ext>
            </a:extLst>
          </p:cNvPr>
          <p:cNvSpPr txBox="1"/>
          <p:nvPr/>
        </p:nvSpPr>
        <p:spPr>
          <a:xfrm>
            <a:off x="3027107" y="894728"/>
            <a:ext cx="218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Танграм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3C619-37FA-4365-B343-0311ECA7682B}"/>
              </a:ext>
            </a:extLst>
          </p:cNvPr>
          <p:cNvSpPr txBox="1"/>
          <p:nvPr/>
        </p:nvSpPr>
        <p:spPr>
          <a:xfrm>
            <a:off x="6941574" y="1600396"/>
            <a:ext cx="5132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Эту головоломку придумали в императорском Китае. Эта игра была популярна в школах и среди моряков. Многие известные люди, в том числе писатель Льюис Кэррол и сам Наполеон Бонапарт, были поклонниками танграма.</a:t>
            </a: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Танграм состоит из пяти треугольников разных размеров, неправильного четырехугольника и квадрата. Их можно сложить в различные фигуры растений, животных, машин. А можно сложить в большой прямоугольник, но это не так-то просто.</a:t>
            </a:r>
            <a:endParaRPr lang="ru-RU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0618FD-2F52-5B7D-3583-981134A33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852" y="2458065"/>
            <a:ext cx="4326193" cy="36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98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5" y="5270091"/>
            <a:ext cx="2675199" cy="1927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2EAF43-6E37-4F15-816A-CF436AC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2" y="719273"/>
            <a:ext cx="6467747" cy="1392382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6794090" y="1570899"/>
            <a:ext cx="4994787" cy="4109884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FBB12-2FA3-4C38-83FB-E7265195A4AC}"/>
              </a:ext>
            </a:extLst>
          </p:cNvPr>
          <p:cNvSpPr txBox="1"/>
          <p:nvPr/>
        </p:nvSpPr>
        <p:spPr>
          <a:xfrm>
            <a:off x="1049482" y="1024773"/>
            <a:ext cx="62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Меледа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3C619-37FA-4365-B343-0311ECA7682B}"/>
              </a:ext>
            </a:extLst>
          </p:cNvPr>
          <p:cNvSpPr txBox="1"/>
          <p:nvPr/>
        </p:nvSpPr>
        <p:spPr>
          <a:xfrm>
            <a:off x="6941573" y="1856034"/>
            <a:ext cx="4847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Меледа – это старинная игрушка-головоломка, происходящая предположительно из Китая. Она состоит из замкнутой проволочной вилки, имеющей вид длинной шпильки для волос, и девяти колец, связанных между собой довольно сложным образом. Задача состоит в том, чтобы снять всю систему колец с вилки или надеть ее обратно. Звучит сложновато, однако на деле совсем просто. Меледу в девять колец можно спустить меньше чем за пять минут.</a:t>
            </a: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endParaRPr lang="ru-RU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AAE25E-BB60-9FF8-5E48-561E08A07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82" y="2467437"/>
            <a:ext cx="5048049" cy="33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98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5" y="5270091"/>
            <a:ext cx="2675199" cy="1927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2EAF43-6E37-4F15-816A-CF436AC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2" y="719273"/>
            <a:ext cx="6467747" cy="1392382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6794090" y="1732659"/>
            <a:ext cx="4994787" cy="3763573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FBB12-2FA3-4C38-83FB-E7265195A4AC}"/>
              </a:ext>
            </a:extLst>
          </p:cNvPr>
          <p:cNvSpPr txBox="1"/>
          <p:nvPr/>
        </p:nvSpPr>
        <p:spPr>
          <a:xfrm>
            <a:off x="1049482" y="1024773"/>
            <a:ext cx="62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Меледа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3C619-37FA-4365-B343-0311ECA7682B}"/>
              </a:ext>
            </a:extLst>
          </p:cNvPr>
          <p:cNvSpPr txBox="1"/>
          <p:nvPr/>
        </p:nvSpPr>
        <p:spPr>
          <a:xfrm>
            <a:off x="6941573" y="2239492"/>
            <a:ext cx="4847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Меледа была очень популярна в Древней Руси. Однако там было гораздо больше колец – их число начиналось от пятнадцати и более. Отсюда старый русский глагол “меледиться” – заниматься пустым и мешкотным делом.</a:t>
            </a:r>
            <a:r>
              <a:rPr lang="ru-RU" sz="2000" dirty="0">
                <a:latin typeface="Constantia" panose="02030602050306030303" pitchFamily="18" charset="0"/>
              </a:rPr>
              <a:t/>
            </a:r>
            <a:br>
              <a:rPr lang="ru-RU" sz="2000" dirty="0">
                <a:latin typeface="Constantia" panose="02030602050306030303" pitchFamily="18" charset="0"/>
              </a:rPr>
            </a:br>
            <a:endParaRPr lang="ru-RU" sz="2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73FAE6-6E2A-329F-81E4-4097CFFE3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465" y="2466479"/>
            <a:ext cx="3905251" cy="33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9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5" y="5270091"/>
            <a:ext cx="2675199" cy="1927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2EAF43-6E37-4F15-816A-CF436AC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2" y="719273"/>
            <a:ext cx="6467747" cy="1392382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6794090" y="1484671"/>
            <a:ext cx="4977583" cy="4021394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FBB12-2FA3-4C38-83FB-E7265195A4AC}"/>
              </a:ext>
            </a:extLst>
          </p:cNvPr>
          <p:cNvSpPr txBox="1"/>
          <p:nvPr/>
        </p:nvSpPr>
        <p:spPr>
          <a:xfrm>
            <a:off x="1581765" y="1024773"/>
            <a:ext cx="625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Шкатулка с секретом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3C619-37FA-4365-B343-0311ECA7682B}"/>
              </a:ext>
            </a:extLst>
          </p:cNvPr>
          <p:cNvSpPr txBox="1"/>
          <p:nvPr/>
        </p:nvSpPr>
        <p:spPr>
          <a:xfrm>
            <a:off x="6915205" y="1846203"/>
            <a:ext cx="47753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С виду это обычная шкатулка, но чтобы ее открыть, нужно проделать ряд замысловатых манипуляций. Некоторые шкатулки открываются простым одиночным нажатием в нужной области, в то время как для открытия других требуется движение ряда небольших частей. В самых сложных шкатулках нужно сделать более ста ходов.</a:t>
            </a:r>
            <a:endParaRPr lang="ru-RU" sz="2000" b="0" i="0" dirty="0">
              <a:solidFill>
                <a:srgbClr val="000000"/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DDFFCC-99A7-E37D-C23F-58B91DA12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065" y="2458679"/>
            <a:ext cx="4722762" cy="35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04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5" y="5270091"/>
            <a:ext cx="2675199" cy="1927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2EAF43-6E37-4F15-816A-CF436AC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2" y="719273"/>
            <a:ext cx="6467747" cy="1392382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6794090" y="1484671"/>
            <a:ext cx="4977583" cy="4021394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FBB12-2FA3-4C38-83FB-E7265195A4AC}"/>
              </a:ext>
            </a:extLst>
          </p:cNvPr>
          <p:cNvSpPr txBox="1"/>
          <p:nvPr/>
        </p:nvSpPr>
        <p:spPr>
          <a:xfrm>
            <a:off x="1581765" y="1024773"/>
            <a:ext cx="625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Шкатулка с секретом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3C619-37FA-4365-B343-0311ECA7682B}"/>
              </a:ext>
            </a:extLst>
          </p:cNvPr>
          <p:cNvSpPr txBox="1"/>
          <p:nvPr/>
        </p:nvSpPr>
        <p:spPr>
          <a:xfrm>
            <a:off x="6915205" y="1846203"/>
            <a:ext cx="48564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Эта головоломка появилась на основе больших ящиков с секретами, в которых государственные деятели и европейские аристократы хранили свои тайны.</a:t>
            </a:r>
            <a:r>
              <a:rPr lang="ru-RU" sz="2000" dirty="0">
                <a:latin typeface="Constantia" panose="02030602050306030303" pitchFamily="18" charset="0"/>
              </a:rPr>
              <a:t/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/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На основе такой шкатулки была создана шкатулка Лемаршана – вымышленный артефакт Пинхеда, главного антагониста фильма “Восставший из ада”.</a:t>
            </a:r>
            <a:endParaRPr lang="ru-RU" sz="2000" b="0" i="0" dirty="0">
              <a:solidFill>
                <a:srgbClr val="000000"/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DDFFCC-99A7-E37D-C23F-58B91DA12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065" y="2458679"/>
            <a:ext cx="4722762" cy="35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66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BD23-F5A3-8B4E-B748-A43BE247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5" y="5270091"/>
            <a:ext cx="2675199" cy="1927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2EAF43-6E37-4F15-816A-CF436AC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2" y="719273"/>
            <a:ext cx="6467747" cy="1392382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5EA7854-5E74-5242-9331-317278FD8E9E}"/>
              </a:ext>
            </a:extLst>
          </p:cNvPr>
          <p:cNvSpPr/>
          <p:nvPr/>
        </p:nvSpPr>
        <p:spPr>
          <a:xfrm>
            <a:off x="6794090" y="1484671"/>
            <a:ext cx="4977583" cy="4021394"/>
          </a:xfrm>
          <a:custGeom>
            <a:avLst/>
            <a:gdLst>
              <a:gd name="connsiteX0" fmla="*/ 0 w 4472043"/>
              <a:gd name="connsiteY0" fmla="*/ 0 h 4784272"/>
              <a:gd name="connsiteX1" fmla="*/ 4472043 w 4472043"/>
              <a:gd name="connsiteY1" fmla="*/ 0 h 4784272"/>
              <a:gd name="connsiteX2" fmla="*/ 4472043 w 4472043"/>
              <a:gd name="connsiteY2" fmla="*/ 4784272 h 4784272"/>
              <a:gd name="connsiteX3" fmla="*/ 0 w 4472043"/>
              <a:gd name="connsiteY3" fmla="*/ 4784272 h 4784272"/>
              <a:gd name="connsiteX4" fmla="*/ 0 w 4472043"/>
              <a:gd name="connsiteY4" fmla="*/ 0 h 4784272"/>
              <a:gd name="connsiteX0" fmla="*/ 8 w 4472051"/>
              <a:gd name="connsiteY0" fmla="*/ 0 h 4784272"/>
              <a:gd name="connsiteX1" fmla="*/ 4472051 w 4472051"/>
              <a:gd name="connsiteY1" fmla="*/ 0 h 4784272"/>
              <a:gd name="connsiteX2" fmla="*/ 4472051 w 4472051"/>
              <a:gd name="connsiteY2" fmla="*/ 4784272 h 4784272"/>
              <a:gd name="connsiteX3" fmla="*/ 8 w 4472051"/>
              <a:gd name="connsiteY3" fmla="*/ 4784272 h 4784272"/>
              <a:gd name="connsiteX4" fmla="*/ 34392 w 4472051"/>
              <a:gd name="connsiteY4" fmla="*/ 1436448 h 4784272"/>
              <a:gd name="connsiteX5" fmla="*/ 8 w 4472051"/>
              <a:gd name="connsiteY5" fmla="*/ 0 h 4784272"/>
              <a:gd name="connsiteX0" fmla="*/ 20315 w 4492358"/>
              <a:gd name="connsiteY0" fmla="*/ 0 h 4784272"/>
              <a:gd name="connsiteX1" fmla="*/ 4492358 w 4492358"/>
              <a:gd name="connsiteY1" fmla="*/ 0 h 4784272"/>
              <a:gd name="connsiteX2" fmla="*/ 4492358 w 4492358"/>
              <a:gd name="connsiteY2" fmla="*/ 4784272 h 4784272"/>
              <a:gd name="connsiteX3" fmla="*/ 20315 w 4492358"/>
              <a:gd name="connsiteY3" fmla="*/ 4784272 h 4784272"/>
              <a:gd name="connsiteX4" fmla="*/ 54699 w 4492358"/>
              <a:gd name="connsiteY4" fmla="*/ 1436448 h 4784272"/>
              <a:gd name="connsiteX5" fmla="*/ 20315 w 4492358"/>
              <a:gd name="connsiteY5" fmla="*/ 0 h 4784272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492358"/>
              <a:gd name="connsiteY0" fmla="*/ 21758 h 4806030"/>
              <a:gd name="connsiteX1" fmla="*/ 2185613 w 4492358"/>
              <a:gd name="connsiteY1" fmla="*/ 0 h 4806030"/>
              <a:gd name="connsiteX2" fmla="*/ 4492358 w 4492358"/>
              <a:gd name="connsiteY2" fmla="*/ 21758 h 4806030"/>
              <a:gd name="connsiteX3" fmla="*/ 4492358 w 4492358"/>
              <a:gd name="connsiteY3" fmla="*/ 4806030 h 4806030"/>
              <a:gd name="connsiteX4" fmla="*/ 20315 w 4492358"/>
              <a:gd name="connsiteY4" fmla="*/ 4806030 h 4806030"/>
              <a:gd name="connsiteX5" fmla="*/ 54699 w 4492358"/>
              <a:gd name="connsiteY5" fmla="*/ 1458206 h 4806030"/>
              <a:gd name="connsiteX6" fmla="*/ 20315 w 4492358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  <a:gd name="connsiteX0" fmla="*/ 20315 w 4500391"/>
              <a:gd name="connsiteY0" fmla="*/ 21758 h 4806030"/>
              <a:gd name="connsiteX1" fmla="*/ 2185613 w 4500391"/>
              <a:gd name="connsiteY1" fmla="*/ 0 h 4806030"/>
              <a:gd name="connsiteX2" fmla="*/ 4492358 w 4500391"/>
              <a:gd name="connsiteY2" fmla="*/ 21758 h 4806030"/>
              <a:gd name="connsiteX3" fmla="*/ 4492358 w 4500391"/>
              <a:gd name="connsiteY3" fmla="*/ 4806030 h 4806030"/>
              <a:gd name="connsiteX4" fmla="*/ 20315 w 4500391"/>
              <a:gd name="connsiteY4" fmla="*/ 4806030 h 4806030"/>
              <a:gd name="connsiteX5" fmla="*/ 54699 w 4500391"/>
              <a:gd name="connsiteY5" fmla="*/ 1458206 h 4806030"/>
              <a:gd name="connsiteX6" fmla="*/ 20315 w 4500391"/>
              <a:gd name="connsiteY6" fmla="*/ 21758 h 48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391" h="4806030">
                <a:moveTo>
                  <a:pt x="20315" y="21758"/>
                </a:moveTo>
                <a:lnTo>
                  <a:pt x="2185613" y="0"/>
                </a:lnTo>
                <a:cubicBezTo>
                  <a:pt x="2958556" y="91845"/>
                  <a:pt x="3723443" y="-9664"/>
                  <a:pt x="4492358" y="21758"/>
                </a:cubicBezTo>
                <a:cubicBezTo>
                  <a:pt x="4403738" y="1616515"/>
                  <a:pt x="4532640" y="3219329"/>
                  <a:pt x="4492358" y="4806030"/>
                </a:cubicBezTo>
                <a:cubicBezTo>
                  <a:pt x="3001677" y="4745607"/>
                  <a:pt x="1510996" y="4806030"/>
                  <a:pt x="20315" y="4806030"/>
                </a:cubicBezTo>
                <a:cubicBezTo>
                  <a:pt x="-40731" y="3692775"/>
                  <a:pt x="55322" y="2575490"/>
                  <a:pt x="54699" y="1458206"/>
                </a:cubicBezTo>
                <a:lnTo>
                  <a:pt x="20315" y="21758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FBB12-2FA3-4C38-83FB-E7265195A4AC}"/>
              </a:ext>
            </a:extLst>
          </p:cNvPr>
          <p:cNvSpPr txBox="1"/>
          <p:nvPr/>
        </p:nvSpPr>
        <p:spPr>
          <a:xfrm>
            <a:off x="2810797" y="1007327"/>
            <a:ext cx="625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Пятнашки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3C619-37FA-4365-B343-0311ECA7682B}"/>
              </a:ext>
            </a:extLst>
          </p:cNvPr>
          <p:cNvSpPr txBox="1"/>
          <p:nvPr/>
        </p:nvSpPr>
        <p:spPr>
          <a:xfrm>
            <a:off x="7030065" y="2023182"/>
            <a:ext cx="4662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25262A"/>
                </a:solidFill>
                <a:effectLst/>
                <a:latin typeface="Constantia" panose="02030602050306030303" pitchFamily="18" charset="0"/>
              </a:rPr>
              <a:t>Вообще, официально головоломка называется “Игра в 15” или “Такен”. Ее авторм считается Ноэль Такен, однако это спорное утверждение, так как есть иные версии и разработки, напоминающие классические пятнашки. Существует даже минус-кубик, который является слиянием кубика Рубика и пятнашек.</a:t>
            </a:r>
            <a:endParaRPr lang="ru-RU" sz="2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842418-7D4D-A77D-AAED-9F55447FF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930" y="2636889"/>
            <a:ext cx="4205748" cy="31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08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431</Words>
  <Application>Microsoft Office PowerPoint</Application>
  <PresentationFormat>Произвольный</PresentationFormat>
  <Paragraphs>40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Школа</cp:lastModifiedBy>
  <cp:revision>39</cp:revision>
  <dcterms:created xsi:type="dcterms:W3CDTF">2020-04-27T17:04:40Z</dcterms:created>
  <dcterms:modified xsi:type="dcterms:W3CDTF">2023-09-29T08:35:28Z</dcterms:modified>
</cp:coreProperties>
</file>