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80"/>
  </p:notesMasterIdLst>
  <p:sldIdLst>
    <p:sldId id="256" r:id="rId2"/>
    <p:sldId id="257" r:id="rId3"/>
    <p:sldId id="265" r:id="rId4"/>
    <p:sldId id="258" r:id="rId5"/>
    <p:sldId id="280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749" autoAdjust="0"/>
    <p:restoredTop sz="94643" autoAdjust="0"/>
  </p:normalViewPr>
  <p:slideViewPr>
    <p:cSldViewPr>
      <p:cViewPr varScale="1">
        <p:scale>
          <a:sx n="101" d="100"/>
          <a:sy n="101" d="100"/>
        </p:scale>
        <p:origin x="3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7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7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A6EDED8-D878-4481-B437-6EF72403D8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4CA66-FD6A-4D38-896F-18602F633F6A}" type="slidenum">
              <a:rPr lang="ru-RU" altLang="ru-RU" smtClean="0"/>
              <a:pPr/>
              <a:t>30</a:t>
            </a:fld>
            <a:endParaRPr lang="ru-RU" altLang="ru-RU" smtClean="0"/>
          </a:p>
        </p:txBody>
      </p:sp>
      <p:sp>
        <p:nvSpPr>
          <p:cNvPr id="86019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F5490C6-DFFF-4A8F-A48A-481E1EAD6C25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8602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0000" tIns="46800" rIns="90000" bIns="46800" anchor="ctr"/>
          <a:lstStyle/>
          <a:p>
            <a:pPr defTabSz="449263"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>
              <a:latin typeface="Calibri" pitchFamily="32" charset="0"/>
              <a:cs typeface="Arial Unicode MS" charset="0"/>
            </a:endParaRPr>
          </a:p>
        </p:txBody>
      </p:sp>
      <p:sp>
        <p:nvSpPr>
          <p:cNvPr id="86022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72D93D4-5D72-4081-B525-662653AA1EB3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08A8F-74B4-4F14-807C-463B06B0EC9A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  <p:sp>
        <p:nvSpPr>
          <p:cNvPr id="95235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EDA6FAB-C69C-48C3-955E-1AA565683544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39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9523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A80BA3-F0BD-4FEF-AF97-F023B499397D}" type="slidenum">
              <a:rPr lang="ru-RU" altLang="ru-RU" smtClean="0"/>
              <a:pPr/>
              <a:t>40</a:t>
            </a:fld>
            <a:endParaRPr lang="ru-RU" altLang="ru-RU" smtClean="0"/>
          </a:p>
        </p:txBody>
      </p:sp>
      <p:sp>
        <p:nvSpPr>
          <p:cNvPr id="96259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1547BAD-ADE4-458F-A03F-7A1D86E4BBC6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9626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84C4-F6C9-460E-AB86-3709E782378C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  <p:sp>
        <p:nvSpPr>
          <p:cNvPr id="97283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2862855-B5CD-4F4D-92C3-A4F9BEA6DEE9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41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9728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46484D-4FC3-4A7F-B02E-EDAC9991ECBC}" type="slidenum">
              <a:rPr lang="ru-RU" altLang="ru-RU" smtClean="0"/>
              <a:pPr/>
              <a:t>42</a:t>
            </a:fld>
            <a:endParaRPr lang="ru-RU" altLang="ru-RU" smtClean="0"/>
          </a:p>
        </p:txBody>
      </p:sp>
      <p:sp>
        <p:nvSpPr>
          <p:cNvPr id="98307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7B27920-0271-48A7-9EDA-1F394BDD67EA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42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9830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C60F9B-A283-4FDD-B9A6-E5D0B2BAA160}" type="slidenum">
              <a:rPr lang="ru-RU" altLang="ru-RU" smtClean="0"/>
              <a:pPr/>
              <a:t>43</a:t>
            </a:fld>
            <a:endParaRPr lang="ru-RU" altLang="ru-RU" smtClean="0"/>
          </a:p>
        </p:txBody>
      </p:sp>
      <p:sp>
        <p:nvSpPr>
          <p:cNvPr id="99331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3DD01A2-ADD8-4F36-89FB-C0739F48D55B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43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9933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91F9CA-B319-43FC-A884-90CCD674D929}" type="slidenum">
              <a:rPr lang="ru-RU" altLang="ru-RU" smtClean="0"/>
              <a:pPr/>
              <a:t>44</a:t>
            </a:fld>
            <a:endParaRPr lang="ru-RU" altLang="ru-RU" smtClean="0"/>
          </a:p>
        </p:txBody>
      </p:sp>
      <p:sp>
        <p:nvSpPr>
          <p:cNvPr id="100355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781783D-67CD-4043-94FC-38194CD00051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44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0035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10F37-B60D-4721-BFFC-6F15FD35D0C4}" type="slidenum">
              <a:rPr lang="ru-RU" altLang="ru-RU" smtClean="0"/>
              <a:pPr/>
              <a:t>45</a:t>
            </a:fld>
            <a:endParaRPr lang="ru-RU" altLang="ru-RU" smtClean="0"/>
          </a:p>
        </p:txBody>
      </p:sp>
      <p:sp>
        <p:nvSpPr>
          <p:cNvPr id="101379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6CA31C6-B450-4A7D-8928-6FD64CF33EB9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45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0138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851206-A712-46A8-8657-20B31C6150BC}" type="slidenum">
              <a:rPr lang="ru-RU" altLang="ru-RU" smtClean="0"/>
              <a:pPr/>
              <a:t>46</a:t>
            </a:fld>
            <a:endParaRPr lang="ru-RU" altLang="ru-RU" smtClean="0"/>
          </a:p>
        </p:txBody>
      </p:sp>
      <p:sp>
        <p:nvSpPr>
          <p:cNvPr id="102403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94D8B99-2D0F-41CE-8016-459C17569B5C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0240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85C9E-4BE3-4199-A08F-5BE0504AF4FB}" type="slidenum">
              <a:rPr lang="ru-RU" altLang="ru-RU" smtClean="0"/>
              <a:pPr/>
              <a:t>47</a:t>
            </a:fld>
            <a:endParaRPr lang="ru-RU" altLang="ru-RU" smtClean="0"/>
          </a:p>
        </p:txBody>
      </p:sp>
      <p:sp>
        <p:nvSpPr>
          <p:cNvPr id="103427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EFD3D37-439C-40D0-98A3-867D66CEA303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47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0342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837E97-8B98-4310-B7CE-38B1BDA03B0F}" type="slidenum">
              <a:rPr lang="ru-RU" altLang="ru-RU" smtClean="0"/>
              <a:pPr/>
              <a:t>48</a:t>
            </a:fld>
            <a:endParaRPr lang="ru-RU" altLang="ru-RU" smtClean="0"/>
          </a:p>
        </p:txBody>
      </p:sp>
      <p:sp>
        <p:nvSpPr>
          <p:cNvPr id="104451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3F6A711-B3E8-43DB-844F-FB3B18FF3F64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48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0445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9F654-7E50-4532-87F2-885D1B64A9A6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  <p:sp>
        <p:nvSpPr>
          <p:cNvPr id="87043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BF1A95-F2F5-4D0C-897B-C52A77EA5A91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8704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0000" tIns="46800" rIns="90000" bIns="46800" anchor="ctr"/>
          <a:lstStyle/>
          <a:p>
            <a:pPr defTabSz="449263" eaLnBrk="1" hangingPunct="1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>
              <a:latin typeface="Calibri" pitchFamily="32" charset="0"/>
              <a:cs typeface="Arial Unicode MS" charset="0"/>
            </a:endParaRPr>
          </a:p>
        </p:txBody>
      </p:sp>
      <p:sp>
        <p:nvSpPr>
          <p:cNvPr id="87046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2775FCB-1A24-4212-B0AA-C6D4CA02FB91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066D9E-6A72-44B7-B82B-74F52C18A344}" type="slidenum">
              <a:rPr lang="ru-RU" altLang="ru-RU" smtClean="0"/>
              <a:pPr/>
              <a:t>49</a:t>
            </a:fld>
            <a:endParaRPr lang="ru-RU" altLang="ru-RU" smtClean="0"/>
          </a:p>
        </p:txBody>
      </p:sp>
      <p:sp>
        <p:nvSpPr>
          <p:cNvPr id="105475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8D12558-43AA-426F-8782-3962B52A6824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0547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0DF294-B358-4667-BCF1-4853F99B0ED2}" type="slidenum">
              <a:rPr lang="ru-RU" altLang="ru-RU" smtClean="0"/>
              <a:pPr/>
              <a:t>50</a:t>
            </a:fld>
            <a:endParaRPr lang="ru-RU" altLang="ru-RU" smtClean="0"/>
          </a:p>
        </p:txBody>
      </p:sp>
      <p:sp>
        <p:nvSpPr>
          <p:cNvPr id="106499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C94A745-CA68-4FFC-B772-ED4334E3104F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0650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718FB3-6649-453C-B814-69434ED7B048}" type="slidenum">
              <a:rPr lang="ru-RU" altLang="ru-RU" smtClean="0"/>
              <a:pPr/>
              <a:t>51</a:t>
            </a:fld>
            <a:endParaRPr lang="ru-RU" altLang="ru-RU" smtClean="0"/>
          </a:p>
        </p:txBody>
      </p:sp>
      <p:sp>
        <p:nvSpPr>
          <p:cNvPr id="107523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B639C3E-A3E1-4612-A828-E7CDA18F4AF5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0752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32FAAC-0CF6-4AAD-A138-8C2AC14CB8BB}" type="slidenum">
              <a:rPr lang="ru-RU" altLang="ru-RU" smtClean="0"/>
              <a:pPr/>
              <a:t>52</a:t>
            </a:fld>
            <a:endParaRPr lang="ru-RU" altLang="ru-RU" smtClean="0"/>
          </a:p>
        </p:txBody>
      </p:sp>
      <p:sp>
        <p:nvSpPr>
          <p:cNvPr id="108547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C14D43D-1F28-48E4-AA58-D71C2D2CE2B7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52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0854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9BBD5-767D-41B4-8CC3-160FD434E57A}" type="slidenum">
              <a:rPr lang="ru-RU" altLang="ru-RU" smtClean="0"/>
              <a:pPr/>
              <a:t>53</a:t>
            </a:fld>
            <a:endParaRPr lang="ru-RU" altLang="ru-RU" smtClean="0"/>
          </a:p>
        </p:txBody>
      </p:sp>
      <p:sp>
        <p:nvSpPr>
          <p:cNvPr id="109571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6615463-31BB-456E-A369-60DC2646C151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0957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81543B-81E6-4ECE-986F-23F62805D743}" type="slidenum">
              <a:rPr lang="ru-RU" altLang="ru-RU" smtClean="0"/>
              <a:pPr/>
              <a:t>54</a:t>
            </a:fld>
            <a:endParaRPr lang="ru-RU" altLang="ru-RU" smtClean="0"/>
          </a:p>
        </p:txBody>
      </p:sp>
      <p:sp>
        <p:nvSpPr>
          <p:cNvPr id="110595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8F446FE-7A85-4FB8-B872-275A6C9D4809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105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86B3A5-E99D-4945-97EA-3CE04441F24B}" type="slidenum">
              <a:rPr lang="ru-RU" altLang="ru-RU" smtClean="0"/>
              <a:pPr/>
              <a:t>55</a:t>
            </a:fld>
            <a:endParaRPr lang="ru-RU" altLang="ru-RU" smtClean="0"/>
          </a:p>
        </p:txBody>
      </p:sp>
      <p:sp>
        <p:nvSpPr>
          <p:cNvPr id="111619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F97B99E-0F77-4033-993B-C72776828B0F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1162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455686-6C42-4048-BC31-583BEFF3265D}" type="slidenum">
              <a:rPr lang="ru-RU" altLang="ru-RU" smtClean="0"/>
              <a:pPr/>
              <a:t>56</a:t>
            </a:fld>
            <a:endParaRPr lang="ru-RU" altLang="ru-RU" smtClean="0"/>
          </a:p>
        </p:txBody>
      </p:sp>
      <p:sp>
        <p:nvSpPr>
          <p:cNvPr id="112643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A389288-B7BB-4050-98D9-9B0A643A9CF0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1264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0000" tIns="46800" rIns="90000" bIns="46800" anchor="ctr"/>
          <a:lstStyle/>
          <a:p>
            <a:pPr defTabSz="449263" eaLnBrk="1" hangingPunct="1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>
              <a:latin typeface="Calibri" pitchFamily="32" charset="0"/>
              <a:cs typeface="Arial Unicode MS" charset="0"/>
            </a:endParaRPr>
          </a:p>
        </p:txBody>
      </p:sp>
      <p:sp>
        <p:nvSpPr>
          <p:cNvPr id="112646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F558400-E2C3-4AB2-85B2-648ABE5CDA01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EC80A7-A11C-49A8-8C54-5749D9BDF47A}" type="slidenum">
              <a:rPr lang="ru-RU" altLang="ru-RU" smtClean="0"/>
              <a:pPr/>
              <a:t>57</a:t>
            </a:fld>
            <a:endParaRPr lang="ru-RU" altLang="ru-RU" smtClean="0"/>
          </a:p>
        </p:txBody>
      </p:sp>
      <p:sp>
        <p:nvSpPr>
          <p:cNvPr id="113667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47DA7EA-B282-41F9-99EA-22FF497DFEF4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1366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0000" tIns="46800" rIns="90000" bIns="46800" anchor="ctr"/>
          <a:lstStyle/>
          <a:p>
            <a:pPr defTabSz="449263"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>
              <a:latin typeface="Calibri" pitchFamily="32" charset="0"/>
              <a:cs typeface="Arial Unicode MS" charset="0"/>
            </a:endParaRPr>
          </a:p>
        </p:txBody>
      </p:sp>
      <p:sp>
        <p:nvSpPr>
          <p:cNvPr id="113670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327CF16-5317-4215-9815-2E52D4D6652F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8C3F44-E434-4822-AEF7-2AD62DE18FB7}" type="slidenum">
              <a:rPr lang="ru-RU" altLang="ru-RU" smtClean="0"/>
              <a:pPr/>
              <a:t>58</a:t>
            </a:fld>
            <a:endParaRPr lang="ru-RU" altLang="ru-RU" smtClean="0"/>
          </a:p>
        </p:txBody>
      </p:sp>
      <p:sp>
        <p:nvSpPr>
          <p:cNvPr id="114691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27975E-FE4A-4FA7-BAF7-40B02855A2C0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1469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C04A37-00AF-49D9-884F-7DCF49FE3CB0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  <p:sp>
        <p:nvSpPr>
          <p:cNvPr id="88067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7CC9F0F-2F5E-479E-9B9B-52D097F98ADE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8806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AFC42-5841-4104-8A9F-EFC350B27412}" type="slidenum">
              <a:rPr lang="ru-RU" altLang="ru-RU" smtClean="0"/>
              <a:pPr/>
              <a:t>59</a:t>
            </a:fld>
            <a:endParaRPr lang="ru-RU" altLang="ru-RU" smtClean="0"/>
          </a:p>
        </p:txBody>
      </p:sp>
      <p:sp>
        <p:nvSpPr>
          <p:cNvPr id="115715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CADF030-0E40-4B9F-BA64-A7CAF877D71A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11571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392432-08EB-4C2D-99F5-D4DD8FC9CDA5}" type="slidenum">
              <a:rPr lang="ru-RU" altLang="ru-RU" smtClean="0"/>
              <a:pPr/>
              <a:t>33</a:t>
            </a:fld>
            <a:endParaRPr lang="ru-RU" altLang="ru-RU" smtClean="0"/>
          </a:p>
        </p:txBody>
      </p:sp>
      <p:sp>
        <p:nvSpPr>
          <p:cNvPr id="89091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E8B3FD6-4FFC-462D-8052-F3099C44331D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8909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0000" tIns="46800" rIns="90000" bIns="46800" anchor="ctr"/>
          <a:lstStyle/>
          <a:p>
            <a:pPr defTabSz="449263"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>
              <a:latin typeface="Calibri" pitchFamily="32" charset="0"/>
              <a:cs typeface="Arial Unicode MS" charset="0"/>
            </a:endParaRPr>
          </a:p>
        </p:txBody>
      </p:sp>
      <p:sp>
        <p:nvSpPr>
          <p:cNvPr id="89094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55C1065-1C5C-4A9F-9143-84D847A50041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3A098F-DF4C-445D-8703-9B9909947E8B}" type="slidenum">
              <a:rPr lang="ru-RU" altLang="ru-RU" smtClean="0"/>
              <a:pPr/>
              <a:t>34</a:t>
            </a:fld>
            <a:endParaRPr lang="ru-RU" altLang="ru-RU" smtClean="0"/>
          </a:p>
        </p:txBody>
      </p:sp>
      <p:sp>
        <p:nvSpPr>
          <p:cNvPr id="90115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2AFBD9A-C589-4C21-AD96-6E545CA4B267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9011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C4547C-5794-4A6C-BB9C-E2495BDC614E}" type="slidenum">
              <a:rPr lang="ru-RU" altLang="ru-RU" smtClean="0"/>
              <a:pPr/>
              <a:t>35</a:t>
            </a:fld>
            <a:endParaRPr lang="ru-RU" altLang="ru-RU" smtClean="0"/>
          </a:p>
        </p:txBody>
      </p:sp>
      <p:sp>
        <p:nvSpPr>
          <p:cNvPr id="91139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BF5FD5F-0ED1-4AD5-98F2-6557DA677FC0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9114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46BCF1-C8F4-47B8-AB0B-C0F4DB7451C2}" type="slidenum">
              <a:rPr lang="ru-RU" altLang="ru-RU" smtClean="0"/>
              <a:pPr/>
              <a:t>36</a:t>
            </a:fld>
            <a:endParaRPr lang="ru-RU" altLang="ru-RU" smtClean="0"/>
          </a:p>
        </p:txBody>
      </p:sp>
      <p:sp>
        <p:nvSpPr>
          <p:cNvPr id="92163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8B9F975-8740-4725-81EF-93B1F0443AE0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9216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0A6A0-0FD5-4185-9149-73EDC399545D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93187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20518F1-6688-40ED-AF79-B626A0962DA2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9318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1D726-0287-46F3-ADD4-90C3A759BD52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94211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C02A717-753E-46A3-B9AC-DFCA6E93BD0A}" type="slidenum">
              <a:rPr lang="ru-RU" altLang="ru-RU" sz="1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pPr algn="r" defTabSz="449263">
                <a:buClr>
                  <a:srgbClr val="000000"/>
                </a:buClr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38</a:t>
            </a:fld>
            <a:endParaRPr lang="ru-RU" altLang="ru-RU" sz="12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9421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205288"/>
          </a:xfrm>
          <a:noFill/>
          <a:ln/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5E541-5B29-48A7-8604-538516D1F7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F07DC-88C8-47AA-9FBB-D1D720B7E1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DEF333-DD5A-4987-8052-A9FF4C19C6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31863" y="96838"/>
            <a:ext cx="7678737" cy="599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6FF27-78B8-46AD-AD6A-BADB64A02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1EA58-E2EE-4E51-8EB8-DECB0A8D23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ABE68-9A90-425D-BD3F-238194475E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C1F3C-967B-4A9C-A244-9E7CBCADE2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3C606-36EB-4954-8E2F-67A04806FB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CA4414-9D15-4454-87B9-9E0DE1AC95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BD6DA-56D4-4E6E-BAF2-696DC0CDD2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2D571-875B-4F27-AA00-39759D43ED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79077B82-E110-4819-861A-1CD89D41D3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B2D69AE-4A73-4CA1-9BBC-D4195FC48E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</p:bld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71481"/>
            <a:ext cx="7772400" cy="378621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 smtClean="0">
                <a:solidFill>
                  <a:schemeClr val="tx1"/>
                </a:solidFill>
              </a:rPr>
              <a:t>Тема : </a:t>
            </a:r>
            <a:br>
              <a:rPr lang="ru-RU" altLang="ru-RU" dirty="0" smtClean="0">
                <a:solidFill>
                  <a:schemeClr val="tx1"/>
                </a:solidFill>
              </a:rPr>
            </a:br>
            <a:r>
              <a:rPr lang="ru-RU" altLang="ru-RU" dirty="0" smtClean="0">
                <a:solidFill>
                  <a:schemeClr val="tx1"/>
                </a:solidFill>
              </a:rPr>
              <a:t>Информационные системы.</a:t>
            </a:r>
            <a:r>
              <a:rPr lang="ru-RU" dirty="0" smtClean="0">
                <a:solidFill>
                  <a:schemeClr val="tx1"/>
                </a:solidFill>
              </a:rPr>
              <a:t> Классификация информационных систем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altLang="ru-RU" dirty="0" smtClean="0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57818" y="5072074"/>
            <a:ext cx="3143272" cy="571504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Преподаватель: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Кравцова О.В</a:t>
            </a:r>
          </a:p>
        </p:txBody>
      </p:sp>
      <p:pic>
        <p:nvPicPr>
          <p:cNvPr id="4" name="Picture 1" descr="C:\Users\Амир\Desktop\Сегодня\Информационные процессы\2553265_w640_h640_inet41.jpg"/>
          <p:cNvPicPr>
            <a:picLocks noChangeAspect="1" noChangeArrowheads="1"/>
          </p:cNvPicPr>
          <p:nvPr/>
        </p:nvPicPr>
        <p:blipFill>
          <a:blip r:embed="rId2"/>
          <a:srcRect t="12500" b="17187"/>
          <a:stretch>
            <a:fillRect/>
          </a:stretch>
        </p:blipFill>
        <p:spPr bwMode="auto">
          <a:xfrm>
            <a:off x="642910" y="3857628"/>
            <a:ext cx="241935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96838"/>
            <a:ext cx="6973887" cy="1171575"/>
          </a:xfrm>
        </p:spPr>
        <p:txBody>
          <a:bodyPr/>
          <a:lstStyle/>
          <a:p>
            <a:pPr eaLnBrk="1" hangingPunct="1"/>
            <a:r>
              <a:rPr lang="ru-RU" altLang="ru-RU" sz="3400" b="1" smtClean="0"/>
              <a:t>Геоинформационные системы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400" b="1" u="sng" dirty="0" smtClean="0">
                <a:solidFill>
                  <a:schemeClr val="accent1"/>
                </a:solidFill>
              </a:rPr>
              <a:t>По территориальному охвату различают</a:t>
            </a:r>
            <a:r>
              <a:rPr lang="ru-RU" altLang="ru-RU" sz="2400" dirty="0" smtClean="0"/>
              <a:t>:</a:t>
            </a:r>
          </a:p>
          <a:p>
            <a:pPr eaLnBrk="1" hangingPunct="1"/>
            <a:r>
              <a:rPr lang="ru-RU" altLang="ru-RU" sz="2400" dirty="0" smtClean="0"/>
              <a:t>глобальные ГИС</a:t>
            </a:r>
          </a:p>
          <a:p>
            <a:pPr eaLnBrk="1" hangingPunct="1"/>
            <a:r>
              <a:rPr lang="ru-RU" altLang="ru-RU" sz="2400" dirty="0" err="1" smtClean="0"/>
              <a:t>субконтинентальные</a:t>
            </a:r>
            <a:r>
              <a:rPr lang="ru-RU" altLang="ru-RU" sz="2400" dirty="0" smtClean="0"/>
              <a:t> ГИС</a:t>
            </a:r>
            <a:r>
              <a:rPr lang="ru-RU" altLang="ru-RU" dirty="0" smtClean="0"/>
              <a:t> </a:t>
            </a:r>
          </a:p>
          <a:p>
            <a:pPr eaLnBrk="1" hangingPunct="1"/>
            <a:r>
              <a:rPr lang="ru-RU" altLang="ru-RU" sz="2400" dirty="0" smtClean="0"/>
              <a:t>национальные ГИС</a:t>
            </a:r>
            <a:r>
              <a:rPr lang="ru-RU" altLang="ru-RU" dirty="0" smtClean="0"/>
              <a:t> </a:t>
            </a:r>
          </a:p>
          <a:p>
            <a:pPr eaLnBrk="1" hangingPunct="1"/>
            <a:r>
              <a:rPr lang="ru-RU" altLang="ru-RU" sz="2400" dirty="0" smtClean="0"/>
              <a:t>региональные ГИС</a:t>
            </a:r>
            <a:r>
              <a:rPr lang="ru-RU" altLang="ru-RU" dirty="0" smtClean="0"/>
              <a:t> </a:t>
            </a:r>
          </a:p>
          <a:p>
            <a:pPr eaLnBrk="1" hangingPunct="1"/>
            <a:r>
              <a:rPr lang="ru-RU" altLang="ru-RU" sz="2400" dirty="0" smtClean="0"/>
              <a:t>субрегиональные ГИС</a:t>
            </a:r>
            <a:r>
              <a:rPr lang="ru-RU" altLang="ru-RU" dirty="0" smtClean="0"/>
              <a:t> </a:t>
            </a:r>
          </a:p>
          <a:p>
            <a:pPr eaLnBrk="1" hangingPunct="1"/>
            <a:r>
              <a:rPr lang="ru-RU" altLang="ru-RU" sz="2400" dirty="0" smtClean="0"/>
              <a:t>локальные ГИС</a:t>
            </a:r>
            <a:r>
              <a:rPr lang="ru-RU" altLang="ru-RU" dirty="0" smtClean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1484313"/>
            <a:ext cx="6881812" cy="1512887"/>
          </a:xfrm>
        </p:spPr>
        <p:txBody>
          <a:bodyPr/>
          <a:lstStyle/>
          <a:p>
            <a:pPr eaLnBrk="1" hangingPunct="1"/>
            <a:r>
              <a:rPr lang="ru-RU" altLang="ru-RU" sz="2800" b="1" dirty="0" smtClean="0"/>
              <a:t>Классификация информационных систем по функциональному признаку и уровням управления</a:t>
            </a: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4149725"/>
            <a:ext cx="6246813" cy="13668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Функциональный признак и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виды деятельности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902450" cy="936625"/>
          </a:xfrm>
        </p:spPr>
        <p:txBody>
          <a:bodyPr/>
          <a:lstStyle/>
          <a:p>
            <a:pPr eaLnBrk="1" hangingPunct="1"/>
            <a:r>
              <a:rPr lang="ru-RU" altLang="ru-RU" sz="3800" b="1" smtClean="0"/>
              <a:t>Функциональный признак</a:t>
            </a:r>
            <a:r>
              <a:rPr lang="ru-RU" altLang="ru-RU" smtClean="0"/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/>
              <a:t>Функциональный признак</a:t>
            </a:r>
            <a:r>
              <a:rPr lang="ru-RU" altLang="ru-RU" sz="2800" smtClean="0"/>
              <a:t> определяет назначение подсистемы, а также ее основные цели, задачи и функции. Структура информационной системы может быть представлена как совокупность ее функциональных подсистем, а функциональный признак может быть использован при классификации информационных систем.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902450" cy="936625"/>
          </a:xfrm>
        </p:spPr>
        <p:txBody>
          <a:bodyPr/>
          <a:lstStyle/>
          <a:p>
            <a:pPr eaLnBrk="1" hangingPunct="1"/>
            <a:r>
              <a:rPr lang="ru-RU" altLang="ru-RU" sz="3800" b="1" smtClean="0"/>
              <a:t>Функциональный признак</a:t>
            </a:r>
            <a:r>
              <a:rPr lang="ru-RU" altLang="ru-RU" smtClean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49325" y="1989138"/>
            <a:ext cx="7661275" cy="4106862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В хозяйственной практике производственных и коммерческих объектов типовыми видами деятельности, которые определяют функциональный признак классификации информационных систем, являются: </a:t>
            </a:r>
            <a:r>
              <a:rPr lang="ru-RU" altLang="ru-RU" sz="2800" b="1" smtClean="0"/>
              <a:t>производственная, маркетинговая, финансовая, кадровая</a:t>
            </a:r>
            <a:r>
              <a:rPr lang="ru-RU" altLang="ru-RU" sz="2800" smtClean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0"/>
            <a:ext cx="6757987" cy="1557338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Производственная деятельность</a:t>
            </a:r>
            <a:r>
              <a:rPr lang="ru-RU" altLang="ru-RU" smtClean="0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949325" y="2420938"/>
            <a:ext cx="7661275" cy="3240087"/>
          </a:xfrm>
        </p:spPr>
        <p:txBody>
          <a:bodyPr/>
          <a:lstStyle/>
          <a:p>
            <a:pPr eaLnBrk="1" hangingPunct="1"/>
            <a:r>
              <a:rPr lang="ru-RU" altLang="ru-RU" smtClean="0"/>
              <a:t>Производственная деятельность связана с непосредственным выпуском продукции и направлена на создание и внедрение в производство научно-технических новшеств.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96838"/>
            <a:ext cx="6831012" cy="1460500"/>
          </a:xfrm>
        </p:spPr>
        <p:txBody>
          <a:bodyPr/>
          <a:lstStyle/>
          <a:p>
            <a:pPr eaLnBrk="1" hangingPunct="1"/>
            <a:r>
              <a:rPr lang="ru-RU" altLang="ru-RU" sz="3800" b="1" smtClean="0"/>
              <a:t>Маркетинговая деятельность</a:t>
            </a:r>
            <a:r>
              <a:rPr lang="ru-RU" altLang="ru-RU" smtClean="0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600" smtClean="0"/>
              <a:t>Маркетинговая деятельность включает в себя:</a:t>
            </a:r>
          </a:p>
          <a:p>
            <a:pPr eaLnBrk="1" hangingPunct="1"/>
            <a:r>
              <a:rPr lang="ru-RU" altLang="ru-RU" sz="2600" smtClean="0"/>
              <a:t>анализ рынка производителей и потребителей выпускаемой продукции, анализ продаж</a:t>
            </a:r>
          </a:p>
          <a:p>
            <a:pPr eaLnBrk="1" hangingPunct="1"/>
            <a:r>
              <a:rPr lang="ru-RU" altLang="ru-RU" sz="2600" smtClean="0"/>
              <a:t>организацию рекламной кампании по продвижению продукции</a:t>
            </a:r>
          </a:p>
          <a:p>
            <a:pPr eaLnBrk="1" hangingPunct="1"/>
            <a:r>
              <a:rPr lang="ru-RU" altLang="ru-RU" sz="2600" smtClean="0"/>
              <a:t>рациональную организацию материально-технического снабжения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902450" cy="936625"/>
          </a:xfrm>
        </p:spPr>
        <p:txBody>
          <a:bodyPr/>
          <a:lstStyle/>
          <a:p>
            <a:pPr eaLnBrk="1" hangingPunct="1"/>
            <a:r>
              <a:rPr lang="ru-RU" altLang="ru-RU" sz="3800" b="1" smtClean="0"/>
              <a:t>Финансовая деятельность</a:t>
            </a:r>
            <a:r>
              <a:rPr lang="ru-RU" altLang="ru-RU" smtClean="0"/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949325" y="2276475"/>
            <a:ext cx="7661275" cy="3819525"/>
          </a:xfrm>
        </p:spPr>
        <p:txBody>
          <a:bodyPr/>
          <a:lstStyle/>
          <a:p>
            <a:pPr eaLnBrk="1" hangingPunct="1"/>
            <a:r>
              <a:rPr lang="ru-RU" altLang="ru-RU" smtClean="0"/>
              <a:t>Финансовая деятельность связана с организацией контроля и анализа финансовых ресурсов фирмы на основе бухгалтерской, статистической, оперативной информации.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6902450" cy="1008063"/>
          </a:xfrm>
        </p:spPr>
        <p:txBody>
          <a:bodyPr/>
          <a:lstStyle/>
          <a:p>
            <a:pPr eaLnBrk="1" hangingPunct="1"/>
            <a:r>
              <a:rPr lang="ru-RU" altLang="ru-RU" sz="3800" b="1" smtClean="0"/>
              <a:t>Кадровая деятельность</a:t>
            </a:r>
            <a:r>
              <a:rPr lang="ru-RU" altLang="ru-RU" smtClean="0"/>
              <a:t>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Кадровая деятельность направлена на подбор и расстановку необходимых фирме специалистов, а также ведение служебной документации по различным аспектам.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6902450" cy="1249363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Типовой набор информационных систем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949325" y="1981200"/>
            <a:ext cx="7726363" cy="4327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400" smtClean="0"/>
              <a:t>	Указанные направления деятельности определили типовой набор информационных систем:</a:t>
            </a:r>
          </a:p>
          <a:p>
            <a:pPr eaLnBrk="1" hangingPunct="1"/>
            <a:r>
              <a:rPr lang="ru-RU" altLang="ru-RU" sz="2400" smtClean="0"/>
              <a:t>производственные системы</a:t>
            </a:r>
          </a:p>
          <a:p>
            <a:pPr eaLnBrk="1" hangingPunct="1"/>
            <a:r>
              <a:rPr lang="ru-RU" altLang="ru-RU" sz="2400" smtClean="0"/>
              <a:t>системы маркетинга</a:t>
            </a:r>
          </a:p>
          <a:p>
            <a:pPr eaLnBrk="1" hangingPunct="1"/>
            <a:r>
              <a:rPr lang="ru-RU" altLang="ru-RU" sz="2400" smtClean="0"/>
              <a:t>финансовые и учетные системы</a:t>
            </a:r>
          </a:p>
          <a:p>
            <a:pPr eaLnBrk="1" hangingPunct="1"/>
            <a:r>
              <a:rPr lang="ru-RU" altLang="ru-RU" sz="2400" smtClean="0"/>
              <a:t>системы кадров (человеческих ресурсов) </a:t>
            </a:r>
          </a:p>
          <a:p>
            <a:pPr eaLnBrk="1" hangingPunct="1"/>
            <a:r>
              <a:rPr lang="ru-RU" altLang="ru-RU" sz="2400" smtClean="0"/>
              <a:t>прочие типы, выполняющие вспомогательные функции в зависимости от специфики деятельности фирмы.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4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/>
              <a:t>Функции информационных систем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mtClean="0"/>
              <a:t>Типовые задачи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 Содержание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Типы информационных систем. </a:t>
            </a:r>
          </a:p>
          <a:p>
            <a:pPr eaLnBrk="1" hangingPunct="1"/>
            <a:r>
              <a:rPr lang="ru-RU" altLang="ru-RU" sz="2800" smtClean="0"/>
              <a:t>Классификация информационных систем по функциональному     признаку и уровням управления.</a:t>
            </a:r>
          </a:p>
          <a:p>
            <a:pPr eaLnBrk="1" hangingPunct="1"/>
            <a:r>
              <a:rPr lang="ru-RU" altLang="ru-RU" sz="2800" smtClean="0"/>
              <a:t>Классификация по уровням управления.</a:t>
            </a:r>
            <a:br>
              <a:rPr lang="ru-RU" altLang="ru-RU" sz="2800" smtClean="0"/>
            </a:br>
            <a:r>
              <a:rPr lang="ru-RU" altLang="ru-RU" sz="2800" smtClean="0"/>
              <a:t/>
            </a:r>
            <a:br>
              <a:rPr lang="ru-RU" altLang="ru-RU" sz="2800" smtClean="0"/>
            </a:br>
            <a:r>
              <a:rPr lang="ru-RU" altLang="ru-RU" sz="2800" smtClean="0"/>
              <a:t/>
            </a:r>
            <a:br>
              <a:rPr lang="ru-RU" altLang="ru-RU" sz="2800" smtClean="0"/>
            </a:br>
            <a:endParaRPr lang="ru-RU" altLang="ru-RU" sz="2800" smtClean="0"/>
          </a:p>
        </p:txBody>
      </p:sp>
      <p:pic>
        <p:nvPicPr>
          <p:cNvPr id="4" name="Picture 2" descr="C:\Users\Амир\Desktop\Сегодня\Информационные процессы\6a00e55351261f88330162fd548646970d-800w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4643446"/>
            <a:ext cx="2714644" cy="169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8"/>
          <p:cNvSpPr>
            <a:spLocks noGrp="1" noChangeArrowheads="1"/>
          </p:cNvSpPr>
          <p:nvPr>
            <p:ph type="title"/>
          </p:nvPr>
        </p:nvSpPr>
        <p:spPr>
          <a:xfrm>
            <a:off x="1403350" y="0"/>
            <a:ext cx="6686550" cy="1316038"/>
          </a:xfrm>
        </p:spPr>
        <p:txBody>
          <a:bodyPr/>
          <a:lstStyle/>
          <a:p>
            <a:pPr eaLnBrk="1" hangingPunct="1"/>
            <a:r>
              <a:rPr lang="ru-RU" altLang="ru-RU" sz="3800" b="1" smtClean="0"/>
              <a:t>Система маркетинга</a:t>
            </a:r>
            <a:r>
              <a:rPr lang="ru-RU" altLang="ru-RU" smtClean="0"/>
              <a:t> </a:t>
            </a:r>
          </a:p>
        </p:txBody>
      </p:sp>
      <p:sp>
        <p:nvSpPr>
          <p:cNvPr id="22531" name="Rectangle 1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800" smtClean="0"/>
              <a:t>Функции:</a:t>
            </a:r>
          </a:p>
          <a:p>
            <a:pPr eaLnBrk="1" hangingPunct="1"/>
            <a:r>
              <a:rPr lang="ru-RU" altLang="ru-RU" sz="2800" smtClean="0"/>
              <a:t>Исследование рынка и прогнозирование продаж</a:t>
            </a:r>
          </a:p>
          <a:p>
            <a:pPr eaLnBrk="1" hangingPunct="1"/>
            <a:r>
              <a:rPr lang="ru-RU" altLang="ru-RU" sz="2800" smtClean="0"/>
              <a:t>Управление продажами  </a:t>
            </a:r>
          </a:p>
          <a:p>
            <a:pPr eaLnBrk="1" hangingPunct="1"/>
            <a:r>
              <a:rPr lang="ru-RU" altLang="ru-RU" sz="2800" smtClean="0"/>
              <a:t>Рекомендации по производству новой продукции</a:t>
            </a:r>
          </a:p>
          <a:p>
            <a:pPr eaLnBrk="1" hangingPunct="1"/>
            <a:r>
              <a:rPr lang="ru-RU" altLang="ru-RU" sz="2800" smtClean="0"/>
              <a:t>Анализ и установление цены </a:t>
            </a:r>
          </a:p>
          <a:p>
            <a:pPr eaLnBrk="1" hangingPunct="1"/>
            <a:r>
              <a:rPr lang="ru-RU" altLang="ru-RU" sz="2800" smtClean="0"/>
              <a:t>Учет заказов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6902450" cy="1557338"/>
          </a:xfrm>
        </p:spPr>
        <p:txBody>
          <a:bodyPr/>
          <a:lstStyle/>
          <a:p>
            <a:pPr eaLnBrk="1" hangingPunct="1"/>
            <a:r>
              <a:rPr lang="ru-RU" altLang="ru-RU" sz="3800" b="1" smtClean="0"/>
              <a:t>Производственные системы</a:t>
            </a:r>
            <a:r>
              <a:rPr lang="ru-RU" altLang="ru-RU" smtClean="0"/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949325" y="1981200"/>
            <a:ext cx="7726363" cy="42560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smtClean="0"/>
              <a:t>Функции: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Планирование объемов работ и разработка календарных планов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Оперативный контроль и управление производством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Анализ работы оборудования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Участие в формировании заказов поставщикам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Управление запасами</a:t>
            </a:r>
            <a:r>
              <a:rPr lang="ru-RU" altLang="ru-RU" smtClean="0"/>
              <a:t> </a:t>
            </a:r>
            <a:endParaRPr lang="ru-RU" altLang="ru-RU" sz="2800" smtClean="0"/>
          </a:p>
          <a:p>
            <a:pPr eaLnBrk="1" hangingPunct="1">
              <a:lnSpc>
                <a:spcPct val="90000"/>
              </a:lnSpc>
            </a:pPr>
            <a:endParaRPr lang="ru-RU" altLang="ru-RU" sz="28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96838"/>
            <a:ext cx="6831012" cy="1460500"/>
          </a:xfrm>
        </p:spPr>
        <p:txBody>
          <a:bodyPr/>
          <a:lstStyle/>
          <a:p>
            <a:pPr eaLnBrk="1" hangingPunct="1"/>
            <a:r>
              <a:rPr lang="ru-RU" altLang="ru-RU" sz="3800" b="1" smtClean="0"/>
              <a:t>Финансовые и учетные системы</a:t>
            </a:r>
            <a:r>
              <a:rPr lang="ru-RU" altLang="ru-RU" smtClean="0"/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800" smtClean="0"/>
              <a:t>Функции:</a:t>
            </a:r>
          </a:p>
          <a:p>
            <a:pPr eaLnBrk="1" hangingPunct="1"/>
            <a:r>
              <a:rPr lang="ru-RU" altLang="ru-RU" sz="2800" smtClean="0"/>
              <a:t>Управление портфелем заказов </a:t>
            </a:r>
          </a:p>
          <a:p>
            <a:pPr eaLnBrk="1" hangingPunct="1"/>
            <a:r>
              <a:rPr lang="ru-RU" altLang="ru-RU" sz="2800" smtClean="0"/>
              <a:t>Управление кредитной политикой</a:t>
            </a:r>
          </a:p>
          <a:p>
            <a:pPr eaLnBrk="1" hangingPunct="1"/>
            <a:r>
              <a:rPr lang="ru-RU" altLang="ru-RU" sz="2800" smtClean="0"/>
              <a:t>Разработка финансового плана</a:t>
            </a:r>
          </a:p>
          <a:p>
            <a:pPr eaLnBrk="1" hangingPunct="1"/>
            <a:r>
              <a:rPr lang="ru-RU" altLang="ru-RU" sz="2800" smtClean="0"/>
              <a:t>Финансовый анализ и прогнозирование </a:t>
            </a:r>
          </a:p>
          <a:p>
            <a:pPr eaLnBrk="1" hangingPunct="1"/>
            <a:r>
              <a:rPr lang="ru-RU" altLang="ru-RU" sz="2800" smtClean="0"/>
              <a:t>Контроль бюджета: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smtClean="0"/>
              <a:t>	бухгалтерский учет и расчет зарплаты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96838"/>
            <a:ext cx="6831012" cy="1460500"/>
          </a:xfrm>
        </p:spPr>
        <p:txBody>
          <a:bodyPr/>
          <a:lstStyle/>
          <a:p>
            <a:pPr eaLnBrk="1" hangingPunct="1"/>
            <a:r>
              <a:rPr lang="ru-RU" altLang="ru-RU" sz="3800" b="1" smtClean="0"/>
              <a:t>Система кадров (человеческих ресурсов)</a:t>
            </a:r>
            <a:r>
              <a:rPr lang="ru-RU" altLang="ru-RU" smtClean="0"/>
              <a:t>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800" smtClean="0"/>
              <a:t>Функции:</a:t>
            </a:r>
          </a:p>
          <a:p>
            <a:pPr eaLnBrk="1" hangingPunct="1"/>
            <a:r>
              <a:rPr lang="ru-RU" altLang="ru-RU" sz="2800" smtClean="0"/>
              <a:t>Анализ и прогнозирование потребности в трудовых ресурсах </a:t>
            </a:r>
          </a:p>
          <a:p>
            <a:pPr eaLnBrk="1" hangingPunct="1"/>
            <a:r>
              <a:rPr lang="ru-RU" altLang="ru-RU" sz="2800" smtClean="0"/>
              <a:t>Ведение архивов записей о персонале</a:t>
            </a:r>
          </a:p>
          <a:p>
            <a:pPr eaLnBrk="1" hangingPunct="1"/>
            <a:r>
              <a:rPr lang="ru-RU" altLang="ru-RU" sz="2800" smtClean="0"/>
              <a:t>Анализ и планирование подготовки кадров 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8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6902450" cy="1223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b="1" smtClean="0"/>
              <a:t>Прочие системы</a:t>
            </a:r>
            <a:r>
              <a:rPr lang="ru-RU" sz="3800" smtClean="0"/>
              <a:t> ( </a:t>
            </a:r>
            <a:r>
              <a:rPr lang="ru-RU" sz="3800" b="1" smtClean="0"/>
              <a:t>ИС руководства)</a:t>
            </a:r>
            <a:r>
              <a:rPr lang="ru-RU" sz="3600" smtClean="0"/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800" smtClean="0"/>
              <a:t>Функции:</a:t>
            </a:r>
          </a:p>
          <a:p>
            <a:pPr eaLnBrk="1" hangingPunct="1"/>
            <a:r>
              <a:rPr lang="ru-RU" altLang="ru-RU" sz="2800" smtClean="0"/>
              <a:t>Контроль за деятельностью фирмы</a:t>
            </a:r>
            <a:r>
              <a:rPr lang="ru-RU" altLang="ru-RU" smtClean="0"/>
              <a:t> </a:t>
            </a:r>
          </a:p>
          <a:p>
            <a:pPr eaLnBrk="1" hangingPunct="1"/>
            <a:r>
              <a:rPr lang="ru-RU" altLang="ru-RU" sz="2800" smtClean="0"/>
              <a:t>Выявление оперативных проблем</a:t>
            </a:r>
          </a:p>
          <a:p>
            <a:pPr eaLnBrk="1" hangingPunct="1"/>
            <a:r>
              <a:rPr lang="ru-RU" altLang="ru-RU" sz="2800" smtClean="0"/>
              <a:t>Анализ управленческих и стратегических ситуаций</a:t>
            </a:r>
            <a:r>
              <a:rPr lang="ru-RU" altLang="ru-RU" smtClean="0"/>
              <a:t> </a:t>
            </a:r>
          </a:p>
          <a:p>
            <a:pPr eaLnBrk="1" hangingPunct="1"/>
            <a:r>
              <a:rPr lang="ru-RU" altLang="ru-RU" sz="2800" smtClean="0"/>
              <a:t>Обеспечение процесса выработки стратегических решений</a:t>
            </a:r>
            <a:r>
              <a:rPr lang="ru-RU" altLang="ru-RU" smtClean="0"/>
              <a:t> </a:t>
            </a:r>
            <a:endParaRPr lang="ru-RU" altLang="ru-RU" sz="2800" smtClean="0"/>
          </a:p>
          <a:p>
            <a:pPr eaLnBrk="1" hangingPunct="1">
              <a:buFont typeface="Wingdings" pitchFamily="2" charset="2"/>
              <a:buNone/>
            </a:pPr>
            <a:endParaRPr lang="ru-RU" altLang="ru-RU" sz="28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16013" y="1443038"/>
            <a:ext cx="6808787" cy="1600200"/>
          </a:xfrm>
        </p:spPr>
        <p:txBody>
          <a:bodyPr/>
          <a:lstStyle/>
          <a:p>
            <a:pPr eaLnBrk="1" hangingPunct="1"/>
            <a:r>
              <a:rPr lang="ru-RU" altLang="ru-RU" sz="3200" b="1" smtClean="0"/>
              <a:t>Классификация информационных систем по уровням управления</a:t>
            </a:r>
            <a:r>
              <a:rPr lang="ru-RU" altLang="ru-RU" sz="3600" smtClean="0"/>
              <a:t> </a:t>
            </a:r>
          </a:p>
        </p:txBody>
      </p:sp>
      <p:sp>
        <p:nvSpPr>
          <p:cNvPr id="199685" name="Rectangle 5"/>
          <p:cNvSpPr>
            <a:spLocks noGrp="1" noChangeArrowheads="1"/>
          </p:cNvSpPr>
          <p:nvPr>
            <p:ph type="subTitle" idx="1"/>
          </p:nvPr>
        </p:nvSpPr>
        <p:spPr>
          <a:xfrm flipH="1">
            <a:off x="3132138" y="4076700"/>
            <a:ext cx="3960812" cy="1873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mtClean="0"/>
              <a:t>Уровни управления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96838"/>
            <a:ext cx="6902450" cy="1460500"/>
          </a:xfrm>
        </p:spPr>
        <p:txBody>
          <a:bodyPr/>
          <a:lstStyle/>
          <a:p>
            <a:pPr eaLnBrk="1" hangingPunct="1"/>
            <a:r>
              <a:rPr lang="ru-RU" altLang="ru-RU" sz="3800" smtClean="0"/>
              <a:t>Информационные системы оперативного уровня</a:t>
            </a:r>
            <a:r>
              <a:rPr lang="ru-RU" altLang="ru-RU" smtClean="0"/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mtClean="0"/>
              <a:t>	Информационные системы оперативного (операционного) уровня: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 бухгалтерская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 банковских депозитов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 обработки заказов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 регистрации билетов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 выплаты зарплаты.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96838"/>
            <a:ext cx="6831012" cy="1460500"/>
          </a:xfrm>
        </p:spPr>
        <p:txBody>
          <a:bodyPr/>
          <a:lstStyle/>
          <a:p>
            <a:pPr eaLnBrk="1" hangingPunct="1"/>
            <a:r>
              <a:rPr lang="ru-RU" altLang="ru-RU" sz="3800" smtClean="0"/>
              <a:t>Информационная система специалистов</a:t>
            </a:r>
            <a:r>
              <a:rPr lang="ru-RU" altLang="ru-RU" smtClean="0"/>
              <a:t>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	Информационная система специалистов: </a:t>
            </a:r>
          </a:p>
          <a:p>
            <a:pPr eaLnBrk="1" hangingPunct="1"/>
            <a:r>
              <a:rPr lang="ru-RU" altLang="ru-RU" smtClean="0"/>
              <a:t>офисная автоматизации</a:t>
            </a:r>
          </a:p>
          <a:p>
            <a:pPr eaLnBrk="1" hangingPunct="1"/>
            <a:r>
              <a:rPr lang="ru-RU" altLang="ru-RU" smtClean="0"/>
              <a:t>обработка знаний (включая экспертные системы).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96838"/>
            <a:ext cx="6831012" cy="1460500"/>
          </a:xfrm>
        </p:spPr>
        <p:txBody>
          <a:bodyPr/>
          <a:lstStyle/>
          <a:p>
            <a:pPr eaLnBrk="1" hangingPunct="1"/>
            <a:r>
              <a:rPr lang="ru-RU" altLang="ru-RU" sz="3800" smtClean="0"/>
              <a:t>Информационные системы тактического уровня</a:t>
            </a:r>
            <a:r>
              <a:rPr lang="ru-RU" altLang="ru-RU" smtClean="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	Информационные системы тактического уровня (среднее звено): </a:t>
            </a:r>
          </a:p>
          <a:p>
            <a:pPr eaLnBrk="1" hangingPunct="1"/>
            <a:r>
              <a:rPr lang="ru-RU" altLang="ru-RU" smtClean="0"/>
              <a:t> мониторинг</a:t>
            </a:r>
          </a:p>
          <a:p>
            <a:pPr eaLnBrk="1" hangingPunct="1"/>
            <a:r>
              <a:rPr lang="ru-RU" altLang="ru-RU" smtClean="0"/>
              <a:t> администрирование</a:t>
            </a:r>
          </a:p>
          <a:p>
            <a:pPr eaLnBrk="1" hangingPunct="1"/>
            <a:r>
              <a:rPr lang="ru-RU" altLang="ru-RU" smtClean="0"/>
              <a:t> контроль</a:t>
            </a:r>
          </a:p>
          <a:p>
            <a:pPr eaLnBrk="1" hangingPunct="1"/>
            <a:r>
              <a:rPr lang="ru-RU" altLang="ru-RU" smtClean="0"/>
              <a:t> принятие решений.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smtClean="0"/>
              <a:t>Стратегические информационные системы</a:t>
            </a:r>
            <a:r>
              <a:rPr lang="ru-RU" smtClean="0"/>
              <a:t>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	Стратегические информационные системы: </a:t>
            </a:r>
          </a:p>
          <a:p>
            <a:pPr eaLnBrk="1" hangingPunct="1"/>
            <a:r>
              <a:rPr lang="ru-RU" altLang="ru-RU" smtClean="0"/>
              <a:t> формулирование целей</a:t>
            </a:r>
          </a:p>
          <a:p>
            <a:pPr eaLnBrk="1" hangingPunct="1"/>
            <a:r>
              <a:rPr lang="ru-RU" altLang="ru-RU" smtClean="0"/>
              <a:t> стратегическое планирование.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Типы информационных систем</a:t>
            </a:r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mtClean="0"/>
              <a:t>Фактографические, документальные и геоинформационные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9144000" cy="6423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5"/>
            <a:ext cx="2500313" cy="307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57200" y="69850"/>
            <a:ext cx="8229600" cy="155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Информационные системы специалистов</a:t>
            </a: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0" y="1571625"/>
            <a:ext cx="9144000" cy="2643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 algn="ctr" defTabSz="449263">
              <a:spcBef>
                <a:spcPts val="1000"/>
              </a:spcBef>
              <a:buClr>
                <a:srgbClr val="000000"/>
              </a:buClr>
              <a:buFont typeface="Arial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40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Информационные системы помогают специалистам, работающим с данными, повышают продуктивность и производительность работы </a:t>
            </a:r>
            <a:r>
              <a:rPr lang="en-US" altLang="ru-RU" sz="40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 </a:t>
            </a:r>
            <a:r>
              <a:rPr lang="ru-RU" altLang="ru-RU" sz="40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инженеров и проектировщиков</a:t>
            </a:r>
            <a:r>
              <a:rPr lang="en-US" altLang="ru-RU" sz="40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0700"/>
            <a:ext cx="8999538" cy="379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0" y="714375"/>
            <a:ext cx="9144000" cy="505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 defTabSz="449263">
              <a:spcBef>
                <a:spcPts val="700"/>
              </a:spcBef>
              <a:buClr>
                <a:srgbClr val="000000"/>
              </a:buClr>
              <a:buFont typeface="Arial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40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Такие системы, особенно в виде рабочих станций и офисных систем, наиболее быстро развиваются сегодня в бизнесе.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260475" y="0"/>
            <a:ext cx="6715125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>
                <a:solidFill>
                  <a:srgbClr val="000000"/>
                </a:solidFill>
                <a:cs typeface="Arial Unicode MS" charset="0"/>
              </a:rPr>
              <a:t>Развитие офисных систем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357188" y="357167"/>
            <a:ext cx="8501062" cy="194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 i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Информационные системы офисной автоматизации</a:t>
            </a:r>
            <a:r>
              <a:rPr lang="en-US" altLang="ru-RU" sz="3200" b="1" i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 </a:t>
            </a:r>
            <a:r>
              <a:rPr lang="ru-RU" altLang="ru-RU" sz="28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вследствие своей простоты и </a:t>
            </a:r>
            <a:r>
              <a:rPr lang="ru-RU" altLang="ru-RU" sz="2800" dirty="0" err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многопрофильности</a:t>
            </a:r>
            <a:r>
              <a:rPr lang="ru-RU" altLang="ru-RU" sz="28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активно используются работниками любого организационного уровня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8" y="2643182"/>
            <a:ext cx="8772525" cy="37862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1214422"/>
            <a:ext cx="8877300" cy="5214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285750"/>
            <a:ext cx="8929688" cy="763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200" b="1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Основные цели </a:t>
            </a:r>
            <a:r>
              <a:rPr lang="ru-RU" altLang="ru-RU" sz="2200" b="1" i="1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Информационных систем офисной автоматизации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200" b="1" i="1" dirty="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75" y="3565525"/>
            <a:ext cx="2370138" cy="3084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214313" y="785813"/>
            <a:ext cx="8501062" cy="5211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Информационные системы офисной автоматизации связывают воедино работников информационной сферы и поддерживают связь с покупателями и другими организациями. 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071563" y="142875"/>
            <a:ext cx="6929437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>
                <a:solidFill>
                  <a:srgbClr val="000000"/>
                </a:solidFill>
                <a:cs typeface="Arial Unicode MS" charset="0"/>
              </a:rPr>
              <a:t>Информационные системы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3" y="714375"/>
            <a:ext cx="9020175" cy="614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142875"/>
            <a:ext cx="91440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>
                <a:solidFill>
                  <a:srgbClr val="000000"/>
                </a:solidFill>
                <a:cs typeface="Arial Unicode MS" charset="0"/>
              </a:rPr>
              <a:t>Информационные системы офисной автоматизации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285750" y="179388"/>
            <a:ext cx="82867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Информационные системы обработки знаний</a:t>
            </a: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179388" y="720725"/>
            <a:ext cx="8464550" cy="253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Пример:</a:t>
            </a:r>
            <a:r>
              <a:rPr lang="en-US" altLang="ru-RU" sz="3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ru-RU" altLang="ru-RU" sz="3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Существующие специализированные рабочие станции по инженерному и научному проектированию  позволяют 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обеспечить  высокий уровень технических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разработок.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714625"/>
            <a:ext cx="7634288" cy="389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179388" y="1142984"/>
            <a:ext cx="9321800" cy="53356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Пример:</a:t>
            </a:r>
            <a:r>
              <a:rPr lang="en-US" altLang="ru-RU" sz="40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ru-RU" altLang="ru-RU" sz="40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Существующие специализированные рабочие станции по инженерному и научному проектированию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позволяют 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обеспечить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высокий уровень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технических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разработок.</a:t>
            </a: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762158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Информационные системы обработки знаний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071810"/>
            <a:ext cx="4370386" cy="3735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285750" y="357188"/>
            <a:ext cx="8715375" cy="1068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Информационные системы тактического уровня (среднее звено)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" y="1357313"/>
            <a:ext cx="9048750" cy="414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73887" cy="1081088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Типы информационных систем</a:t>
            </a:r>
          </a:p>
        </p:txBody>
      </p:sp>
      <p:sp>
        <p:nvSpPr>
          <p:cNvPr id="6147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949325" y="2205038"/>
            <a:ext cx="5207000" cy="4103687"/>
          </a:xfrm>
        </p:spPr>
        <p:txBody>
          <a:bodyPr/>
          <a:lstStyle/>
          <a:p>
            <a:pPr eaLnBrk="1" hangingPunct="1"/>
            <a:r>
              <a:rPr lang="ru-RU" altLang="ru-RU" smtClean="0"/>
              <a:t>Тип информационной системы зависит от того, чьи интересы она обслуживает и на каком уровне управления.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pic>
        <p:nvPicPr>
          <p:cNvPr id="6148" name="Picture 11" descr="j02920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2983" y="3250851"/>
            <a:ext cx="1869034" cy="1773936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900" y="974725"/>
            <a:ext cx="7589838" cy="5230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357188" y="214313"/>
            <a:ext cx="8643937" cy="855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/>
            </a:r>
            <a:br>
              <a:rPr lang="ru-RU" altLang="ru-RU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</a:br>
            <a:r>
              <a:rPr lang="ru-RU" altLang="ru-RU" sz="3200" b="1" i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Системы поддержки принятия решений</a:t>
            </a:r>
            <a:r>
              <a:rPr lang="ru-RU" altLang="ru-RU" sz="3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357188" y="785813"/>
            <a:ext cx="8786812" cy="192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Используют эти системы все, кому   необходимо принимать решение:  менеджеры, специалисты, аналитики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8" y="2640013"/>
            <a:ext cx="7443787" cy="422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42938" y="214313"/>
            <a:ext cx="7643812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Системы поддержки принятия решений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25"/>
            <a:ext cx="9144000" cy="6311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5750" y="285750"/>
            <a:ext cx="8358188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solidFill>
                  <a:srgbClr val="000000"/>
                </a:solidFill>
                <a:cs typeface="Arial Unicode MS" charset="0"/>
              </a:rPr>
              <a:t>   Системы поддержки принятия решения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8438" y="3121025"/>
            <a:ext cx="3871912" cy="374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0" y="547688"/>
            <a:ext cx="9001125" cy="4910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just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altLang="ru-RU" sz="280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altLang="ru-RU" sz="3600" b="1" i="1">
                <a:solidFill>
                  <a:srgbClr val="000000"/>
                </a:solidFill>
                <a:cs typeface="Times New Roman" pitchFamily="18" charset="0"/>
              </a:rPr>
              <a:t>Стратегическая информационная система</a:t>
            </a:r>
            <a:r>
              <a:rPr lang="ru-RU" altLang="ru-RU" sz="3600" b="1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ru-RU" sz="3600">
                <a:solidFill>
                  <a:srgbClr val="000000"/>
                </a:solidFill>
                <a:cs typeface="Times New Roman" pitchFamily="18" charset="0"/>
              </a:rPr>
              <a:t>— компьютерная информационная система, обеспечивающая поддержку принятия решений по реализации</a:t>
            </a:r>
          </a:p>
          <a:p>
            <a:pPr algn="just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>
                <a:solidFill>
                  <a:srgbClr val="000000"/>
                </a:solidFill>
                <a:cs typeface="Times New Roman" pitchFamily="18" charset="0"/>
              </a:rPr>
              <a:t>перспективных </a:t>
            </a:r>
          </a:p>
          <a:p>
            <a:pPr algn="just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>
                <a:solidFill>
                  <a:srgbClr val="000000"/>
                </a:solidFill>
                <a:cs typeface="Times New Roman" pitchFamily="18" charset="0"/>
              </a:rPr>
              <a:t>стратегических целей</a:t>
            </a:r>
          </a:p>
          <a:p>
            <a:pPr algn="just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>
                <a:solidFill>
                  <a:srgbClr val="000000"/>
                </a:solidFill>
                <a:cs typeface="Times New Roman" pitchFamily="18" charset="0"/>
              </a:rPr>
              <a:t>развития организации. 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0" y="142875"/>
            <a:ext cx="900112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>
                <a:solidFill>
                  <a:srgbClr val="000000"/>
                </a:solidFill>
                <a:cs typeface="Times New Roman" pitchFamily="18" charset="0"/>
              </a:rPr>
              <a:t>    Стратегическая информационная система</a:t>
            </a:r>
            <a:r>
              <a:rPr lang="ru-RU" altLang="ru-RU" sz="2800" b="1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88"/>
            <a:ext cx="9144000" cy="4643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214313" y="285750"/>
            <a:ext cx="8929687" cy="180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                Прочие классификации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              информационных  систем.</a:t>
            </a:r>
            <a:br>
              <a:rPr lang="ru-RU" altLang="ru-RU" sz="36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</a:br>
            <a:r>
              <a:rPr lang="ru-RU" altLang="ru-RU" sz="20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/>
            </a:r>
            <a:br>
              <a:rPr lang="ru-RU" altLang="ru-RU" sz="20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</a:br>
            <a:r>
              <a:rPr lang="ru-RU" altLang="ru-RU" sz="20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75" y="3492500"/>
            <a:ext cx="4943475" cy="323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0" y="950913"/>
            <a:ext cx="8858250" cy="314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just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>
                <a:solidFill>
                  <a:srgbClr val="000000"/>
                </a:solidFill>
                <a:cs typeface="Times New Roman" pitchFamily="18" charset="0"/>
              </a:rPr>
              <a:t>характеризуются отсутствием современных технических средств переработки информации и выполнением всех операций человеком. </a:t>
            </a:r>
            <a:r>
              <a:rPr lang="ru-RU" altLang="ru-RU" sz="200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altLang="ru-RU" sz="200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altLang="ru-RU" sz="200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57188" y="571500"/>
            <a:ext cx="8643937" cy="627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500" b="1" i="1">
                <a:solidFill>
                  <a:srgbClr val="000000"/>
                </a:solidFill>
                <a:cs typeface="Times New Roman" pitchFamily="18" charset="0"/>
              </a:rPr>
              <a:t>Ручные информационные системы:</a:t>
            </a:r>
            <a:r>
              <a:rPr lang="ru-RU" altLang="ru-RU" sz="3500" b="1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2857500"/>
            <a:ext cx="4071937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14313" y="500063"/>
            <a:ext cx="8929687" cy="539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400" b="1">
                <a:solidFill>
                  <a:srgbClr val="000000"/>
                </a:solidFill>
                <a:cs typeface="Times New Roman" pitchFamily="18" charset="0"/>
              </a:rPr>
              <a:t>Например,</a:t>
            </a:r>
            <a:r>
              <a:rPr lang="ru-RU" altLang="ru-RU" sz="4400">
                <a:solidFill>
                  <a:srgbClr val="000000"/>
                </a:solidFill>
                <a:cs typeface="Times New Roman" pitchFamily="18" charset="0"/>
              </a:rPr>
              <a:t> о деятельности менеджера в фирме, где отсутствуют компьютеры,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400">
                <a:solidFill>
                  <a:srgbClr val="000000"/>
                </a:solidFill>
                <a:cs typeface="Times New Roman" pitchFamily="18" charset="0"/>
              </a:rPr>
              <a:t>можно говорить, что он 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400">
                <a:solidFill>
                  <a:srgbClr val="000000"/>
                </a:solidFill>
                <a:cs typeface="Times New Roman" pitchFamily="18" charset="0"/>
              </a:rPr>
              <a:t>работает с ручной информационной 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400">
                <a:solidFill>
                  <a:srgbClr val="000000"/>
                </a:solidFill>
                <a:cs typeface="Times New Roman" pitchFamily="18" charset="0"/>
              </a:rPr>
              <a:t>системой</a:t>
            </a:r>
            <a:r>
              <a:rPr lang="ru-RU" altLang="ru-RU" sz="400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altLang="ru-RU" sz="4000" i="1">
                <a:solidFill>
                  <a:srgbClr val="000000"/>
                </a:solidFill>
                <a:cs typeface="Times New Roman" pitchFamily="18" charset="0"/>
              </a:rPr>
              <a:t> </a:t>
            </a:r>
            <a:br>
              <a:rPr lang="ru-RU" altLang="ru-RU" sz="4000" i="1">
                <a:solidFill>
                  <a:srgbClr val="000000"/>
                </a:solidFill>
                <a:cs typeface="Times New Roman" pitchFamily="18" charset="0"/>
              </a:rPr>
            </a:br>
            <a:endParaRPr lang="ru-RU" altLang="ru-RU" sz="4000" i="1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2700338"/>
            <a:ext cx="7740650" cy="408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214313" y="857250"/>
            <a:ext cx="8572500" cy="192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>
                <a:solidFill>
                  <a:srgbClr val="000000"/>
                </a:solidFill>
                <a:cs typeface="Times New Roman" pitchFamily="18" charset="0"/>
              </a:rPr>
              <a:t>выполняют все операции по переработке информации без участия человека. 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357188" y="285750"/>
            <a:ext cx="900112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>
                <a:solidFill>
                  <a:srgbClr val="000000"/>
                </a:solidFill>
                <a:cs typeface="Times New Roman" pitchFamily="18" charset="0"/>
              </a:rPr>
              <a:t>Автоматические информационные системы</a:t>
            </a:r>
            <a:r>
              <a:rPr lang="ru-RU" altLang="ru-RU" sz="2800" b="1">
                <a:solidFill>
                  <a:srgbClr val="000000"/>
                </a:solidFill>
                <a:cs typeface="Times New Roman" pitchFamily="18" charset="0"/>
              </a:rPr>
              <a:t> 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430213" y="203200"/>
            <a:ext cx="871378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>
                <a:solidFill>
                  <a:srgbClr val="000000"/>
                </a:solidFill>
                <a:cs typeface="Times New Roman" pitchFamily="18" charset="0"/>
              </a:rPr>
              <a:t>Автоматические информационные системы</a:t>
            </a:r>
            <a:r>
              <a:rPr lang="ru-RU" altLang="ru-RU" sz="2800" b="1">
                <a:solidFill>
                  <a:srgbClr val="000000"/>
                </a:solidFill>
                <a:cs typeface="Times New Roman" pitchFamily="18" charset="0"/>
              </a:rPr>
              <a:t> :</a:t>
            </a: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0" y="781050"/>
            <a:ext cx="8820150" cy="191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just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>
                <a:solidFill>
                  <a:srgbClr val="000000"/>
                </a:solidFill>
                <a:cs typeface="Times New Roman" pitchFamily="18" charset="0"/>
              </a:rPr>
              <a:t>в</a:t>
            </a:r>
            <a:r>
              <a:rPr lang="ru-RU" altLang="ru-RU" sz="3600">
                <a:solidFill>
                  <a:srgbClr val="000000"/>
                </a:solidFill>
                <a:cs typeface="Times New Roman" pitchFamily="18" charset="0"/>
              </a:rPr>
              <a:t>ыполняют все операции по переработке информации без участия человека. 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519363"/>
            <a:ext cx="8964612" cy="4360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2566988"/>
            <a:ext cx="8296275" cy="3694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28625" y="285750"/>
            <a:ext cx="8715375" cy="2289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>
                <a:solidFill>
                  <a:srgbClr val="000000"/>
                </a:solidFill>
                <a:cs typeface="Times New Roman" pitchFamily="18" charset="0"/>
              </a:rPr>
              <a:t>Пример: </a:t>
            </a:r>
            <a:r>
              <a:rPr lang="ru-RU" altLang="ru-RU" sz="3600">
                <a:solidFill>
                  <a:srgbClr val="000000"/>
                </a:solidFill>
                <a:cs typeface="Times New Roman" pitchFamily="18" charset="0"/>
              </a:rPr>
              <a:t>некоторые поисковые системы (</a:t>
            </a:r>
            <a:r>
              <a:rPr lang="en-US" altLang="ru-RU" sz="3600">
                <a:solidFill>
                  <a:srgbClr val="000000"/>
                </a:solidFill>
                <a:cs typeface="Times New Roman" pitchFamily="18" charset="0"/>
              </a:rPr>
              <a:t>Google</a:t>
            </a:r>
            <a:r>
              <a:rPr lang="ru-RU" altLang="ru-RU" sz="3600">
                <a:solidFill>
                  <a:srgbClr val="000000"/>
                </a:solidFill>
                <a:cs typeface="Times New Roman" pitchFamily="18" charset="0"/>
              </a:rPr>
              <a:t>), где сбор информации о сайтах осуществляются автоматически поисковым роботом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4" descr="j029202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6643702" y="1928802"/>
            <a:ext cx="1785950" cy="1773936"/>
          </a:xfrm>
        </p:spPr>
      </p:pic>
      <p:sp>
        <p:nvSpPr>
          <p:cNvPr id="71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87563" y="96838"/>
            <a:ext cx="7056437" cy="1244600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Типы информационных систем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43116"/>
            <a:ext cx="532765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dirty="0" smtClean="0"/>
              <a:t>По характеру представления и логической организации хранимой информации информационные системы подразделяются на: фактографические, документальные и </a:t>
            </a:r>
            <a:r>
              <a:rPr lang="ru-RU" altLang="ru-RU" sz="2800" dirty="0" err="1" smtClean="0"/>
              <a:t>геоинформационные</a:t>
            </a:r>
            <a:r>
              <a:rPr lang="ru-RU" altLang="ru-RU" sz="2800" dirty="0" smtClean="0"/>
              <a:t>.</a:t>
            </a:r>
            <a:br>
              <a:rPr lang="ru-RU" altLang="ru-RU" sz="2800" dirty="0" smtClean="0"/>
            </a:br>
            <a:endParaRPr lang="ru-RU" altLang="ru-RU" sz="28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8" y="781050"/>
            <a:ext cx="8723312" cy="586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214313"/>
            <a:ext cx="914400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>
                <a:solidFill>
                  <a:srgbClr val="000000"/>
                </a:solidFill>
                <a:cs typeface="Arial Unicode MS" charset="0"/>
              </a:rPr>
              <a:t>Квалификация Автоматизированных информатизированных систем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09638"/>
            <a:ext cx="9144000" cy="5305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613" y="2419350"/>
            <a:ext cx="5011737" cy="3871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214313" y="142875"/>
            <a:ext cx="7929562" cy="374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 u="sng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Пример 1.1.</a:t>
            </a:r>
            <a:r>
              <a:rPr lang="ru-RU" altLang="ru-RU" sz="48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Роль бухгалтера в информационной системе по расчету заработной платы заключается в задании исходных данных.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738" y="3590925"/>
            <a:ext cx="3724275" cy="288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14313" y="714375"/>
            <a:ext cx="8715375" cy="5211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Информационная система обрабатывает их по заранее известному алгоритму с выдачей результатной информации в виде ведомости, напечатанной на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принтере</a:t>
            </a:r>
            <a:r>
              <a:rPr lang="ru-RU" altLang="ru-RU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. 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643063" y="142875"/>
            <a:ext cx="57150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>
                <a:solidFill>
                  <a:srgbClr val="000000"/>
                </a:solidFill>
                <a:cs typeface="Arial Unicode MS" charset="0"/>
              </a:rPr>
              <a:t>Разработка Ис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519363"/>
            <a:ext cx="8820150" cy="4338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0" y="-179388"/>
            <a:ext cx="9144000" cy="326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i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  </a:t>
            </a:r>
            <a:r>
              <a:rPr lang="ru-RU" altLang="ru-RU" sz="3200" b="1" i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   Классификация по характеру            использования информации</a:t>
            </a:r>
            <a:r>
              <a:rPr lang="ru-RU" altLang="ru-RU" sz="3600" b="1" i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/>
            </a:r>
            <a:br>
              <a:rPr lang="ru-RU" altLang="ru-RU" sz="3600" b="1" i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</a:br>
            <a:r>
              <a:rPr lang="ru-RU" altLang="ru-RU" sz="3200" i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Информационно-поисковые системы</a:t>
            </a:r>
            <a:r>
              <a:rPr lang="ru-RU" altLang="ru-RU" sz="3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производят ввод, систематизацию, хранение, выдачу информации по запросу пользователя.</a:t>
            </a:r>
            <a:r>
              <a:rPr lang="ru-RU" altLang="ru-RU" sz="40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/>
            </a:r>
            <a:br>
              <a:rPr lang="ru-RU" altLang="ru-RU" sz="40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</a:br>
            <a:endParaRPr lang="ru-RU" altLang="ru-RU" sz="40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6738" y="2682875"/>
            <a:ext cx="4773612" cy="418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1071563"/>
            <a:ext cx="8786813" cy="4481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Пример: информационно-поисковая система в библиотеке, в железнодорожных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 авиакассах.</a:t>
            </a:r>
            <a:br>
              <a:rPr lang="ru-RU" altLang="ru-RU" sz="48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</a:br>
            <a:endParaRPr lang="ru-RU" altLang="ru-RU" sz="480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28625" y="142875"/>
            <a:ext cx="78581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   </a:t>
            </a:r>
            <a:r>
              <a:rPr lang="ru-RU" altLang="ru-RU" sz="36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Информационно-поисковая система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38"/>
            <a:ext cx="9144000" cy="5072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214313" y="214313"/>
            <a:ext cx="8929687" cy="173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i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Информационно-решающие системы</a:t>
            </a:r>
            <a:r>
              <a:rPr lang="ru-RU" altLang="ru-RU" sz="32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осуществляют операцию переработки информации по определенному алгоритму</a:t>
            </a:r>
            <a:r>
              <a:rPr lang="ru-RU" altLang="ru-RU" sz="44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: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428625" y="642938"/>
            <a:ext cx="8429625" cy="2532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i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Управляющие информационные системы</a:t>
            </a:r>
            <a:r>
              <a:rPr lang="ru-RU" altLang="ru-RU" sz="400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вырабатывают информацию, на основании которой человек принимает решение. 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3206750"/>
            <a:ext cx="7508875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42875" y="0"/>
            <a:ext cx="8715375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     </a:t>
            </a:r>
            <a:r>
              <a:rPr lang="ru-RU" altLang="ru-RU" sz="3200" b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Управляющие информационные системы</a:t>
            </a:r>
          </a:p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3200" b="1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1279525"/>
            <a:ext cx="8705850" cy="5724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357188" y="285750"/>
            <a:ext cx="8429625" cy="1312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i="1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Советующие информационные системы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1279525"/>
            <a:ext cx="8582025" cy="544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428625" y="0"/>
            <a:ext cx="8215313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u="sng">
                <a:solidFill>
                  <a:srgbClr val="000000"/>
                </a:solidFill>
                <a:cs typeface="Times New Roman" pitchFamily="18" charset="0"/>
              </a:rPr>
              <a:t>Пример1.2</a:t>
            </a:r>
            <a:r>
              <a:rPr lang="ru-RU" altLang="ru-RU" sz="3600">
                <a:solidFill>
                  <a:srgbClr val="000000"/>
                </a:solidFill>
                <a:cs typeface="Times New Roman" pitchFamily="18" charset="0"/>
              </a:rPr>
              <a:t>.Существуют медицинские информационные системы 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28738"/>
            <a:ext cx="9023350" cy="5357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214313" y="4763"/>
            <a:ext cx="8501062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just" defTabSz="449263"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u="sng">
                <a:solidFill>
                  <a:srgbClr val="000000"/>
                </a:solidFill>
                <a:cs typeface="Times New Roman" pitchFamily="18" charset="0"/>
              </a:rPr>
              <a:t>Пример 1.3.</a:t>
            </a:r>
            <a:r>
              <a:rPr lang="ru-RU" altLang="ru-RU" sz="3600">
                <a:solidFill>
                  <a:srgbClr val="000000"/>
                </a:solidFill>
                <a:cs typeface="Times New Roman" pitchFamily="18" charset="0"/>
              </a:rPr>
              <a:t> Существуют медицинские информационные системы 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549275"/>
            <a:ext cx="7056438" cy="863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smtClean="0"/>
              <a:t>Фактографические информационные системы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949325" y="1981200"/>
            <a:ext cx="7799388" cy="41148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В</a:t>
            </a:r>
            <a:r>
              <a:rPr lang="ru-RU" altLang="ru-RU" sz="2800" b="1" i="1" smtClean="0"/>
              <a:t> </a:t>
            </a:r>
            <a:r>
              <a:rPr lang="ru-RU" altLang="ru-RU" sz="2800" smtClean="0"/>
              <a:t>фактографических ИС регистрируются факты </a:t>
            </a:r>
          </a:p>
          <a:p>
            <a:pPr eaLnBrk="1" hangingPunct="1"/>
            <a:r>
              <a:rPr lang="ru-RU" altLang="ru-RU" sz="2800" smtClean="0"/>
              <a:t>Все сведения об объектах хранятся в компьютере в каком-то заранее обусловленном формате, т.е. информация, с которой работает фактографическая  ИС имеет четкую структуру.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>
                <a:latin typeface="Arial" charset="0"/>
                <a:cs typeface="Arial" charset="0"/>
              </a:rPr>
              <a:t>Основные фазы проектирования информационной системы</a:t>
            </a:r>
            <a:endParaRPr lang="ru-RU" altLang="ru-RU" sz="2800" smtClean="0">
              <a:latin typeface="Arial" charset="0"/>
              <a:cs typeface="Arial" charset="0"/>
            </a:endParaRPr>
          </a:p>
        </p:txBody>
      </p:sp>
      <p:sp>
        <p:nvSpPr>
          <p:cNvPr id="655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концепции;</a:t>
            </a:r>
          </a:p>
          <a:p>
            <a:pPr eaLnBrk="1" hangingPunct="1"/>
            <a:r>
              <a:rPr lang="ru-RU" altLang="ru-RU" smtClean="0"/>
              <a:t>подготовка технического задания;</a:t>
            </a:r>
          </a:p>
          <a:p>
            <a:pPr eaLnBrk="1" hangingPunct="1"/>
            <a:r>
              <a:rPr lang="ru-RU" altLang="ru-RU" smtClean="0"/>
              <a:t>проектирование; </a:t>
            </a:r>
          </a:p>
          <a:p>
            <a:pPr eaLnBrk="1" hangingPunct="1"/>
            <a:r>
              <a:rPr lang="ru-RU" altLang="ru-RU" smtClean="0"/>
              <a:t>разработка;</a:t>
            </a:r>
          </a:p>
          <a:p>
            <a:pPr eaLnBrk="1" hangingPunct="1"/>
            <a:r>
              <a:rPr lang="ru-RU" altLang="ru-RU" smtClean="0"/>
              <a:t>ввод системы в эксплуатацию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Концептуальная фаза</a:t>
            </a:r>
            <a:endParaRPr lang="ru-RU" altLang="ru-RU" sz="3200" smtClean="0">
              <a:latin typeface="Arial" charset="0"/>
              <a:cs typeface="Arial" charset="0"/>
            </a:endParaRPr>
          </a:p>
        </p:txBody>
      </p:sp>
      <p:sp>
        <p:nvSpPr>
          <p:cNvPr id="6656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формирование идеи, постановку целей;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формирование ключевой команды проекта;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изучение мотивации и требований заказчика и других участников;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сбор исходных данных и анализ существующего состояния;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определение основных требований и ограничений, требуемых материальных, финансовых и трудовых ресурсов;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сравнительную оценку альтернатив;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представление предложений, их экспертизу и утверждение.</a:t>
            </a:r>
          </a:p>
          <a:p>
            <a:pPr eaLnBrk="1" hangingPunct="1">
              <a:lnSpc>
                <a:spcPct val="150000"/>
              </a:lnSpc>
            </a:pPr>
            <a:endParaRPr lang="ru-RU" altLang="ru-RU" sz="20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Подготовка технического предложения</a:t>
            </a:r>
          </a:p>
        </p:txBody>
      </p:sp>
      <p:sp>
        <p:nvSpPr>
          <p:cNvPr id="67587" name="Содержимое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4911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разработка основного содержания, базовой структуры проекта;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разработка и утверждение технического задания;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планирование, декомпозиция базовой структурной модели проекта;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составление сметы и бюджета проекта, определение потребности в ресурсах;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разработка календарных планов и укрупненных графиков работ;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подписание контракта с заказчиком;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ввод в действие средств коммуникации участников проекта и средств контроля за ходом работ.</a:t>
            </a:r>
          </a:p>
          <a:p>
            <a:pPr eaLnBrk="1" hangingPunct="1">
              <a:lnSpc>
                <a:spcPct val="150000"/>
              </a:lnSpc>
            </a:pPr>
            <a:endParaRPr lang="ru-RU" altLang="ru-RU" sz="20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Проектирование</a:t>
            </a:r>
            <a:endParaRPr lang="ru-RU" altLang="ru-RU" sz="3200" smtClean="0">
              <a:latin typeface="Arial" charset="0"/>
              <a:cs typeface="Arial" charset="0"/>
            </a:endParaRPr>
          </a:p>
        </p:txBody>
      </p:sp>
      <p:sp>
        <p:nvSpPr>
          <p:cNvPr id="686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выполнение базовых проектных работ;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разработка частных технических заданий;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выполнение концептуального проектирования;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составление технических спецификаций и инструкций;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представление проектной разработки, экспертиза и утверждение.</a:t>
            </a:r>
          </a:p>
          <a:p>
            <a:pPr eaLnBrk="1" hangingPunct="1">
              <a:lnSpc>
                <a:spcPct val="150000"/>
              </a:lnSpc>
            </a:pPr>
            <a:endParaRPr lang="ru-RU" altLang="ru-RU" sz="20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Разработка</a:t>
            </a:r>
            <a:endParaRPr lang="ru-RU" altLang="ru-RU" sz="3200" smtClean="0">
              <a:latin typeface="Arial" charset="0"/>
              <a:cs typeface="Arial" charset="0"/>
            </a:endParaRPr>
          </a:p>
        </p:txBody>
      </p:sp>
      <p:sp>
        <p:nvSpPr>
          <p:cNvPr id="696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выполнение работ по разработке программного обеспечения;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подготовка к внедрению системы;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контроль и регулирование основных показателей проекта.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ru-RU" altLang="ru-RU" sz="20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Ввод системы в эксплуатацию</a:t>
            </a:r>
            <a:endParaRPr lang="ru-RU" altLang="ru-RU" sz="3200" smtClean="0">
              <a:latin typeface="Arial" charset="0"/>
              <a:cs typeface="Arial" charset="0"/>
            </a:endParaRPr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48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комплексные испытания;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подготовка кадров для эксплуатации создаваемой системы;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подготовка рабочей документации, сдача системы заказчику и ввод ее в эксплуатацию;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сопровождение, поддержка, сервисное обслуживание;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оценка результатов проекта и подготовка итоговых документов;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разрешение конфликтных ситуаций и закрытие работ по проекту;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накопление опытных данных для последующих проектов, анализ опыта, состояния, определение направлений развития.</a:t>
            </a:r>
          </a:p>
          <a:p>
            <a:pPr eaLnBrk="1" hangingPunct="1">
              <a:lnSpc>
                <a:spcPct val="150000"/>
              </a:lnSpc>
            </a:pPr>
            <a:endParaRPr lang="ru-RU" altLang="ru-RU" sz="20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Ошибки</a:t>
            </a:r>
          </a:p>
        </p:txBody>
      </p:sp>
      <p:sp>
        <p:nvSpPr>
          <p:cNvPr id="7168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ошибки в определении интересов заказчика;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концентрация на маловажных, сторонних интересах;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неправильная интерпретация исходной задачи;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неправильное или недостаточное понимание деталей;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неполнота функциональных спецификаций (системных требований);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ошибки в определении требуемых ресурсов и сроков;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smtClean="0">
                <a:latin typeface="Arial" charset="0"/>
                <a:cs typeface="Arial" charset="0"/>
              </a:rPr>
              <a:t>редкая проверка на согласованность этапов и отсутствие контроля со стороны заказчика (нет привлечения заказчика).</a:t>
            </a:r>
          </a:p>
          <a:p>
            <a:pPr eaLnBrk="1" hangingPunct="1">
              <a:lnSpc>
                <a:spcPct val="150000"/>
              </a:lnSpc>
            </a:pPr>
            <a:endParaRPr lang="ru-RU" altLang="ru-RU" sz="20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Процессы, протекающие на протяжении жизненного цикла информационной системы</a:t>
            </a:r>
            <a:endParaRPr lang="ru-RU" altLang="ru-RU" sz="3200" smtClean="0">
              <a:latin typeface="Arial" charset="0"/>
              <a:cs typeface="Arial" charset="0"/>
            </a:endParaRPr>
          </a:p>
        </p:txBody>
      </p:sp>
      <p:sp>
        <p:nvSpPr>
          <p:cNvPr id="72707" name="TextBox 4"/>
          <p:cNvSpPr txBox="1">
            <a:spLocks noChangeArrowheads="1"/>
          </p:cNvSpPr>
          <p:nvPr/>
        </p:nvSpPr>
        <p:spPr bwMode="auto">
          <a:xfrm>
            <a:off x="500063" y="1500188"/>
            <a:ext cx="821531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/>
              <a:t>международный стандарт, регламентирующий жизненный цикл информационных систем — </a:t>
            </a:r>
            <a:r>
              <a:rPr lang="en-US" altLang="ru-RU" sz="2400"/>
              <a:t>ISO</a:t>
            </a:r>
            <a:r>
              <a:rPr lang="ru-RU" altLang="ru-RU" sz="2400"/>
              <a:t>/</a:t>
            </a:r>
            <a:r>
              <a:rPr lang="en-US" altLang="ru-RU" sz="2400"/>
              <a:t>IEC</a:t>
            </a:r>
            <a:r>
              <a:rPr lang="ru-RU" altLang="ru-RU" sz="2400"/>
              <a:t> 12207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ru-RU" b="1"/>
              <a:t>основные</a:t>
            </a:r>
            <a:r>
              <a:rPr lang="ru-RU" altLang="ru-RU"/>
              <a:t> процессы жизненного цикла (приобретение, поставка, разработка, эксплуатация, сопровождение);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ru-RU" b="1"/>
              <a:t>вспомогательные</a:t>
            </a:r>
            <a:r>
              <a:rPr lang="ru-RU" altLang="ru-RU"/>
              <a:t> процессы, обеспечивающие выполнение основных процессов (документирование, управление конфигурацией, обеспечение качества, верификация, аттестация, оценка, аудит, разрешение проблем);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ru-RU" b="1"/>
              <a:t>организационные </a:t>
            </a:r>
            <a:r>
              <a:rPr lang="ru-RU" altLang="ru-RU"/>
              <a:t>процессы (управление проектами, создание инфраструктуры проекта, определение, оценка и улучшение самого жизненного цикла, обучение).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Основные процессы.</a:t>
            </a:r>
            <a:br>
              <a:rPr lang="ru-RU" altLang="ru-RU" sz="3200" b="1" smtClean="0">
                <a:latin typeface="Arial" charset="0"/>
                <a:cs typeface="Arial" charset="0"/>
              </a:rPr>
            </a:br>
            <a:r>
              <a:rPr lang="ru-RU" altLang="ru-RU" sz="3200" b="1" smtClean="0">
                <a:latin typeface="Arial" charset="0"/>
                <a:cs typeface="Arial" charset="0"/>
              </a:rPr>
              <a:t>Разработка</a:t>
            </a:r>
            <a:endParaRPr lang="ru-RU" altLang="ru-RU" sz="3200" smtClean="0">
              <a:latin typeface="Arial" charset="0"/>
              <a:cs typeface="Arial" charset="0"/>
            </a:endParaRPr>
          </a:p>
        </p:txBody>
      </p:sp>
      <p:sp>
        <p:nvSpPr>
          <p:cNvPr id="73731" name="TextBox 3"/>
          <p:cNvSpPr txBox="1">
            <a:spLocks noChangeArrowheads="1"/>
          </p:cNvSpPr>
          <p:nvPr/>
        </p:nvSpPr>
        <p:spPr bwMode="auto">
          <a:xfrm>
            <a:off x="714375" y="1857375"/>
            <a:ext cx="8001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altLang="ru-RU"/>
              <a:t>оформление проектной и эксплуатационной документации;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altLang="ru-RU"/>
              <a:t>подготовку материалов, необходимых для тестирования разработанных программных продуктов;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altLang="ru-RU"/>
              <a:t>разработку материалов, необходимых для обучения персонала.</a:t>
            </a:r>
          </a:p>
          <a:p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Основные процессы.</a:t>
            </a:r>
            <a:br>
              <a:rPr lang="ru-RU" altLang="ru-RU" sz="3200" b="1" smtClean="0">
                <a:latin typeface="Arial" charset="0"/>
                <a:cs typeface="Arial" charset="0"/>
              </a:rPr>
            </a:br>
            <a:r>
              <a:rPr lang="ru-RU" altLang="ru-RU" sz="3200" b="1" smtClean="0">
                <a:latin typeface="Arial" charset="0"/>
                <a:cs typeface="Arial" charset="0"/>
              </a:rPr>
              <a:t>Эксплуатация</a:t>
            </a:r>
            <a:endParaRPr lang="ru-RU" altLang="ru-RU" sz="3200" smtClean="0">
              <a:latin typeface="Arial" charset="0"/>
              <a:cs typeface="Arial" charset="0"/>
            </a:endParaRPr>
          </a:p>
        </p:txBody>
      </p:sp>
      <p:sp>
        <p:nvSpPr>
          <p:cNvPr id="74755" name="Rectangle 1"/>
          <p:cNvSpPr>
            <a:spLocks noChangeArrowheads="1"/>
          </p:cNvSpPr>
          <p:nvPr/>
        </p:nvSpPr>
        <p:spPr bwMode="auto">
          <a:xfrm>
            <a:off x="785813" y="1428750"/>
            <a:ext cx="7643812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150000"/>
              </a:lnSpc>
              <a:buFontTx/>
              <a:buChar char="•"/>
              <a:tabLst>
                <a:tab pos="185738" algn="l"/>
              </a:tabLst>
            </a:pPr>
            <a:r>
              <a:rPr lang="ru-RU" altLang="ru-RU">
                <a:ea typeface="Times New Roman" pitchFamily="18" charset="0"/>
                <a:cs typeface="Arial" charset="0"/>
              </a:rPr>
              <a:t>конфигурирование базы данных и рабочих мест пользователей;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185738" algn="l"/>
              </a:tabLst>
            </a:pPr>
            <a:r>
              <a:rPr lang="ru-RU" altLang="ru-RU">
                <a:ea typeface="Times New Roman" pitchFamily="18" charset="0"/>
                <a:cs typeface="Arial" charset="0"/>
              </a:rPr>
              <a:t>обеспечение пользователей эксплуатационной документацией;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185738" algn="l"/>
              </a:tabLst>
            </a:pPr>
            <a:r>
              <a:rPr lang="ru-RU" altLang="ru-RU">
                <a:ea typeface="Times New Roman" pitchFamily="18" charset="0"/>
                <a:cs typeface="Arial" charset="0"/>
              </a:rPr>
              <a:t>обучение персонала.</a:t>
            </a:r>
          </a:p>
          <a:p>
            <a:pPr eaLnBrk="0" hangingPunct="0">
              <a:lnSpc>
                <a:spcPct val="150000"/>
              </a:lnSpc>
              <a:tabLst>
                <a:tab pos="185738" algn="l"/>
              </a:tabLst>
            </a:pPr>
            <a:r>
              <a:rPr lang="ru-RU" altLang="ru-RU">
                <a:ea typeface="Times New Roman" pitchFamily="18" charset="0"/>
                <a:cs typeface="Arial" charset="0"/>
              </a:rPr>
              <a:t>Основные эксплуатационные работы включают: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185738" algn="l"/>
              </a:tabLst>
            </a:pPr>
            <a:r>
              <a:rPr lang="ru-RU" altLang="ru-RU">
                <a:ea typeface="Times New Roman" pitchFamily="18" charset="0"/>
                <a:cs typeface="Arial" charset="0"/>
              </a:rPr>
              <a:t>непосредственно эксплуатацию;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185738" algn="l"/>
              </a:tabLst>
            </a:pPr>
            <a:r>
              <a:rPr lang="ru-RU" altLang="ru-RU">
                <a:ea typeface="Times New Roman" pitchFamily="18" charset="0"/>
                <a:cs typeface="Arial" charset="0"/>
              </a:rPr>
              <a:t>локализацию проблем и устранение причин их возникновения;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185738" algn="l"/>
              </a:tabLst>
            </a:pPr>
            <a:r>
              <a:rPr lang="ru-RU" altLang="ru-RU">
                <a:ea typeface="Times New Roman" pitchFamily="18" charset="0"/>
                <a:cs typeface="Arial" charset="0"/>
              </a:rPr>
              <a:t>модификацию программного обеспечения;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185738" algn="l"/>
              </a:tabLst>
            </a:pPr>
            <a:r>
              <a:rPr lang="ru-RU" altLang="ru-RU">
                <a:ea typeface="Times New Roman" pitchFamily="18" charset="0"/>
                <a:cs typeface="Arial" charset="0"/>
              </a:rPr>
              <a:t>подготовку предложений по совершенствованию системы;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185738" algn="l"/>
              </a:tabLst>
            </a:pPr>
            <a:r>
              <a:rPr lang="ru-RU" altLang="ru-RU">
                <a:ea typeface="Times New Roman" pitchFamily="18" charset="0"/>
                <a:cs typeface="Arial" charset="0"/>
              </a:rPr>
              <a:t>развитие и модернизацию системы.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6902450" cy="1412875"/>
          </a:xfrm>
        </p:spPr>
        <p:txBody>
          <a:bodyPr/>
          <a:lstStyle/>
          <a:p>
            <a:pPr eaLnBrk="1" hangingPunct="1"/>
            <a:r>
              <a:rPr lang="ru-RU" altLang="ru-RU" sz="3200" b="1" smtClean="0"/>
              <a:t>Документальные информационные системы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600" smtClean="0"/>
              <a:t>Массив данных документальных ИС представляет собой совокупность неструктурированных текстовых документов: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600" smtClean="0"/>
              <a:t>	сборники статей, книги, рефераты и т.п. </a:t>
            </a:r>
          </a:p>
          <a:p>
            <a:pPr eaLnBrk="1" hangingPunct="1"/>
            <a:r>
              <a:rPr lang="ru-RU" altLang="ru-RU" sz="2600" smtClean="0"/>
              <a:t>Цель системы: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600" smtClean="0"/>
              <a:t>	выдать список документов, в какой-то мере удовлетворяющих условиям, сформулированным запросом. 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6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714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Основные процессы.</a:t>
            </a:r>
            <a:br>
              <a:rPr lang="ru-RU" altLang="ru-RU" sz="3200" b="1" smtClean="0">
                <a:latin typeface="Arial" charset="0"/>
                <a:cs typeface="Arial" charset="0"/>
              </a:rPr>
            </a:br>
            <a:r>
              <a:rPr lang="ru-RU" altLang="ru-RU" sz="3200" b="1" smtClean="0">
                <a:latin typeface="Arial" charset="0"/>
                <a:cs typeface="Arial" charset="0"/>
              </a:rPr>
              <a:t>Сопровождение</a:t>
            </a:r>
            <a:endParaRPr lang="ru-RU" altLang="ru-RU" sz="3200" smtClean="0">
              <a:latin typeface="Arial" charset="0"/>
              <a:cs typeface="Arial" charset="0"/>
            </a:endParaRPr>
          </a:p>
        </p:txBody>
      </p:sp>
      <p:sp>
        <p:nvSpPr>
          <p:cNvPr id="75779" name="Содержимое 2"/>
          <p:cNvSpPr>
            <a:spLocks noGrp="1"/>
          </p:cNvSpPr>
          <p:nvPr>
            <p:ph idx="1"/>
          </p:nvPr>
        </p:nvSpPr>
        <p:spPr>
          <a:xfrm>
            <a:off x="285750" y="1214438"/>
            <a:ext cx="8858250" cy="5143500"/>
          </a:xfrm>
        </p:spPr>
        <p:txBody>
          <a:bodyPr/>
          <a:lstStyle/>
          <a:p>
            <a:pPr eaLnBrk="1" hangingPunct="1"/>
            <a:r>
              <a:rPr lang="ru-RU" altLang="ru-RU" sz="1800" smtClean="0">
                <a:latin typeface="Arial" charset="0"/>
                <a:cs typeface="Arial" charset="0"/>
              </a:rPr>
              <a:t>выделение наиболее ответственных узлов системы и определение для них критичности простоя (это позволит выделить наиболее критичные составляющие информационной системы и оптимизировать распределение ресурсов для технического обслуживания);</a:t>
            </a:r>
          </a:p>
          <a:p>
            <a:pPr eaLnBrk="1" hangingPunct="1"/>
            <a:r>
              <a:rPr lang="ru-RU" altLang="ru-RU" sz="1800" smtClean="0">
                <a:latin typeface="Arial" charset="0"/>
                <a:cs typeface="Arial" charset="0"/>
              </a:rPr>
              <a:t>определение задач технического обслуживания и их разделение на внутренние, решаемые силами обслуживающего подразделения, и внешние, решаемые специализированными сервисными организациями (таким образом производится четкое определение круга исполняемых функций и разделение ответственности);</a:t>
            </a:r>
          </a:p>
          <a:p>
            <a:pPr eaLnBrk="1" hangingPunct="1"/>
            <a:r>
              <a:rPr lang="ru-RU" altLang="ru-RU" sz="1800" smtClean="0">
                <a:latin typeface="Arial" charset="0"/>
                <a:cs typeface="Arial" charset="0"/>
              </a:rPr>
              <a:t>проведение анализа имеющихся внутренних и внешних ресурсов, необходимых для организации технического обслуживания в рамках описанных задач и разделения компетенции (основные критерии для анализа: наличие гарантии на оборудование, состояние ремонтного фонда, квалификация персонала);</a:t>
            </a:r>
          </a:p>
          <a:p>
            <a:pPr eaLnBrk="1" hangingPunct="1"/>
            <a:r>
              <a:rPr lang="ru-RU" altLang="ru-RU" sz="1800" smtClean="0">
                <a:latin typeface="Arial" charset="0"/>
                <a:cs typeface="Arial" charset="0"/>
              </a:rPr>
              <a:t>подготовка плана организации технического обслуживания, в котором необходимо определить этапы исполняемых действий, сроки их исполнения, затраты на этапах, ответственность исполнителей.</a:t>
            </a:r>
          </a:p>
          <a:p>
            <a:pPr eaLnBrk="1" hangingPunct="1"/>
            <a:endParaRPr lang="ru-RU" altLang="ru-RU" sz="18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Вспомогательные процессы</a:t>
            </a:r>
          </a:p>
        </p:txBody>
      </p:sp>
      <p:sp>
        <p:nvSpPr>
          <p:cNvPr id="768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Управление конфигурацией позволяет организовывать, систематически учитывать и контролировать внесение изменений в различные компоненты информационной системы на всех стадиях ее жизненного цикла.</a:t>
            </a:r>
          </a:p>
          <a:p>
            <a:pPr eaLnBrk="1" hangingPunct="1"/>
            <a:endParaRPr lang="ru-RU" altLang="ru-RU" smtClean="0"/>
          </a:p>
          <a:p>
            <a:pPr eaLnBrk="1" hangingPunct="1">
              <a:buFont typeface="Arial" charset="0"/>
              <a:buNone/>
            </a:pPr>
            <a:endParaRPr lang="ru-RU" altLang="ru-RU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latin typeface="Arial" charset="0"/>
                <a:cs typeface="Arial" charset="0"/>
              </a:rPr>
              <a:t>Организационные процессы</a:t>
            </a:r>
            <a:endParaRPr lang="ru-RU" altLang="ru-RU" sz="3200" smtClean="0">
              <a:latin typeface="Arial" charset="0"/>
              <a:cs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выбор методов и инструментальных средств для реализации проекта;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определение методов описания промежуточных состояний разработки;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разработку методов и средств испытаний созданного программного обеспечения;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обучение персонала.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Верификация —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это процесс определения соответствия текущего состояния разработки, достигнутого на данном этапе, требованиям этого этапа.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Проверка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— это процесс определения соответствия параметров разработки исходным требованиям. Проверка отчасти совпадает с тестированием, которое проводится для определения различий между действительными и ожидавшимися результатами и оценки соответствия характеристик информационной системы исходным требованиям.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  <a:defRPr/>
            </a:pPr>
            <a:endParaRPr lang="ru-RU" sz="1800" dirty="0" smtClean="0"/>
          </a:p>
          <a:p>
            <a:pPr eaLnBrk="1" hangingPunct="1">
              <a:lnSpc>
                <a:spcPct val="150000"/>
              </a:lnSpc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  <a:defRPr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ctrTitle"/>
          </p:nvPr>
        </p:nvSpPr>
        <p:spPr>
          <a:xfrm>
            <a:off x="500063" y="0"/>
            <a:ext cx="7772400" cy="1470025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latin typeface="Arial" charset="0"/>
                <a:cs typeface="Arial" charset="0"/>
              </a:rPr>
              <a:t>Классификация ИС по способу организации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50" y="1785938"/>
            <a:ext cx="8715375" cy="4143375"/>
          </a:xfrm>
        </p:spPr>
        <p:txBody>
          <a:bodyPr/>
          <a:lstStyle/>
          <a:p>
            <a:pPr algn="l" eaLnBrk="1" hangingPunct="1"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системы на основе архитектуры файл-сервер;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системы на основе архитектуры клиент-сервер;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системы на основе многоуровневой архитектуры;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системы на основе Интернет/</a:t>
            </a:r>
            <a:r>
              <a:rPr lang="ru-RU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интранет-технологий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Arial" charset="0"/>
                <a:cs typeface="Arial" charset="0"/>
              </a:rPr>
              <a:t>Типовые функциональные компоненты информационной системы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50" y="1357313"/>
          <a:ext cx="8715375" cy="5394325"/>
        </p:xfrm>
        <a:graphic>
          <a:graphicData uri="http://schemas.openxmlformats.org/drawingml/2006/table">
            <a:tbl>
              <a:tblPr/>
              <a:tblGrid>
                <a:gridCol w="642938"/>
                <a:gridCol w="8072437"/>
              </a:tblGrid>
              <a:tr h="1009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6985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698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Обслуживает пользовательский ввод и отображает то, что сообщает ему компонент логики представления (</a:t>
                      </a:r>
                      <a:r>
                        <a:rPr kumimoji="0" lang="en-US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), с использованием соответствующей программной поддержки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09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Управляет взаимодействием между пользователем и ЭВМ. Обрабатывает действия пользователя при выборе команды в меню, щелчке на кнопке или выборе пункта в списке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04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indent="3175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Набор правил для принятия решений, вычислений и операций, которые должно выполнить приложение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41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DL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indent="3175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Операции с базой данных (реализуемые </a:t>
                      </a:r>
                      <a:r>
                        <a:rPr kumimoji="0" lang="en-US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SQL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-операторами), которые нужно выполнить для реализации прикладной логики управления данными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09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DS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-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Действия СУБД, реализующие логику управления данными, такие как манипулирование данными, определение данных, фиксация или откат транзакций и т. п. СУБД обычно компилирует </a:t>
                      </a:r>
                      <a:r>
                        <a:rPr kumimoji="0" lang="en-US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SQL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-предложения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41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FS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2" charset="0"/>
                        </a:defRPr>
                      </a:lvl9pPr>
                    </a:lstStyle>
                    <a:p>
                      <a:pPr marL="0" marR="0" lvl="0" indent="-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Дисковые операции чтения и записи данных для СУБД и других компонентов. Обычно являются функциями операционной системы (ОС)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279" marR="172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latin typeface="Arial" charset="0"/>
                <a:cs typeface="Arial" charset="0"/>
              </a:rPr>
              <a:t>Архитектура файл-сервер</a:t>
            </a:r>
          </a:p>
        </p:txBody>
      </p:sp>
      <p:sp>
        <p:nvSpPr>
          <p:cNvPr id="80899" name="Содержимое 2"/>
          <p:cNvSpPr>
            <a:spLocks noGrp="1"/>
          </p:cNvSpPr>
          <p:nvPr>
            <p:ph idx="1"/>
          </p:nvPr>
        </p:nvSpPr>
        <p:spPr>
          <a:xfrm>
            <a:off x="428625" y="928688"/>
            <a:ext cx="8229600" cy="5643562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mtClean="0"/>
              <a:t>Файл-сервер только извлекает данные из файлов, так что дополнительные пользователи и приложения лишь незначительно увеличивают нагрузку на центральный процессор. Каждый новый клиент добавляет вычислительную мощность к сети.</a:t>
            </a:r>
          </a:p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mtClean="0"/>
              <a:t>При выполнении некоторых запросов к базе данных клиенту могут передаваться большие объемы данных, загружая сеть и приводя к непредсказуемости времени реакции. 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511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smtClean="0">
                <a:latin typeface="Arial" charset="0"/>
                <a:cs typeface="Arial" charset="0"/>
              </a:rPr>
              <a:t>Архитектура клиент-сервер</a:t>
            </a:r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>
          <a:xfrm>
            <a:off x="571500" y="642938"/>
            <a:ext cx="8229600" cy="257175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mtClean="0"/>
              <a:t>Выделенных серверов баз данных, понимающих запросы на языке структурированных запросов (</a:t>
            </a:r>
            <a:r>
              <a:rPr lang="en-US" altLang="ru-RU" smtClean="0"/>
              <a:t>Structured Query Language</a:t>
            </a:r>
            <a:r>
              <a:rPr lang="ru-RU" altLang="ru-RU" smtClean="0"/>
              <a:t>, </a:t>
            </a:r>
            <a:r>
              <a:rPr lang="en-US" altLang="ru-RU" smtClean="0"/>
              <a:t>SQL</a:t>
            </a:r>
            <a:r>
              <a:rPr lang="ru-RU" altLang="ru-RU" smtClean="0"/>
              <a:t>) и выполняющих поиск, сортировку и агрегирование информации.</a:t>
            </a:r>
          </a:p>
        </p:txBody>
      </p:sp>
      <p:sp>
        <p:nvSpPr>
          <p:cNvPr id="81924" name="TextBox 3"/>
          <p:cNvSpPr txBox="1">
            <a:spLocks noChangeArrowheads="1"/>
          </p:cNvSpPr>
          <p:nvPr/>
        </p:nvSpPr>
        <p:spPr bwMode="auto">
          <a:xfrm>
            <a:off x="1428750" y="3786188"/>
            <a:ext cx="2000250" cy="2586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Диалог</a:t>
            </a:r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</p:txBody>
      </p:sp>
      <p:sp>
        <p:nvSpPr>
          <p:cNvPr id="81925" name="TextBox 4"/>
          <p:cNvSpPr txBox="1">
            <a:spLocks noChangeArrowheads="1"/>
          </p:cNvSpPr>
          <p:nvPr/>
        </p:nvSpPr>
        <p:spPr bwMode="auto">
          <a:xfrm>
            <a:off x="1643063" y="4286250"/>
            <a:ext cx="15716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/>
              <a:t>PS, PL</a:t>
            </a:r>
            <a:endParaRPr lang="ru-RU" altLang="ru-RU"/>
          </a:p>
        </p:txBody>
      </p:sp>
      <p:sp>
        <p:nvSpPr>
          <p:cNvPr id="81926" name="TextBox 5"/>
          <p:cNvSpPr txBox="1">
            <a:spLocks noChangeArrowheads="1"/>
          </p:cNvSpPr>
          <p:nvPr/>
        </p:nvSpPr>
        <p:spPr bwMode="auto">
          <a:xfrm>
            <a:off x="1714500" y="5429250"/>
            <a:ext cx="15716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/>
              <a:t>BL, DL</a:t>
            </a:r>
            <a:endParaRPr lang="ru-RU" altLang="ru-RU"/>
          </a:p>
        </p:txBody>
      </p:sp>
      <p:sp>
        <p:nvSpPr>
          <p:cNvPr id="81927" name="TextBox 6"/>
          <p:cNvSpPr txBox="1">
            <a:spLocks noChangeArrowheads="1"/>
          </p:cNvSpPr>
          <p:nvPr/>
        </p:nvSpPr>
        <p:spPr bwMode="auto">
          <a:xfrm>
            <a:off x="1714500" y="4714875"/>
            <a:ext cx="1571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Логика обработки</a:t>
            </a:r>
          </a:p>
        </p:txBody>
      </p:sp>
      <p:sp>
        <p:nvSpPr>
          <p:cNvPr id="81928" name="Прямоугольник 7"/>
          <p:cNvSpPr>
            <a:spLocks noChangeArrowheads="1"/>
          </p:cNvSpPr>
          <p:nvPr/>
        </p:nvSpPr>
        <p:spPr bwMode="auto">
          <a:xfrm>
            <a:off x="1928813" y="3357563"/>
            <a:ext cx="944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Клиент</a:t>
            </a:r>
          </a:p>
        </p:txBody>
      </p:sp>
      <p:sp>
        <p:nvSpPr>
          <p:cNvPr id="81929" name="TextBox 8"/>
          <p:cNvSpPr txBox="1">
            <a:spLocks noChangeArrowheads="1"/>
          </p:cNvSpPr>
          <p:nvPr/>
        </p:nvSpPr>
        <p:spPr bwMode="auto">
          <a:xfrm>
            <a:off x="5572125" y="3786188"/>
            <a:ext cx="2000250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Управление данными</a:t>
            </a:r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</p:txBody>
      </p:sp>
      <p:sp>
        <p:nvSpPr>
          <p:cNvPr id="81930" name="TextBox 9"/>
          <p:cNvSpPr txBox="1">
            <a:spLocks noChangeArrowheads="1"/>
          </p:cNvSpPr>
          <p:nvPr/>
        </p:nvSpPr>
        <p:spPr bwMode="auto">
          <a:xfrm>
            <a:off x="5786438" y="4559300"/>
            <a:ext cx="15716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/>
              <a:t>DS, PS</a:t>
            </a:r>
            <a:endParaRPr lang="ru-RU" altLang="ru-RU"/>
          </a:p>
        </p:txBody>
      </p:sp>
      <p:sp>
        <p:nvSpPr>
          <p:cNvPr id="81931" name="Прямоугольник 12"/>
          <p:cNvSpPr>
            <a:spLocks noChangeArrowheads="1"/>
          </p:cNvSpPr>
          <p:nvPr/>
        </p:nvSpPr>
        <p:spPr bwMode="auto">
          <a:xfrm>
            <a:off x="6072188" y="3357563"/>
            <a:ext cx="985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Сервер</a:t>
            </a:r>
          </a:p>
        </p:txBody>
      </p:sp>
      <p:cxnSp>
        <p:nvCxnSpPr>
          <p:cNvPr id="15" name="Прямая со стрелкой 14"/>
          <p:cNvCxnSpPr>
            <a:stCxn id="81929" idx="1"/>
            <a:endCxn id="81924" idx="3"/>
          </p:cNvCxnSpPr>
          <p:nvPr/>
        </p:nvCxnSpPr>
        <p:spPr>
          <a:xfrm rot="10800000" flipV="1">
            <a:off x="3429000" y="4664075"/>
            <a:ext cx="2143125" cy="414338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3" name="TextBox 16"/>
          <p:cNvSpPr txBox="1">
            <a:spLocks noChangeArrowheads="1"/>
          </p:cNvSpPr>
          <p:nvPr/>
        </p:nvSpPr>
        <p:spPr bwMode="auto">
          <a:xfrm>
            <a:off x="1714500" y="6429375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Классический вариант клиент-серверной системы</a:t>
            </a: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642938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latin typeface="Arial" charset="0"/>
                <a:cs typeface="Arial" charset="0"/>
              </a:rPr>
              <a:t>Многоуровневая архитектура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813"/>
            <a:ext cx="8229600" cy="1757362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Трехуровневая архитектура позволяет еще больше сбалансировать нагрузку на разные узлы и сеть, а также способствует специализации инструментов для разработки приложений и устраняет недостатки двухуровневой модели клиент-сервер.</a:t>
            </a: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82948" name="TextBox 7"/>
          <p:cNvSpPr txBox="1">
            <a:spLocks noChangeArrowheads="1"/>
          </p:cNvSpPr>
          <p:nvPr/>
        </p:nvSpPr>
        <p:spPr bwMode="auto">
          <a:xfrm>
            <a:off x="285750" y="3343275"/>
            <a:ext cx="2000250" cy="1755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/>
          </a:p>
          <a:p>
            <a:pPr algn="ctr"/>
            <a:r>
              <a:rPr lang="ru-RU" altLang="ru-RU"/>
              <a:t>Диалог</a:t>
            </a:r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</p:txBody>
      </p:sp>
      <p:sp>
        <p:nvSpPr>
          <p:cNvPr id="82949" name="TextBox 8"/>
          <p:cNvSpPr txBox="1">
            <a:spLocks noChangeArrowheads="1"/>
          </p:cNvSpPr>
          <p:nvPr/>
        </p:nvSpPr>
        <p:spPr bwMode="auto">
          <a:xfrm>
            <a:off x="428625" y="4429125"/>
            <a:ext cx="15716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/>
              <a:t>PS, PL</a:t>
            </a:r>
            <a:endParaRPr lang="ru-RU" altLang="ru-RU"/>
          </a:p>
        </p:txBody>
      </p:sp>
      <p:sp>
        <p:nvSpPr>
          <p:cNvPr id="82950" name="Прямоугольник 11"/>
          <p:cNvSpPr>
            <a:spLocks noChangeArrowheads="1"/>
          </p:cNvSpPr>
          <p:nvPr/>
        </p:nvSpPr>
        <p:spPr bwMode="auto">
          <a:xfrm>
            <a:off x="142875" y="2928938"/>
            <a:ext cx="2579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Приложение клиентов</a:t>
            </a:r>
          </a:p>
        </p:txBody>
      </p:sp>
      <p:sp>
        <p:nvSpPr>
          <p:cNvPr id="82951" name="TextBox 12"/>
          <p:cNvSpPr txBox="1">
            <a:spLocks noChangeArrowheads="1"/>
          </p:cNvSpPr>
          <p:nvPr/>
        </p:nvSpPr>
        <p:spPr bwMode="auto">
          <a:xfrm>
            <a:off x="3571875" y="3357563"/>
            <a:ext cx="2000250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</p:txBody>
      </p:sp>
      <p:sp>
        <p:nvSpPr>
          <p:cNvPr id="82952" name="TextBox 14"/>
          <p:cNvSpPr txBox="1">
            <a:spLocks noChangeArrowheads="1"/>
          </p:cNvSpPr>
          <p:nvPr/>
        </p:nvSpPr>
        <p:spPr bwMode="auto">
          <a:xfrm>
            <a:off x="3786188" y="4429125"/>
            <a:ext cx="15716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/>
              <a:t>BL, DL</a:t>
            </a:r>
            <a:endParaRPr lang="ru-RU" altLang="ru-RU"/>
          </a:p>
        </p:txBody>
      </p:sp>
      <p:sp>
        <p:nvSpPr>
          <p:cNvPr id="82953" name="TextBox 15"/>
          <p:cNvSpPr txBox="1">
            <a:spLocks noChangeArrowheads="1"/>
          </p:cNvSpPr>
          <p:nvPr/>
        </p:nvSpPr>
        <p:spPr bwMode="auto">
          <a:xfrm>
            <a:off x="3786188" y="3500438"/>
            <a:ext cx="1571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Логика обработки</a:t>
            </a:r>
          </a:p>
        </p:txBody>
      </p:sp>
      <p:sp>
        <p:nvSpPr>
          <p:cNvPr id="82954" name="Прямоугольник 16"/>
          <p:cNvSpPr>
            <a:spLocks noChangeArrowheads="1"/>
          </p:cNvSpPr>
          <p:nvPr/>
        </p:nvSpPr>
        <p:spPr bwMode="auto">
          <a:xfrm>
            <a:off x="3429000" y="2928938"/>
            <a:ext cx="2360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Сервер приложений</a:t>
            </a:r>
          </a:p>
        </p:txBody>
      </p:sp>
      <p:sp>
        <p:nvSpPr>
          <p:cNvPr id="82955" name="TextBox 17"/>
          <p:cNvSpPr txBox="1">
            <a:spLocks noChangeArrowheads="1"/>
          </p:cNvSpPr>
          <p:nvPr/>
        </p:nvSpPr>
        <p:spPr bwMode="auto">
          <a:xfrm>
            <a:off x="6715125" y="3357563"/>
            <a:ext cx="2000250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Диалог</a:t>
            </a:r>
          </a:p>
          <a:p>
            <a:pPr algn="ctr"/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</p:txBody>
      </p:sp>
      <p:sp>
        <p:nvSpPr>
          <p:cNvPr id="82956" name="TextBox 19"/>
          <p:cNvSpPr txBox="1">
            <a:spLocks noChangeArrowheads="1"/>
          </p:cNvSpPr>
          <p:nvPr/>
        </p:nvSpPr>
        <p:spPr bwMode="auto">
          <a:xfrm>
            <a:off x="6929438" y="4429125"/>
            <a:ext cx="15716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/>
              <a:t>DS, FS</a:t>
            </a:r>
            <a:endParaRPr lang="ru-RU" altLang="ru-RU"/>
          </a:p>
        </p:txBody>
      </p:sp>
      <p:sp>
        <p:nvSpPr>
          <p:cNvPr id="82957" name="Прямоугольник 21"/>
          <p:cNvSpPr>
            <a:spLocks noChangeArrowheads="1"/>
          </p:cNvSpPr>
          <p:nvPr/>
        </p:nvSpPr>
        <p:spPr bwMode="auto">
          <a:xfrm>
            <a:off x="6500813" y="2928938"/>
            <a:ext cx="2439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Сервер базы данных</a:t>
            </a:r>
          </a:p>
        </p:txBody>
      </p:sp>
      <p:cxnSp>
        <p:nvCxnSpPr>
          <p:cNvPr id="23" name="Прямая со стрелкой 22"/>
          <p:cNvCxnSpPr>
            <a:stCxn id="82951" idx="1"/>
            <a:endCxn id="82948" idx="3"/>
          </p:cNvCxnSpPr>
          <p:nvPr/>
        </p:nvCxnSpPr>
        <p:spPr>
          <a:xfrm rot="10800000">
            <a:off x="2286000" y="4221163"/>
            <a:ext cx="1285875" cy="14287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82955" idx="1"/>
            <a:endCxn id="82951" idx="3"/>
          </p:cNvCxnSpPr>
          <p:nvPr/>
        </p:nvCxnSpPr>
        <p:spPr>
          <a:xfrm rot="10800000">
            <a:off x="5572125" y="4235450"/>
            <a:ext cx="1143000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4397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smtClean="0">
                <a:latin typeface="Arial" charset="0"/>
                <a:cs typeface="Arial" charset="0"/>
              </a:rPr>
              <a:t>Интернет/интранет-технологии</a:t>
            </a:r>
          </a:p>
        </p:txBody>
      </p:sp>
      <p:sp>
        <p:nvSpPr>
          <p:cNvPr id="4" name="Овал 3"/>
          <p:cNvSpPr/>
          <p:nvPr/>
        </p:nvSpPr>
        <p:spPr>
          <a:xfrm>
            <a:off x="3071813" y="1214438"/>
            <a:ext cx="2286000" cy="9286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сервер приложений 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357813" y="5072063"/>
            <a:ext cx="2286000" cy="9286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сервер динамических страниц</a:t>
            </a:r>
          </a:p>
        </p:txBody>
      </p:sp>
      <p:sp>
        <p:nvSpPr>
          <p:cNvPr id="6" name="Овал 5"/>
          <p:cNvSpPr/>
          <p:nvPr/>
        </p:nvSpPr>
        <p:spPr>
          <a:xfrm>
            <a:off x="6429375" y="2286000"/>
            <a:ext cx="2286000" cy="9286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сервер баз данных</a:t>
            </a:r>
          </a:p>
        </p:txBody>
      </p:sp>
      <p:sp>
        <p:nvSpPr>
          <p:cNvPr id="7" name="Овал 6"/>
          <p:cNvSpPr/>
          <p:nvPr/>
        </p:nvSpPr>
        <p:spPr>
          <a:xfrm>
            <a:off x="428625" y="2500313"/>
            <a:ext cx="2286000" cy="9286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err="1">
                <a:solidFill>
                  <a:schemeClr val="tx1"/>
                </a:solidFill>
              </a:rPr>
              <a:t>веб-сервер</a:t>
            </a: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42938" y="4714875"/>
            <a:ext cx="2286000" cy="9286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браузер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96838"/>
            <a:ext cx="6973887" cy="1244600"/>
          </a:xfrm>
        </p:spPr>
        <p:txBody>
          <a:bodyPr/>
          <a:lstStyle/>
          <a:p>
            <a:pPr eaLnBrk="1" hangingPunct="1"/>
            <a:r>
              <a:rPr lang="ru-RU" altLang="ru-RU" sz="3400" b="1" smtClean="0"/>
              <a:t>Геоинформационные системы </a:t>
            </a:r>
            <a:r>
              <a:rPr lang="ru-RU" altLang="ru-RU" smtClean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400" smtClean="0"/>
              <a:t>ГИС-это:</a:t>
            </a:r>
          </a:p>
          <a:p>
            <a:pPr eaLnBrk="1" hangingPunct="1"/>
            <a:r>
              <a:rPr lang="ru-RU" altLang="ru-RU" sz="2400" smtClean="0"/>
              <a:t>системы, предназначенные для сбора, хранения, анализа и графической визуализации пространственных данных и связанной с ними информации о представленных в ГИС объектах.</a:t>
            </a:r>
            <a:r>
              <a:rPr lang="ru-RU" altLang="ru-RU" smtClean="0"/>
              <a:t> </a:t>
            </a:r>
          </a:p>
          <a:p>
            <a:pPr eaLnBrk="1" hangingPunct="1"/>
            <a:r>
              <a:rPr lang="ru-RU" altLang="ru-RU" sz="2400" smtClean="0"/>
              <a:t>инструменты, позволяющие пользователям искать, анализировать и редактировать цифровые карты, а также дополнительную информацию об объектах, например высоту здания, адрес, количество жильцов.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96838"/>
            <a:ext cx="6902450" cy="1244600"/>
          </a:xfrm>
        </p:spPr>
        <p:txBody>
          <a:bodyPr/>
          <a:lstStyle/>
          <a:p>
            <a:pPr eaLnBrk="1" hangingPunct="1"/>
            <a:r>
              <a:rPr lang="ru-RU" altLang="ru-RU" sz="3400" b="1" smtClean="0"/>
              <a:t>Геоинформационные системы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949325" y="1981200"/>
            <a:ext cx="7661275" cy="42560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b="1" u="sng" dirty="0" smtClean="0">
                <a:solidFill>
                  <a:schemeClr val="accent1"/>
                </a:solidFill>
              </a:rPr>
              <a:t>ГИС применяются в 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Картографии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Геологии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Метеорологии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Землеустройстве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Экологии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Муниципальном управлении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Транспорте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Экономике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Обороне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643</TotalTime>
  <Words>2024</Words>
  <Application>Microsoft Office PowerPoint</Application>
  <PresentationFormat>Экран (4:3)</PresentationFormat>
  <Paragraphs>402</Paragraphs>
  <Slides>78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Поток</vt:lpstr>
      <vt:lpstr>Тема :  Информационные системы. Классификация информационных систем </vt:lpstr>
      <vt:lpstr>  Содержание</vt:lpstr>
      <vt:lpstr>Типы информационных систем</vt:lpstr>
      <vt:lpstr>Типы информационных систем</vt:lpstr>
      <vt:lpstr>Типы информационных систем</vt:lpstr>
      <vt:lpstr>Фактографические информационные системы</vt:lpstr>
      <vt:lpstr>Документальные информационные системы</vt:lpstr>
      <vt:lpstr>Геоинформационные системы  </vt:lpstr>
      <vt:lpstr>Геоинформационные системы</vt:lpstr>
      <vt:lpstr>Геоинформационные системы</vt:lpstr>
      <vt:lpstr>Классификация информационных систем по функциональному признаку и уровням управления</vt:lpstr>
      <vt:lpstr>Функциональный признак </vt:lpstr>
      <vt:lpstr>Функциональный признак </vt:lpstr>
      <vt:lpstr>Производственная деятельность </vt:lpstr>
      <vt:lpstr>Маркетинговая деятельность </vt:lpstr>
      <vt:lpstr>Финансовая деятельность </vt:lpstr>
      <vt:lpstr>Кадровая деятельность </vt:lpstr>
      <vt:lpstr>Типовой набор информационных систем </vt:lpstr>
      <vt:lpstr>Функции информационных систем</vt:lpstr>
      <vt:lpstr>Система маркетинга </vt:lpstr>
      <vt:lpstr>Производственные системы </vt:lpstr>
      <vt:lpstr>Финансовые и учетные системы </vt:lpstr>
      <vt:lpstr>Система кадров (человеческих ресурсов) </vt:lpstr>
      <vt:lpstr>Прочие системы ( ИС руководства) </vt:lpstr>
      <vt:lpstr>Классификация информационных систем по уровням управления </vt:lpstr>
      <vt:lpstr>Информационные системы оперативного уровня </vt:lpstr>
      <vt:lpstr>Информационная система специалистов </vt:lpstr>
      <vt:lpstr>Информационные системы тактического уровня </vt:lpstr>
      <vt:lpstr>Стратегические информационные системы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Основные фазы проектирования информационной системы</vt:lpstr>
      <vt:lpstr>Концептуальная фаза</vt:lpstr>
      <vt:lpstr>Подготовка технического предложения</vt:lpstr>
      <vt:lpstr>Проектирование</vt:lpstr>
      <vt:lpstr>Разработка</vt:lpstr>
      <vt:lpstr>Ввод системы в эксплуатацию</vt:lpstr>
      <vt:lpstr>Ошибки</vt:lpstr>
      <vt:lpstr>Процессы, протекающие на протяжении жизненного цикла информационной системы</vt:lpstr>
      <vt:lpstr>Основные процессы. Разработка</vt:lpstr>
      <vt:lpstr>Основные процессы. Эксплуатация</vt:lpstr>
      <vt:lpstr>Основные процессы. Сопровождение</vt:lpstr>
      <vt:lpstr>Вспомогательные процессы</vt:lpstr>
      <vt:lpstr>Организационные процессы</vt:lpstr>
      <vt:lpstr>Классификация ИС по способу организации </vt:lpstr>
      <vt:lpstr>Типовые функциональные компоненты информационной системы</vt:lpstr>
      <vt:lpstr>Архитектура файл-сервер</vt:lpstr>
      <vt:lpstr>Архитектура клиент-сервер</vt:lpstr>
      <vt:lpstr>Многоуровневая архитектура</vt:lpstr>
      <vt:lpstr>Интернет/интранет-технологии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</dc:creator>
  <cp:lastModifiedBy>Your User Name</cp:lastModifiedBy>
  <cp:revision>15</cp:revision>
  <dcterms:created xsi:type="dcterms:W3CDTF">1601-01-01T00:00:00Z</dcterms:created>
  <dcterms:modified xsi:type="dcterms:W3CDTF">2018-09-13T01:32:50Z</dcterms:modified>
</cp:coreProperties>
</file>