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400800" cy="44196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ookman Old Style" pitchFamily="18" charset="0"/>
              </a:rPr>
              <a:t>Технология </a:t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5400" dirty="0" smtClean="0">
                <a:latin typeface="Bookman Old Style" pitchFamily="18" charset="0"/>
              </a:rPr>
              <a:t>ролевой игры</a:t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5400" dirty="0" smtClean="0">
                <a:latin typeface="Bookman Old Style" pitchFamily="18" charset="0"/>
              </a:rPr>
              <a:t>при обучении иностранному языку</a:t>
            </a:r>
            <a:endParaRPr lang="ru-RU" sz="5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4568952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sz="4400" dirty="0" smtClean="0">
                <a:latin typeface="Bookman Old Style" pitchFamily="18" charset="0"/>
              </a:rPr>
              <a:t>Ролевая игра </a:t>
            </a:r>
            <a:r>
              <a:rPr lang="ru-RU" sz="3800" dirty="0" smtClean="0">
                <a:latin typeface="Bookman Old Style" pitchFamily="18" charset="0"/>
              </a:rPr>
              <a:t>– организационная форма обучения, позволяющая оптимально сочетать групповые, парные и индивидуальные формы работы на уроке.</a:t>
            </a:r>
            <a:endParaRPr lang="ru-RU" sz="3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371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Категории ролей в процессе ролевой игры (Littlewood W.):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7467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Bookman Old Style" pitchFamily="18" charset="0"/>
              </a:rPr>
              <a:t>а) «врождённые роли»;</a:t>
            </a:r>
          </a:p>
          <a:p>
            <a:pPr>
              <a:buNone/>
            </a:pPr>
            <a:r>
              <a:rPr lang="ru-RU" sz="3200" dirty="0" smtClean="0">
                <a:latin typeface="Bookman Old Style" pitchFamily="18" charset="0"/>
              </a:rPr>
              <a:t>б) «приписанные роли»;</a:t>
            </a:r>
          </a:p>
          <a:p>
            <a:pPr>
              <a:buNone/>
            </a:pPr>
            <a:r>
              <a:rPr lang="ru-RU" sz="3200" dirty="0" smtClean="0">
                <a:latin typeface="Bookman Old Style" pitchFamily="18" charset="0"/>
              </a:rPr>
              <a:t>в) «приобретённые роли»;</a:t>
            </a:r>
          </a:p>
          <a:p>
            <a:pPr>
              <a:buNone/>
            </a:pPr>
            <a:r>
              <a:rPr lang="ru-RU" sz="3200" dirty="0" smtClean="0">
                <a:latin typeface="Bookman Old Style" pitchFamily="18" charset="0"/>
              </a:rPr>
              <a:t>г) «действенные роли»;</a:t>
            </a:r>
          </a:p>
          <a:p>
            <a:pPr>
              <a:buNone/>
            </a:pPr>
            <a:r>
              <a:rPr lang="ru-RU" sz="3200" dirty="0" err="1" smtClean="0">
                <a:latin typeface="Bookman Old Style" pitchFamily="18" charset="0"/>
              </a:rPr>
              <a:t>д</a:t>
            </a:r>
            <a:r>
              <a:rPr lang="ru-RU" sz="3200" dirty="0" smtClean="0">
                <a:latin typeface="Bookman Old Style" pitchFamily="18" charset="0"/>
              </a:rPr>
              <a:t>) «функциональные роли»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6303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Формы ролевой игры в соответствии с возрастом детей (Р.П. Мильруд):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2133600"/>
            <a:ext cx="8001000" cy="4416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а) начальный этап обучения – сюжетная ролевая игра сказочного или бытового содержания;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б) средний этап обучения – имитационная ролевая игра познавательного содержания;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в) старший этап обучения – имитационная ролевая игра мировоззренческого содержания.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Этапы подготовки и проведения игры: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7467600" cy="4568952"/>
          </a:xfrm>
        </p:spPr>
        <p:txBody>
          <a:bodyPr>
            <a:normAutofit/>
          </a:bodyPr>
          <a:lstStyle/>
          <a:p>
            <a:pPr marL="0" indent="449263"/>
            <a:r>
              <a:rPr lang="ru-RU" dirty="0" smtClean="0">
                <a:latin typeface="Bookman Old Style" pitchFamily="18" charset="0"/>
              </a:rPr>
              <a:t>подготовительный этап (подготовка в классе)</a:t>
            </a:r>
          </a:p>
          <a:p>
            <a:pPr marL="0" indent="449263"/>
            <a:r>
              <a:rPr lang="ru-RU" dirty="0" smtClean="0">
                <a:latin typeface="Bookman Old Style" pitchFamily="18" charset="0"/>
              </a:rPr>
              <a:t>подготовка дома (чтение дополнительного материала, сбор информации для ситуации)</a:t>
            </a:r>
          </a:p>
          <a:p>
            <a:pPr marL="0" indent="449263"/>
            <a:r>
              <a:rPr lang="ru-RU" dirty="0" smtClean="0">
                <a:latin typeface="Bookman Old Style" pitchFamily="18" charset="0"/>
              </a:rPr>
              <a:t>собственно ролевая игра</a:t>
            </a:r>
          </a:p>
          <a:p>
            <a:pPr marL="0" indent="449263"/>
            <a:r>
              <a:rPr lang="ru-RU" dirty="0" smtClean="0">
                <a:latin typeface="Bookman Old Style" pitchFamily="18" charset="0"/>
              </a:rPr>
              <a:t>заключительный этап в классе (обсуждение, дискуссия)</a:t>
            </a:r>
          </a:p>
          <a:p>
            <a:pPr marL="0" indent="449263"/>
            <a:r>
              <a:rPr lang="ru-RU" dirty="0" smtClean="0">
                <a:latin typeface="Bookman Old Style" pitchFamily="18" charset="0"/>
              </a:rPr>
              <a:t>заключительный этап дома (написание сочинения, письма другу, заметки в газету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153400" cy="2438400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sz="2800" dirty="0" smtClean="0">
                <a:latin typeface="Bookman Old Style" pitchFamily="18" charset="0"/>
              </a:rPr>
              <a:t>Известные педагоги эпохи Возрождения ( Ф. Рабле, Эразм Роттердамский, Я.А. Коменский) использовали игровые приёмы при обучении ИЯ в домашних условиях.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2381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14600"/>
            <a:ext cx="258427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438400"/>
            <a:ext cx="255193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001000" cy="4873752"/>
          </a:xfrm>
        </p:spPr>
        <p:txBody>
          <a:bodyPr/>
          <a:lstStyle/>
          <a:p>
            <a:pPr marL="0" indent="449263" algn="ctr">
              <a:buNone/>
            </a:pPr>
            <a:r>
              <a:rPr lang="ru-RU" sz="2800" dirty="0" smtClean="0">
                <a:latin typeface="Bookman Old Style" pitchFamily="18" charset="0"/>
              </a:rPr>
              <a:t>«Игра полезна и популярна в любой аудитории: учащиеся освобождаются от ошибкобоязни, создаётся благоприятный климат общения, каждый становится центром внимания, удовлетворяются его потребности в престиже, статусе, уважении, внимании».</a:t>
            </a:r>
          </a:p>
          <a:p>
            <a:pPr algn="r">
              <a:buNone/>
            </a:pPr>
            <a:endParaRPr lang="ru-RU" sz="2800" dirty="0" smtClean="0">
              <a:latin typeface="Bookman Old Style" pitchFamily="18" charset="0"/>
            </a:endParaRPr>
          </a:p>
          <a:p>
            <a:pPr algn="r">
              <a:buNone/>
            </a:pPr>
            <a:r>
              <a:rPr lang="ru-RU" sz="2800" dirty="0" smtClean="0">
                <a:latin typeface="Bookman Old Style" pitchFamily="18" charset="0"/>
              </a:rPr>
              <a:t>Китайгородская Г.А.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Положительные стороны </a:t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4000" dirty="0" smtClean="0">
                <a:latin typeface="Bookman Old Style" pitchFamily="18" charset="0"/>
              </a:rPr>
              <a:t>ролевой игры: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772400" cy="44927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глубокое эмоциональное влияние на участников;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динамичность, диагностичность, предсказательность игры;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активизация речемыслительной и интеллектуальной деятельности учащихся.</a:t>
            </a:r>
          </a:p>
          <a:p>
            <a:pPr>
              <a:buNone/>
            </a:pPr>
            <a:endParaRPr lang="ru-RU" sz="2800" dirty="0" smtClean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Функции ролевой игры: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7467600" cy="3730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мотивационно-побудительная;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обучающая;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воспитательная;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ориентирующая</a:t>
            </a:r>
            <a:r>
              <a:rPr lang="ru-RU" sz="3200" dirty="0" smtClean="0">
                <a:latin typeface="Bookman Old Style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latin typeface="Bookman Old Style" pitchFamily="18" charset="0"/>
              </a:rPr>
              <a:t>компенсаторная.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Этапы организации и проведения игры: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90600" y="2514600"/>
            <a:ext cx="7467600" cy="2133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>
                <a:latin typeface="Bookman Old Style" pitchFamily="18" charset="0"/>
              </a:rPr>
              <a:t>подготовительный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>
                <a:latin typeface="Bookman Old Style" pitchFamily="18" charset="0"/>
              </a:rPr>
              <a:t>собственно игровой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>
                <a:latin typeface="Bookman Old Style" pitchFamily="18" charset="0"/>
              </a:rPr>
              <a:t>дебрифинг</a:t>
            </a:r>
          </a:p>
          <a:p>
            <a:pPr>
              <a:buNone/>
            </a:pP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Методические требования к учебной ролевой игре: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924800" cy="4492752"/>
          </a:xfrm>
        </p:spPr>
        <p:txBody>
          <a:bodyPr>
            <a:normAutofit fontScale="92500"/>
          </a:bodyPr>
          <a:lstStyle/>
          <a:p>
            <a:pPr marL="0" indent="449263">
              <a:buNone/>
            </a:pPr>
            <a:r>
              <a:rPr lang="ru-RU" dirty="0" smtClean="0">
                <a:latin typeface="Bookman Old Style" pitchFamily="18" charset="0"/>
              </a:rPr>
              <a:t>а) адекватность игры задачам обучения на конкретном этапе;</a:t>
            </a:r>
          </a:p>
          <a:p>
            <a:pPr marL="0" indent="449263">
              <a:buNone/>
            </a:pPr>
            <a:r>
              <a:rPr lang="ru-RU" dirty="0" smtClean="0">
                <a:latin typeface="Bookman Old Style" pitchFamily="18" charset="0"/>
              </a:rPr>
              <a:t>б)  возможное сходство с реальными условиями;</a:t>
            </a:r>
          </a:p>
          <a:p>
            <a:pPr marL="0" indent="449263">
              <a:buNone/>
            </a:pPr>
            <a:r>
              <a:rPr lang="ru-RU" dirty="0" smtClean="0">
                <a:latin typeface="Bookman Old Style" pitchFamily="18" charset="0"/>
              </a:rPr>
              <a:t>в) интеллектуальная и эмоциональная готовность участников к игре и создание атмосферы непринуждённости, поиска, доброжелательности;</a:t>
            </a:r>
          </a:p>
          <a:p>
            <a:pPr marL="0" indent="449263">
              <a:buNone/>
            </a:pPr>
            <a:r>
              <a:rPr lang="ru-RU" dirty="0" smtClean="0">
                <a:latin typeface="Bookman Old Style" pitchFamily="18" charset="0"/>
              </a:rPr>
              <a:t>г) соответствие игры уровню интеллектуальной подготовки и языковой компетенции учащихся;</a:t>
            </a:r>
          </a:p>
          <a:p>
            <a:pPr marL="0" indent="449263">
              <a:buNone/>
            </a:pPr>
            <a:r>
              <a:rPr lang="ru-RU" dirty="0" err="1" smtClean="0">
                <a:latin typeface="Bookman Old Style" pitchFamily="18" charset="0"/>
              </a:rPr>
              <a:t>д</a:t>
            </a:r>
            <a:r>
              <a:rPr lang="ru-RU" dirty="0" smtClean="0">
                <a:latin typeface="Bookman Old Style" pitchFamily="18" charset="0"/>
              </a:rPr>
              <a:t>) достаточное мастерство учителя, его умение создавать условия для максимальной заинтересованности участников игры.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ookman Old Style" pitchFamily="18" charset="0"/>
              </a:rPr>
              <a:t>Требования к учителю: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7467600" cy="4416552"/>
          </a:xfrm>
        </p:spPr>
        <p:txBody>
          <a:bodyPr/>
          <a:lstStyle/>
          <a:p>
            <a:pPr marL="0" indent="449263">
              <a:buFont typeface="Wingdings" pitchFamily="2" charset="2"/>
              <a:buChar char="q"/>
            </a:pPr>
            <a:r>
              <a:rPr lang="ru-RU" sz="4000" dirty="0" smtClean="0">
                <a:latin typeface="Bookman Old Style" pitchFamily="18" charset="0"/>
              </a:rPr>
              <a:t>психолог;</a:t>
            </a:r>
          </a:p>
          <a:p>
            <a:pPr marL="0" indent="449263">
              <a:buFont typeface="Wingdings" pitchFamily="2" charset="2"/>
              <a:buChar char="q"/>
            </a:pPr>
            <a:r>
              <a:rPr lang="ru-RU" sz="4000" dirty="0" smtClean="0">
                <a:latin typeface="Bookman Old Style" pitchFamily="18" charset="0"/>
              </a:rPr>
              <a:t>педагог;</a:t>
            </a:r>
          </a:p>
          <a:p>
            <a:pPr marL="0" indent="449263">
              <a:buFont typeface="Wingdings" pitchFamily="2" charset="2"/>
              <a:buChar char="q"/>
            </a:pPr>
            <a:r>
              <a:rPr lang="ru-RU" sz="4000" dirty="0" smtClean="0">
                <a:latin typeface="Bookman Old Style" pitchFamily="18" charset="0"/>
              </a:rPr>
              <a:t>опытный организатор;</a:t>
            </a:r>
          </a:p>
          <a:p>
            <a:pPr marL="0" indent="449263">
              <a:buFont typeface="Wingdings" pitchFamily="2" charset="2"/>
              <a:buChar char="q"/>
            </a:pPr>
            <a:r>
              <a:rPr lang="ru-RU" sz="4000" dirty="0" smtClean="0">
                <a:latin typeface="Bookman Old Style" pitchFamily="18" charset="0"/>
              </a:rPr>
              <a:t>режиссёр-постановщик;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Основные правила ролевой игры (Littlewood W.):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924800" cy="4645152"/>
          </a:xfrm>
        </p:spPr>
        <p:txBody>
          <a:bodyPr/>
          <a:lstStyle/>
          <a:p>
            <a:r>
              <a:rPr lang="ru-RU" sz="2800" dirty="0" smtClean="0">
                <a:latin typeface="Bookman Old Style" pitchFamily="18" charset="0"/>
              </a:rPr>
              <a:t>поставить себя в ситуацию, которая может возникнуть в реальной жизни;</a:t>
            </a:r>
          </a:p>
          <a:p>
            <a:r>
              <a:rPr lang="ru-RU" sz="2800" dirty="0" smtClean="0">
                <a:latin typeface="Bookman Old Style" pitchFamily="18" charset="0"/>
              </a:rPr>
              <a:t>адаптироваться к определённой роли в подобной ситуации</a:t>
            </a:r>
          </a:p>
          <a:p>
            <a:r>
              <a:rPr lang="ru-RU" sz="2800" dirty="0" smtClean="0">
                <a:latin typeface="Bookman Old Style" pitchFamily="18" charset="0"/>
              </a:rPr>
              <a:t>вести себя (играть) соответственно выбранной роли;</a:t>
            </a:r>
          </a:p>
          <a:p>
            <a:r>
              <a:rPr lang="ru-RU" sz="2800" dirty="0" smtClean="0">
                <a:latin typeface="Bookman Old Style" pitchFamily="18" charset="0"/>
              </a:rPr>
              <a:t>концентрировать внимание на коммуникативном использовании единиц языка.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389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Технология  ролевой игры при обучении иностранному языку</vt:lpstr>
      <vt:lpstr>Слайд 2</vt:lpstr>
      <vt:lpstr>Слайд 3</vt:lpstr>
      <vt:lpstr>Положительные стороны  ролевой игры:</vt:lpstr>
      <vt:lpstr>Функции ролевой игры:</vt:lpstr>
      <vt:lpstr>Этапы организации и проведения игры:</vt:lpstr>
      <vt:lpstr>Методические требования к учебной ролевой игре:</vt:lpstr>
      <vt:lpstr>Требования к учителю:</vt:lpstr>
      <vt:lpstr>Основные правила ролевой игры (Littlewood W.):</vt:lpstr>
      <vt:lpstr>Слайд 10</vt:lpstr>
      <vt:lpstr>Категории ролей в процессе ролевой игры (Littlewood W.):</vt:lpstr>
      <vt:lpstr> Формы ролевой игры в соответствии с возрастом детей (Р.П. Мильруд):</vt:lpstr>
      <vt:lpstr>Этапы подготовки и проведения игры: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ролевой игры при обучении иностранному языку </dc:title>
  <dc:creator>123</dc:creator>
  <cp:lastModifiedBy>Максим</cp:lastModifiedBy>
  <cp:revision>10</cp:revision>
  <dcterms:created xsi:type="dcterms:W3CDTF">2013-03-24T04:32:10Z</dcterms:created>
  <dcterms:modified xsi:type="dcterms:W3CDTF">2013-03-24T09:46:40Z</dcterms:modified>
</cp:coreProperties>
</file>