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8" r:id="rId2"/>
    <p:sldId id="317" r:id="rId3"/>
    <p:sldId id="318" r:id="rId4"/>
    <p:sldId id="320" r:id="rId5"/>
    <p:sldId id="321" r:id="rId6"/>
    <p:sldId id="322" r:id="rId7"/>
    <p:sldId id="323" r:id="rId8"/>
    <p:sldId id="324" r:id="rId9"/>
    <p:sldId id="325" r:id="rId10"/>
    <p:sldId id="338" r:id="rId11"/>
    <p:sldId id="326" r:id="rId12"/>
    <p:sldId id="327" r:id="rId13"/>
    <p:sldId id="328" r:id="rId14"/>
    <p:sldId id="329" r:id="rId15"/>
    <p:sldId id="330" r:id="rId16"/>
    <p:sldId id="331" r:id="rId17"/>
    <p:sldId id="333" r:id="rId18"/>
    <p:sldId id="334" r:id="rId19"/>
    <p:sldId id="335" r:id="rId20"/>
    <p:sldId id="336" r:id="rId21"/>
    <p:sldId id="337" r:id="rId22"/>
    <p:sldId id="33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768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B5ECA-617A-4AA0-B15B-05C46092C84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60BF4-4F54-46A5-9890-96D1D8127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690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198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70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7902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92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11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73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199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76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07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891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176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7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335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92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60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18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24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579659"/>
            <a:ext cx="7912732" cy="1409181"/>
          </a:xfrm>
        </p:spPr>
        <p:txBody>
          <a:bodyPr anchor="t">
            <a:noAutofit/>
          </a:bodyPr>
          <a:lstStyle/>
          <a:p>
            <a:pPr algn="ctr"/>
            <a:r>
              <a:rPr lang="ru-RU" altLang="ru-RU" sz="3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Методический семинар </a:t>
            </a:r>
            <a:br>
              <a:rPr lang="ru-RU" altLang="ru-RU" sz="3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sz="3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«Учись у времени, в котором ты живешь»</a:t>
            </a:r>
            <a:endParaRPr lang="ru-RU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3248" y="3071664"/>
            <a:ext cx="3454688" cy="2047469"/>
          </a:xfrm>
        </p:spPr>
        <p:txBody>
          <a:bodyPr>
            <a:norm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3600" b="1" dirty="0">
                <a:solidFill>
                  <a:srgbClr val="000000"/>
                </a:solidFill>
                <a:latin typeface="Arial" charset="0"/>
              </a:rPr>
              <a:t> 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428ED6-5A90-0E7D-5C14-3F3FE1E7C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5" b="7225"/>
          <a:stretch/>
        </p:blipFill>
        <p:spPr>
          <a:xfrm>
            <a:off x="5220072" y="1937718"/>
            <a:ext cx="3594100" cy="45365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0655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1C253F0-059A-D725-5ACE-3E945707B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68" y="1779065"/>
            <a:ext cx="3299870" cy="329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4587" y="764704"/>
            <a:ext cx="415005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920F9-F23C-444B-6C56-8CC4D5F180F6}"/>
              </a:ext>
            </a:extLst>
          </p:cNvPr>
          <p:cNvSpPr txBox="1"/>
          <p:nvPr/>
        </p:nvSpPr>
        <p:spPr>
          <a:xfrm>
            <a:off x="1192798" y="5373216"/>
            <a:ext cx="46875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Franklin Gothic Medium" panose="020B0603020102020204" pitchFamily="34" charset="0"/>
              </a:rPr>
              <a:t>Казнина Раушания Саитгараевна </a:t>
            </a:r>
          </a:p>
          <a:p>
            <a:r>
              <a:rPr lang="ru-RU" dirty="0">
                <a:latin typeface="Franklin Gothic Medium" panose="020B0603020102020204" pitchFamily="34" charset="0"/>
              </a:rPr>
              <a:t>Учитель географии (</a:t>
            </a:r>
            <a:r>
              <a:rPr lang="ru-RU">
                <a:latin typeface="Franklin Gothic Medium" panose="020B0603020102020204" pitchFamily="34" charset="0"/>
              </a:rPr>
              <a:t>высшая квалификационная </a:t>
            </a:r>
            <a:r>
              <a:rPr lang="ru-RU" dirty="0">
                <a:latin typeface="Franklin Gothic Medium" panose="020B0603020102020204" pitchFamily="34" charset="0"/>
              </a:rPr>
              <a:t>категория)</a:t>
            </a:r>
          </a:p>
          <a:p>
            <a:r>
              <a:rPr lang="ru-RU" dirty="0">
                <a:latin typeface="Franklin Gothic Medium" panose="020B0603020102020204" pitchFamily="34" charset="0"/>
              </a:rPr>
              <a:t>МБОУ «Кадетская школа имени Героя Советского Союза Е.И.Францева»</a:t>
            </a:r>
          </a:p>
        </p:txBody>
      </p:sp>
    </p:spTree>
    <p:extLst>
      <p:ext uri="{BB962C8B-B14F-4D97-AF65-F5344CB8AC3E}">
        <p14:creationId xmlns:p14="http://schemas.microsoft.com/office/powerpoint/2010/main" val="521418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7" y="764704"/>
            <a:ext cx="576064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23776" y="262542"/>
            <a:ext cx="6704608" cy="141277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построить урок открытия новых знаний?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539552" y="1628800"/>
            <a:ext cx="8352928" cy="4608512"/>
          </a:xfrm>
        </p:spPr>
        <p:txBody>
          <a:bodyPr>
            <a:noAutofit/>
          </a:bodyPr>
          <a:lstStyle/>
          <a:p>
            <a:r>
              <a:rPr lang="en-US" altLang="ru-RU" sz="2400" b="1" dirty="0"/>
              <a:t>I </a:t>
            </a:r>
            <a:r>
              <a:rPr lang="ru-RU" altLang="ru-RU" sz="2400" b="1" dirty="0"/>
              <a:t>этап-  </a:t>
            </a:r>
            <a:r>
              <a:rPr lang="ru-RU" sz="2400" b="1" dirty="0"/>
              <a:t>Мотивация</a:t>
            </a:r>
            <a:r>
              <a:rPr lang="ru-RU" sz="2400" dirty="0"/>
              <a:t>.</a:t>
            </a:r>
            <a:endParaRPr lang="ru-RU" altLang="ru-RU" sz="2400" b="1" dirty="0"/>
          </a:p>
          <a:p>
            <a:r>
              <a:rPr lang="en-US" altLang="ru-RU" sz="2400" b="1" dirty="0"/>
              <a:t>II</a:t>
            </a:r>
            <a:r>
              <a:rPr lang="ru-RU" altLang="ru-RU" sz="2400" b="1" dirty="0"/>
              <a:t> этап</a:t>
            </a:r>
            <a:r>
              <a:rPr lang="en-US" altLang="ru-RU" sz="2400" b="1" dirty="0"/>
              <a:t>-</a:t>
            </a:r>
            <a:r>
              <a:rPr lang="ru-RU" altLang="ru-RU" sz="2400" b="1" dirty="0"/>
              <a:t> Постановка проблемы и актуализация знаний, необходимых для изучения новой темы.</a:t>
            </a:r>
          </a:p>
          <a:p>
            <a:r>
              <a:rPr lang="en-US" altLang="ru-RU" sz="2400" b="1" dirty="0"/>
              <a:t>III</a:t>
            </a:r>
            <a:r>
              <a:rPr lang="ru-RU" altLang="ru-RU" sz="2400" b="1" dirty="0"/>
              <a:t> этап - совместному «открытию» знаний, т.е. изучению правил и законов, которые вывели ученые, и знакомству с избранными примерами их применения.</a:t>
            </a:r>
          </a:p>
          <a:p>
            <a:pPr eaLnBrk="1" hangingPunct="1"/>
            <a:r>
              <a:rPr lang="ru-RU" altLang="ru-RU" sz="2400" b="1" dirty="0"/>
              <a:t> </a:t>
            </a:r>
            <a:r>
              <a:rPr lang="en-US" altLang="ru-RU" sz="2400" b="1" dirty="0"/>
              <a:t>IV </a:t>
            </a:r>
            <a:r>
              <a:rPr lang="ru-RU" altLang="ru-RU" sz="2400" b="1" dirty="0"/>
              <a:t>этап </a:t>
            </a:r>
            <a:r>
              <a:rPr lang="en-US" altLang="ru-RU" sz="2400" b="1" dirty="0"/>
              <a:t>–</a:t>
            </a:r>
            <a:r>
              <a:rPr lang="ru-RU" altLang="ru-RU" sz="2400" b="1" dirty="0"/>
              <a:t> практикум: самостоятельное применение и использование полученных знаний.</a:t>
            </a:r>
            <a:r>
              <a:rPr lang="ru-RU" altLang="ru-RU" sz="2400" dirty="0"/>
              <a:t> </a:t>
            </a:r>
          </a:p>
          <a:p>
            <a:pPr eaLnBrk="1" hangingPunct="1"/>
            <a:r>
              <a:rPr lang="ru-RU" altLang="ru-RU" sz="2400" b="1" dirty="0"/>
              <a:t> </a:t>
            </a:r>
            <a:r>
              <a:rPr lang="en-US" altLang="ru-RU" sz="2400" b="1" dirty="0"/>
              <a:t>V </a:t>
            </a:r>
            <a:r>
              <a:rPr lang="ru-RU" altLang="ru-RU" sz="2400" b="1" dirty="0"/>
              <a:t>этап </a:t>
            </a:r>
            <a:r>
              <a:rPr lang="en-US" altLang="ru-RU" sz="2400" b="1" dirty="0"/>
              <a:t>- </a:t>
            </a:r>
            <a:r>
              <a:rPr lang="ru-RU" altLang="ru-RU" sz="2400" b="1" dirty="0"/>
              <a:t>подведение итогов работы.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662619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7" y="764704"/>
            <a:ext cx="576064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65432" y="116632"/>
            <a:ext cx="6589199" cy="1584176"/>
          </a:xfrm>
        </p:spPr>
        <p:txBody>
          <a:bodyPr anchor="ctr">
            <a:noAutofit/>
          </a:bodyPr>
          <a:lstStyle/>
          <a:p>
            <a:pPr marL="0" indent="0" algn="ctr"/>
            <a:r>
              <a:rPr lang="ru-RU" sz="3000" b="1" dirty="0">
                <a:solidFill>
                  <a:srgbClr val="C00000"/>
                </a:solidFill>
                <a:latin typeface="Times New Roman"/>
                <a:ea typeface="Times New Roman"/>
              </a:rPr>
              <a:t>Системно-</a:t>
            </a:r>
            <a:r>
              <a:rPr lang="ru-RU" sz="3000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деятельностный</a:t>
            </a:r>
            <a:r>
              <a:rPr lang="ru-RU" sz="3000" b="1" dirty="0">
                <a:solidFill>
                  <a:srgbClr val="C00000"/>
                </a:solidFill>
                <a:latin typeface="Times New Roman"/>
                <a:ea typeface="Times New Roman"/>
              </a:rPr>
              <a:t> подход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31639" y="1173156"/>
            <a:ext cx="6600451" cy="80996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/>
              <a:t>География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6878" y="1988840"/>
            <a:ext cx="766997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  и методы при деятельностном подходе на уроке 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6878" y="2558058"/>
            <a:ext cx="7704856" cy="34777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картографический метод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информационные и коммуникативные технологии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технологии, основанные на создании учебных ситуаций (решение задач, практически значимых для изучения окружающего мира)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практико-ориентированный метод</a:t>
            </a:r>
            <a:r>
              <a:rPr lang="ru-RU" b="1" u="sng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технология проблемного обучения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сравнительный метод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технологии, основанные на реализации проектной деятельности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технологии, основанные на уровневой дифференциации обучения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314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7" y="764704"/>
            <a:ext cx="576064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03648" y="142190"/>
            <a:ext cx="6589199" cy="1774642"/>
          </a:xfrm>
        </p:spPr>
        <p:txBody>
          <a:bodyPr anchor="ctr">
            <a:noAutofit/>
          </a:bodyPr>
          <a:lstStyle/>
          <a:p>
            <a:pPr marL="0" indent="0" algn="ctr"/>
            <a:r>
              <a:rPr lang="ru-RU" sz="3000" b="1" dirty="0">
                <a:solidFill>
                  <a:srgbClr val="C00000"/>
                </a:solidFill>
                <a:latin typeface="Times New Roman"/>
                <a:ea typeface="Times New Roman"/>
              </a:rPr>
              <a:t>Системно-</a:t>
            </a:r>
            <a:r>
              <a:rPr lang="ru-RU" sz="3000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деятельностный</a:t>
            </a:r>
            <a:r>
              <a:rPr lang="ru-RU" sz="3000" b="1" dirty="0">
                <a:solidFill>
                  <a:srgbClr val="C00000"/>
                </a:solidFill>
                <a:latin typeface="Times New Roman"/>
                <a:ea typeface="Times New Roman"/>
              </a:rPr>
              <a:t> подход на уроках географии</a:t>
            </a:r>
          </a:p>
        </p:txBody>
      </p:sp>
      <p:graphicFrame>
        <p:nvGraphicFramePr>
          <p:cNvPr id="9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7426465"/>
              </p:ext>
            </p:extLst>
          </p:nvPr>
        </p:nvGraphicFramePr>
        <p:xfrm>
          <a:off x="1005036" y="1612734"/>
          <a:ext cx="7023348" cy="4696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39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Деятельность учителя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Деятельность ученика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941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1 этап: актуализация знаний учащихся,</a:t>
                      </a:r>
                      <a:r>
                        <a:rPr lang="ru-RU" sz="1200" b="1" baseline="0" dirty="0"/>
                        <a:t> предъявление проблемной ситуации.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1 этап: закрепляет</a:t>
                      </a:r>
                      <a:r>
                        <a:rPr lang="ru-RU" sz="1200" b="1" baseline="0" dirty="0"/>
                        <a:t> умение анализировать, обобщать, формулировать умозаключения.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941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2 этап: организует взаимодействие учащихся, организует</a:t>
                      </a:r>
                      <a:r>
                        <a:rPr lang="ru-RU" sz="1200" b="1" baseline="0" dirty="0"/>
                        <a:t> решение, сбор и обсуждение результатов в парах.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2 этап: применение полученных ЗУН в измененных условиях (работа в паре), осуществление взаимоконтроля.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773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3 этап: организует поиск рационального способа решения</a:t>
                      </a:r>
                      <a:r>
                        <a:rPr lang="ru-RU" sz="1200" b="1" baseline="0" dirty="0"/>
                        <a:t> учебной задачи, организовать самостоятельное выполнение учащимися заданий, организовать самопроверку учащихся своих решений.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3 этап: закрепляет умение работать самостоятельно,</a:t>
                      </a:r>
                      <a:r>
                        <a:rPr lang="ru-RU" sz="1200" b="1" baseline="0" dirty="0"/>
                        <a:t> контроль за правильностью выполнения своих действий.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2638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4 этап: контроль и коррекция</a:t>
                      </a:r>
                      <a:r>
                        <a:rPr lang="ru-RU" sz="1200" b="1" baseline="0" dirty="0"/>
                        <a:t> </a:t>
                      </a:r>
                      <a:r>
                        <a:rPr lang="ru-RU" sz="1200" b="1" dirty="0"/>
                        <a:t>знаний, предоставление возможности выявления причин ошибок и их исправления.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4 этап: применение полученных ЗУН на практике.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941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5 этап: контроль за результатом учебной деятельности, оценка знаний.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5</a:t>
                      </a:r>
                      <a:r>
                        <a:rPr lang="ru-RU" sz="1200" b="1" baseline="0" dirty="0"/>
                        <a:t> этап: самостоятельное подведение итогов урока, самоанализ и самооценка.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1851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7" y="764704"/>
            <a:ext cx="576064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89199" cy="1512168"/>
          </a:xfrm>
        </p:spPr>
        <p:txBody>
          <a:bodyPr anchor="ctr">
            <a:noAutofit/>
          </a:bodyPr>
          <a:lstStyle/>
          <a:p>
            <a:pPr marL="0" indent="0" algn="ctr"/>
            <a:r>
              <a:rPr lang="ru-RU" sz="3000" b="1" dirty="0">
                <a:solidFill>
                  <a:srgbClr val="C00000"/>
                </a:solidFill>
                <a:latin typeface="Times New Roman"/>
                <a:ea typeface="Times New Roman"/>
              </a:rPr>
              <a:t>Системно-</a:t>
            </a:r>
            <a:r>
              <a:rPr lang="ru-RU" sz="3000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деятельностный</a:t>
            </a:r>
            <a:r>
              <a:rPr lang="ru-RU" sz="3000" b="1" dirty="0">
                <a:solidFill>
                  <a:srgbClr val="C00000"/>
                </a:solidFill>
                <a:latin typeface="Times New Roman"/>
                <a:ea typeface="Times New Roman"/>
              </a:rPr>
              <a:t> подход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700808"/>
            <a:ext cx="835292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География</a:t>
            </a:r>
          </a:p>
          <a:p>
            <a:r>
              <a:rPr lang="ru-RU" dirty="0"/>
              <a:t>учебный предмет, формирующий у учащихся комплексное, системное и социально-ориентированное представление о Земле как о планете людей.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5705" y="3140968"/>
            <a:ext cx="7620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Теоретическая  часть федерального компонента стандарта </a:t>
            </a:r>
            <a:endParaRPr lang="ru-RU" b="1" dirty="0">
              <a:latin typeface="+mj-lt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415789" y="6073524"/>
            <a:ext cx="6600451" cy="4518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сквозные направления современного образования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0E49E7-6BE4-C87E-BC04-713C6523B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6" t="46593" r="18187" b="6093"/>
          <a:stretch/>
        </p:blipFill>
        <p:spPr>
          <a:xfrm>
            <a:off x="254197" y="4077072"/>
            <a:ext cx="2077145" cy="1642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4077072"/>
            <a:ext cx="1722458" cy="16421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2562D1-2913-3CF4-8924-093E191522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55003" r="7176" b="9050"/>
          <a:stretch/>
        </p:blipFill>
        <p:spPr>
          <a:xfrm>
            <a:off x="3923928" y="4081071"/>
            <a:ext cx="1907485" cy="16417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1CA28B-5B05-828F-22CE-A8599483A2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t="48144" r="22315"/>
          <a:stretch/>
        </p:blipFill>
        <p:spPr>
          <a:xfrm>
            <a:off x="5940152" y="4077072"/>
            <a:ext cx="3047954" cy="164175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59381" y="3588055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/>
              <a:t>гуманизация</a:t>
            </a:r>
            <a:r>
              <a:rPr lang="ru-RU" b="1" dirty="0"/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51265" y="3601918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/>
              <a:t>экологизация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56303" y="3605917"/>
            <a:ext cx="1883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экономизация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645676" y="3582308"/>
            <a:ext cx="1856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социализация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2015346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7" y="764704"/>
            <a:ext cx="576064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89199" cy="1304292"/>
          </a:xfrm>
        </p:spPr>
        <p:txBody>
          <a:bodyPr anchor="ctr">
            <a:noAutofit/>
          </a:bodyPr>
          <a:lstStyle/>
          <a:p>
            <a:pPr marL="0" indent="0" algn="ctr"/>
            <a:r>
              <a:rPr lang="ru-RU" sz="3000" b="1" dirty="0">
                <a:solidFill>
                  <a:srgbClr val="C00000"/>
                </a:solidFill>
                <a:latin typeface="Times New Roman"/>
                <a:ea typeface="Times New Roman"/>
              </a:rPr>
              <a:t>Системно-</a:t>
            </a:r>
            <a:r>
              <a:rPr lang="ru-RU" sz="3000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деятельностный</a:t>
            </a:r>
            <a:r>
              <a:rPr lang="ru-RU" sz="3000" b="1" dirty="0">
                <a:solidFill>
                  <a:srgbClr val="C00000"/>
                </a:solidFill>
                <a:latin typeface="Times New Roman"/>
                <a:ea typeface="Times New Roman"/>
              </a:rPr>
              <a:t> подход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75C88CD-AE80-8346-C30B-807DD9472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2" y="4362388"/>
            <a:ext cx="2880000" cy="216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CDD0CA1-B7D0-6396-3A9D-D54EC1B091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r="14828" b="10101"/>
          <a:stretch/>
        </p:blipFill>
        <p:spPr>
          <a:xfrm>
            <a:off x="3360158" y="4514686"/>
            <a:ext cx="2652002" cy="20106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6DD988E-1E28-2B62-A2CA-0D5236D128C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00" y="4365344"/>
            <a:ext cx="2880000" cy="2160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955700" y="1340768"/>
            <a:ext cx="7620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Теоретическая  часть федерального компонента стандарта </a:t>
            </a:r>
            <a:endParaRPr lang="ru-RU" b="1" dirty="0"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47428" y="177875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осознанная познавательная практическая деятельность учащихся в окружающей среде</a:t>
            </a:r>
            <a:endParaRPr lang="ru-RU" dirty="0"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47428" y="2448509"/>
            <a:ext cx="777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синтез </a:t>
            </a:r>
            <a:r>
              <a:rPr lang="ru-RU" dirty="0" err="1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общеземлеведческих</a:t>
            </a:r>
            <a:r>
              <a:rPr lang="ru-RU" dirty="0">
                <a:solidFill>
                  <a:srgbClr val="0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и страноведческих основ учебного предмета  - деятельность учащихся по освоению, изменению и преобразованию окружающей среды на основе идеи разумного, гармонического взаимодействия природы и общества,   бережное отношение к природным богатствам, истории и культуре своего Отечества.</a:t>
            </a:r>
            <a:endParaRPr lang="ru-RU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6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Овал 30">
            <a:extLst>
              <a:ext uri="{FF2B5EF4-FFF2-40B4-BE49-F238E27FC236}">
                <a16:creationId xmlns:a16="http://schemas.microsoft.com/office/drawing/2014/main" id="{92D8684F-6585-7297-D94E-5F84D8AE372D}"/>
              </a:ext>
            </a:extLst>
          </p:cNvPr>
          <p:cNvSpPr/>
          <p:nvPr/>
        </p:nvSpPr>
        <p:spPr>
          <a:xfrm>
            <a:off x="3676137" y="4221088"/>
            <a:ext cx="2520280" cy="23042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92D8684F-6585-7297-D94E-5F84D8AE372D}"/>
              </a:ext>
            </a:extLst>
          </p:cNvPr>
          <p:cNvSpPr/>
          <p:nvPr/>
        </p:nvSpPr>
        <p:spPr>
          <a:xfrm>
            <a:off x="3676137" y="116632"/>
            <a:ext cx="2520280" cy="230425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7" y="764704"/>
            <a:ext cx="576064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15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187624" y="299630"/>
            <a:ext cx="7317006" cy="5885325"/>
            <a:chOff x="1187624" y="299630"/>
            <a:chExt cx="7317006" cy="58853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" name="Овал 12"/>
            <p:cNvSpPr/>
            <p:nvPr/>
          </p:nvSpPr>
          <p:spPr>
            <a:xfrm>
              <a:off x="1187624" y="980728"/>
              <a:ext cx="2592288" cy="2304256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200" b="1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Всероссийские интеллектуальные игры «Умка», «Сфера знаний»</a:t>
              </a:r>
              <a:endParaRPr lang="ru-RU" sz="1200" b="1" dirty="0">
                <a:latin typeface="+mj-lt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6084168" y="1052736"/>
              <a:ext cx="2320645" cy="2173261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0115" y="1472616"/>
              <a:ext cx="1428750" cy="133350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DA6F9B49-7AED-1E16-2637-A45F2EFF6308}"/>
                </a:ext>
              </a:extLst>
            </p:cNvPr>
            <p:cNvSpPr/>
            <p:nvPr/>
          </p:nvSpPr>
          <p:spPr>
            <a:xfrm>
              <a:off x="5984350" y="3284984"/>
              <a:ext cx="2520280" cy="216024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125C968-97A1-66A3-ABB7-70E113F2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007" y="4001041"/>
              <a:ext cx="2076826" cy="728126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92D8684F-6585-7297-D94E-5F84D8AE372D}"/>
                </a:ext>
              </a:extLst>
            </p:cNvPr>
            <p:cNvSpPr/>
            <p:nvPr/>
          </p:nvSpPr>
          <p:spPr>
            <a:xfrm>
              <a:off x="1223628" y="3356992"/>
              <a:ext cx="2520280" cy="2304256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DF1AFE35-436F-21E5-5404-7D81CD634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7432" y="3910661"/>
              <a:ext cx="1692672" cy="1196918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C839FEC9-22C3-2A3B-AF69-9489D66324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953" y="4561476"/>
              <a:ext cx="1760648" cy="1623479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</p:pic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A2B6601C-FE3C-6E12-0838-1F6A0BDA47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215" y="1150961"/>
              <a:ext cx="1153103" cy="1153103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944DD1E-47F9-33C2-232B-53B695419F95}"/>
                </a:ext>
              </a:extLst>
            </p:cNvPr>
            <p:cNvSpPr txBox="1"/>
            <p:nvPr/>
          </p:nvSpPr>
          <p:spPr>
            <a:xfrm flipH="1">
              <a:off x="3619653" y="1340768"/>
              <a:ext cx="2633247" cy="64633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FFFF00"/>
                  </a:solidFill>
                </a:rPr>
                <a:t>ЧЕМПИНАТ РОССИИ</a:t>
              </a:r>
            </a:p>
            <a:p>
              <a:pPr algn="ctr"/>
              <a:r>
                <a:rPr lang="ru-RU" b="1" dirty="0">
                  <a:solidFill>
                    <a:srgbClr val="FFFF00"/>
                  </a:solidFill>
                </a:rPr>
                <a:t> по географии</a:t>
              </a:r>
            </a:p>
          </p:txBody>
        </p:sp>
        <p:pic>
          <p:nvPicPr>
            <p:cNvPr id="29" name="Picture 16">
              <a:extLst>
                <a:ext uri="{FF2B5EF4-FFF2-40B4-BE49-F238E27FC236}">
                  <a16:creationId xmlns:a16="http://schemas.microsoft.com/office/drawing/2014/main" id="{78D0A301-C3BB-7D4A-1415-03CC8A1037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9" t="7905" r="29456" b="11433"/>
            <a:stretch/>
          </p:blipFill>
          <p:spPr bwMode="auto">
            <a:xfrm>
              <a:off x="4372738" y="299630"/>
              <a:ext cx="1127078" cy="1040935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52316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7" y="764704"/>
            <a:ext cx="576064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47664" y="67534"/>
            <a:ext cx="6408712" cy="975508"/>
          </a:xfrm>
        </p:spPr>
        <p:txBody>
          <a:bodyPr anchor="ctr">
            <a:noAutofit/>
          </a:bodyPr>
          <a:lstStyle/>
          <a:p>
            <a:pPr marL="0" indent="0" algn="ctr"/>
            <a:r>
              <a:rPr lang="ru-RU" sz="3000" b="1" dirty="0">
                <a:solidFill>
                  <a:srgbClr val="C00000"/>
                </a:solidFill>
                <a:latin typeface="Times New Roman"/>
                <a:ea typeface="Times New Roman"/>
              </a:rPr>
              <a:t>Системно-</a:t>
            </a:r>
            <a:r>
              <a:rPr lang="ru-RU" sz="3000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деятельностный</a:t>
            </a:r>
            <a:r>
              <a:rPr lang="ru-RU" sz="3000" b="1" dirty="0">
                <a:solidFill>
                  <a:srgbClr val="C00000"/>
                </a:solidFill>
                <a:latin typeface="Times New Roman"/>
                <a:ea typeface="Times New Roman"/>
              </a:rPr>
              <a:t> подход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55698" y="1019959"/>
            <a:ext cx="7620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Национально-региональный компонент</a:t>
            </a:r>
            <a:endParaRPr lang="ru-RU" b="1" dirty="0"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1" y="3573016"/>
            <a:ext cx="3960440" cy="27593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18106" r="6591" b="8657"/>
          <a:stretch/>
        </p:blipFill>
        <p:spPr>
          <a:xfrm>
            <a:off x="4932040" y="3549965"/>
            <a:ext cx="4069828" cy="249831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762956" y="1844824"/>
            <a:ext cx="200610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Краеведение  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39551" y="2481907"/>
            <a:ext cx="396044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деятельность учащихся, направленная на изучение края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932040" y="2505670"/>
            <a:ext cx="406982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условие, обеспечивающее обучение географии на конкретном жизненном материале</a:t>
            </a:r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959749B-99F4-84CF-9828-C66C4F1E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59" y="1026137"/>
            <a:ext cx="815767" cy="89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D28231E-6F22-E3F4-759D-8245F5FE2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03" y="1389291"/>
            <a:ext cx="815767" cy="96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2C9B8B1-92F8-CDD3-00C3-49B1E76E6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189" y="898959"/>
            <a:ext cx="739187" cy="101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C8601F5-0FAA-0709-E550-59A9D8100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645" y="1399122"/>
            <a:ext cx="739187" cy="98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840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456C002-ADC8-97DA-8FD6-BA547AEAC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63" y="2348880"/>
            <a:ext cx="3319228" cy="18721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7" y="764704"/>
            <a:ext cx="576064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17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827584" y="116632"/>
            <a:ext cx="7889113" cy="6408712"/>
            <a:chOff x="827584" y="116632"/>
            <a:chExt cx="7889113" cy="640871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" name="Овал 12"/>
            <p:cNvSpPr/>
            <p:nvPr/>
          </p:nvSpPr>
          <p:spPr>
            <a:xfrm>
              <a:off x="827584" y="2780928"/>
              <a:ext cx="2592288" cy="2304256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5652120" y="908720"/>
              <a:ext cx="2320645" cy="2173261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92D8684F-6585-7297-D94E-5F84D8AE372D}"/>
                </a:ext>
              </a:extLst>
            </p:cNvPr>
            <p:cNvSpPr/>
            <p:nvPr/>
          </p:nvSpPr>
          <p:spPr>
            <a:xfrm>
              <a:off x="2483768" y="4221088"/>
              <a:ext cx="2520280" cy="2304256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92D8684F-6585-7297-D94E-5F84D8AE372D}"/>
                </a:ext>
              </a:extLst>
            </p:cNvPr>
            <p:cNvSpPr/>
            <p:nvPr/>
          </p:nvSpPr>
          <p:spPr>
            <a:xfrm>
              <a:off x="4788024" y="4221088"/>
              <a:ext cx="2520280" cy="2304256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DA6F9B49-7AED-1E16-2637-A45F2EFF6308}"/>
                </a:ext>
              </a:extLst>
            </p:cNvPr>
            <p:cNvSpPr/>
            <p:nvPr/>
          </p:nvSpPr>
          <p:spPr>
            <a:xfrm>
              <a:off x="6196417" y="2780928"/>
              <a:ext cx="2520280" cy="216024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2D8684F-6585-7297-D94E-5F84D8AE372D}"/>
                </a:ext>
              </a:extLst>
            </p:cNvPr>
            <p:cNvSpPr/>
            <p:nvPr/>
          </p:nvSpPr>
          <p:spPr>
            <a:xfrm>
              <a:off x="1403648" y="620688"/>
              <a:ext cx="2520280" cy="2304256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92D8684F-6585-7297-D94E-5F84D8AE372D}"/>
                </a:ext>
              </a:extLst>
            </p:cNvPr>
            <p:cNvSpPr/>
            <p:nvPr/>
          </p:nvSpPr>
          <p:spPr>
            <a:xfrm>
              <a:off x="3676137" y="116632"/>
              <a:ext cx="2520280" cy="2304256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CCCE5D57-326B-5D5A-FB58-A263EA356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06" y="1017021"/>
            <a:ext cx="1605363" cy="151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CFA7684C-B30C-ADE8-2492-09872D936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870" y="683094"/>
            <a:ext cx="2088814" cy="117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BE7EFD6-8365-6315-E137-DC7C9EBD04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" t="12201" r="6656" b="19550"/>
          <a:stretch/>
        </p:blipFill>
        <p:spPr>
          <a:xfrm>
            <a:off x="6094938" y="1308779"/>
            <a:ext cx="1435007" cy="1373142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E9372717-FFDE-1D4F-FDE8-02984009B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91" y="3282191"/>
            <a:ext cx="1721331" cy="115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5477194-1223-FD97-7DC5-B86D3CFBCA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19" t="17036" r="56868" b="67932"/>
          <a:stretch/>
        </p:blipFill>
        <p:spPr bwMode="auto">
          <a:xfrm>
            <a:off x="4896036" y="4969432"/>
            <a:ext cx="2304256" cy="807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17606A4-F0F1-FF3E-1333-83C544940DC3}"/>
              </a:ext>
            </a:extLst>
          </p:cNvPr>
          <p:cNvSpPr txBox="1"/>
          <p:nvPr/>
        </p:nvSpPr>
        <p:spPr>
          <a:xfrm>
            <a:off x="2681789" y="5080827"/>
            <a:ext cx="2124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</a:rPr>
              <a:t>Конкурс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«ЮНЫЙ КРАЕВЕД»</a:t>
            </a:r>
          </a:p>
        </p:txBody>
      </p:sp>
      <p:pic>
        <p:nvPicPr>
          <p:cNvPr id="35" name="Picture 8" descr="всероссийская олимпиада школьников задания ответы">
            <a:extLst>
              <a:ext uri="{FF2B5EF4-FFF2-40B4-BE49-F238E27FC236}">
                <a16:creationId xmlns:a16="http://schemas.microsoft.com/office/drawing/2014/main" id="{C5AA3088-2915-A560-1835-3DC1F59E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20" y="3530497"/>
            <a:ext cx="2130215" cy="66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828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7" y="764704"/>
            <a:ext cx="576064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20" name="Заголовок 5"/>
          <p:cNvSpPr>
            <a:spLocks noGrp="1"/>
          </p:cNvSpPr>
          <p:nvPr>
            <p:ph type="title"/>
          </p:nvPr>
        </p:nvSpPr>
        <p:spPr>
          <a:xfrm>
            <a:off x="1403648" y="142190"/>
            <a:ext cx="6589199" cy="1774642"/>
          </a:xfrm>
        </p:spPr>
        <p:txBody>
          <a:bodyPr anchor="ctr">
            <a:noAutofit/>
          </a:bodyPr>
          <a:lstStyle/>
          <a:p>
            <a:pPr marL="0" indent="0" algn="ctr"/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Результаты освоения учебного предмета ГЕОГРАФИЯ</a:t>
            </a:r>
            <a:b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при системно-</a:t>
            </a:r>
            <a:r>
              <a:rPr lang="ru-RU" sz="2400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деятельностном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 подходе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8202" y="1700808"/>
            <a:ext cx="8064896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/>
              <a:t>В познавательной (интеллектуальной) сфере:</a:t>
            </a:r>
          </a:p>
          <a:p>
            <a:r>
              <a:rPr lang="ru-RU" sz="1400" dirty="0"/>
              <a:t>о географических понятиях, особенностях природы, о своей Родине — России во всем ее разнообразии и целостности, об окружающей среде, путях ее сохранения и рационального использования; решение географических задач.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8202" y="2763505"/>
            <a:ext cx="6478539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/>
              <a:t>В ценностно-ориентационной сфере: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знание основ здорового образа жизни и основных правил поведения в природе и обществе;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анализ и оценка последствий деятельности человека в природе, влияния факторов риска на здоровье человека.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8202" y="4057908"/>
            <a:ext cx="806489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/>
              <a:t>В сфере трудовой деятельности: </a:t>
            </a:r>
            <a:r>
              <a:rPr lang="ru-RU" sz="1400" dirty="0"/>
              <a:t>соблюдение правил работы с географическими приборами и инструментами.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18202" y="4705980"/>
            <a:ext cx="558445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/>
              <a:t>В сфере физической деятельности:</a:t>
            </a:r>
            <a:r>
              <a:rPr lang="ru-RU" sz="1400" dirty="0"/>
              <a:t> освоение приемов оказания первой помощи при чрезвычайных ситуациях.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18202" y="5346689"/>
            <a:ext cx="806489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/>
              <a:t>В эстетической сфере: </a:t>
            </a:r>
            <a:r>
              <a:rPr lang="ru-RU" sz="1400" dirty="0"/>
              <a:t>овладение умением оценивать с эстетической точки зрения географические объекты и явления.</a:t>
            </a:r>
          </a:p>
        </p:txBody>
      </p:sp>
    </p:spTree>
    <p:extLst>
      <p:ext uri="{BB962C8B-B14F-4D97-AF65-F5344CB8AC3E}">
        <p14:creationId xmlns:p14="http://schemas.microsoft.com/office/powerpoint/2010/main" val="2553834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7" y="764704"/>
            <a:ext cx="576064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11" name="Заголовок 5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589199" cy="1296144"/>
          </a:xfrm>
        </p:spPr>
        <p:txBody>
          <a:bodyPr anchor="ctr">
            <a:noAutofit/>
          </a:bodyPr>
          <a:lstStyle/>
          <a:p>
            <a:pPr marL="0" indent="0" algn="ctr"/>
            <a:r>
              <a:rPr lang="ru-RU" sz="3000" b="1" dirty="0">
                <a:solidFill>
                  <a:srgbClr val="C00000"/>
                </a:solidFill>
                <a:latin typeface="Times New Roman"/>
                <a:ea typeface="Times New Roman"/>
              </a:rPr>
              <a:t>Системно-</a:t>
            </a:r>
            <a:r>
              <a:rPr lang="ru-RU" sz="3000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деятельностный</a:t>
            </a:r>
            <a:r>
              <a:rPr lang="ru-RU" sz="3000" b="1" dirty="0">
                <a:solidFill>
                  <a:srgbClr val="C00000"/>
                </a:solidFill>
                <a:latin typeface="Times New Roman"/>
                <a:ea typeface="Times New Roman"/>
              </a:rPr>
              <a:t> подход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A35E2-FF31-2EA6-AD3E-7DE5735D5599}"/>
              </a:ext>
            </a:extLst>
          </p:cNvPr>
          <p:cNvSpPr txBox="1"/>
          <p:nvPr/>
        </p:nvSpPr>
        <p:spPr>
          <a:xfrm>
            <a:off x="971601" y="1137518"/>
            <a:ext cx="79212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+mj-lt"/>
              </a:rPr>
              <a:t>Формирует у школьников знания основ географического пространства на местном, региональном и глобальном уровнях, а также умения правильно ориентироваться в пространстве.</a:t>
            </a:r>
            <a:endParaRPr lang="ru-RU" sz="1600" dirty="0">
              <a:latin typeface="+mj-lt"/>
            </a:endParaRPr>
          </a:p>
        </p:txBody>
      </p:sp>
      <p:pic>
        <p:nvPicPr>
          <p:cNvPr id="13" name="Содержимое 4" descr="Безымянный.png">
            <a:extLst>
              <a:ext uri="{FF2B5EF4-FFF2-40B4-BE49-F238E27FC236}">
                <a16:creationId xmlns:a16="http://schemas.microsoft.com/office/drawing/2014/main" id="{28D6DDD5-D47E-E8F9-B8EF-F410FF24F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-1" t="1517" r="-407" b="-3517"/>
          <a:stretch/>
        </p:blipFill>
        <p:spPr>
          <a:xfrm>
            <a:off x="539552" y="2276872"/>
            <a:ext cx="2592288" cy="26671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7B221B-8690-5DF2-2F1B-3DB599B6F2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0" t="15564" r="3697" b="4639"/>
          <a:stretch/>
        </p:blipFill>
        <p:spPr>
          <a:xfrm>
            <a:off x="3491880" y="1916832"/>
            <a:ext cx="2376264" cy="3201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11E588-1547-79F8-BDA9-3BAC9457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60848"/>
            <a:ext cx="2888071" cy="215883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6A31E231-0BAE-B88F-1F2F-CC6CA2A05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t="2041"/>
          <a:stretch/>
        </p:blipFill>
        <p:spPr bwMode="auto">
          <a:xfrm>
            <a:off x="4745385" y="4298404"/>
            <a:ext cx="3320119" cy="21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CE9427-CB80-6540-F2D6-9B67CFB24A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03" t="14832" r="41636" b="50494"/>
          <a:stretch/>
        </p:blipFill>
        <p:spPr bwMode="auto">
          <a:xfrm>
            <a:off x="1634902" y="4725144"/>
            <a:ext cx="2554982" cy="1857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3DD437-536C-60F5-3190-524C57EAB5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00870"/>
            <a:ext cx="1066850" cy="800138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ED38D40E-371E-79C2-686F-17F96C77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565" y="3140968"/>
            <a:ext cx="741171" cy="79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99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3248" y="3071664"/>
            <a:ext cx="3454688" cy="2047469"/>
          </a:xfrm>
        </p:spPr>
        <p:txBody>
          <a:bodyPr>
            <a:norm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3600" b="1" dirty="0">
                <a:solidFill>
                  <a:srgbClr val="000000"/>
                </a:solidFill>
                <a:latin typeface="Arial" charset="0"/>
              </a:rPr>
              <a:t>  </a:t>
            </a: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4587" y="764704"/>
            <a:ext cx="415005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589199" cy="2310838"/>
          </a:xfrm>
        </p:spPr>
        <p:txBody>
          <a:bodyPr anchor="ctr">
            <a:noAutofit/>
          </a:bodyPr>
          <a:lstStyle/>
          <a:p>
            <a:pPr marL="0" indent="0" algn="ctr"/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«Системно - деятельностный подход в преподавании географии в соответствии с требованиями ФГОС»</a:t>
            </a:r>
            <a:endParaRPr lang="ru-RU" sz="3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4">
            <a:extLst>
              <a:ext uri="{FF2B5EF4-FFF2-40B4-BE49-F238E27FC236}">
                <a16:creationId xmlns:a16="http://schemas.microsoft.com/office/drawing/2014/main" id="{B322A233-FCF7-1257-2A5B-248A7CA74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322" y="2708920"/>
            <a:ext cx="4815834" cy="334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82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F5C16AF3-0E3F-C8E7-B53D-1A55A744D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42" y="2700300"/>
            <a:ext cx="2699792" cy="202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7" y="764704"/>
            <a:ext cx="576064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20</a:t>
            </a: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031BBEB4-9A09-1D11-B022-EF6144394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613" y="44624"/>
            <a:ext cx="3127829" cy="233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28DC8F-8A34-666E-6023-09FB3B4E7F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8" y="1299561"/>
            <a:ext cx="3107221" cy="207067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F16B5E4-2F8D-CF4E-8516-7C31A1AABE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9" r="5502" b="11801"/>
          <a:stretch/>
        </p:blipFill>
        <p:spPr>
          <a:xfrm>
            <a:off x="5667309" y="1108448"/>
            <a:ext cx="3352891" cy="176026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19E2BA86-14D8-BDA9-A801-51653134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6773"/>
            <a:ext cx="3563888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2106785-038C-5926-E5C6-E6BD1B47D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41" y="4620446"/>
            <a:ext cx="4101571" cy="183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BA44E9A-2F9D-65E0-D935-33BA6C38EF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t="22818" r="6254" b="5575"/>
          <a:stretch/>
        </p:blipFill>
        <p:spPr>
          <a:xfrm>
            <a:off x="2803802" y="2334896"/>
            <a:ext cx="3723452" cy="23393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467CD3A-F8F2-B665-DE24-AEA1471439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725144"/>
            <a:ext cx="2812323" cy="187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12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7" y="764704"/>
            <a:ext cx="576064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666429" y="476672"/>
            <a:ext cx="8043863" cy="56886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+mj-lt"/>
              </a:rPr>
              <a:t>Притча «Все в твоих руках».</a:t>
            </a:r>
          </a:p>
          <a:p>
            <a:pPr marL="0" indent="552450" algn="just">
              <a:buNone/>
            </a:pPr>
            <a:r>
              <a:rPr lang="ru-RU" sz="2400" dirty="0">
                <a:latin typeface="+mj-lt"/>
              </a:rPr>
              <a:t>Жил-был мудрец, который знал все. Один человек захотел доказать, что мудрец знает далеко не все. Зажав в ладонях бабочку, он спросил: «Скажи, мудрец, какая бабочка у меня в руках: мертвая или живая?» А сам думает: «Скажет живая – я ее </a:t>
            </a:r>
            <a:r>
              <a:rPr lang="ru-RU" sz="2400" dirty="0" err="1">
                <a:latin typeface="+mj-lt"/>
              </a:rPr>
              <a:t>умертвлю</a:t>
            </a:r>
            <a:r>
              <a:rPr lang="ru-RU" sz="2400" dirty="0">
                <a:latin typeface="+mj-lt"/>
              </a:rPr>
              <a:t>, скажет мертвая – выпущу». Мудрец, подумав, ответил: </a:t>
            </a:r>
            <a:r>
              <a:rPr lang="ru-RU" sz="2400" b="1" dirty="0">
                <a:latin typeface="+mj-lt"/>
              </a:rPr>
              <a:t>«Все в твоих руках».</a:t>
            </a:r>
          </a:p>
          <a:p>
            <a:pPr marL="0" indent="552450" algn="just">
              <a:buNone/>
            </a:pPr>
            <a:r>
              <a:rPr lang="ru-RU" sz="2400" dirty="0">
                <a:latin typeface="+mj-lt"/>
              </a:rPr>
              <a:t>В наших же руках возможность создать на своем уроке такую атмосферу, в которой каждый ребенок будет чувствовать себя личностью. Мы можем, хотя бы на время, сделать учеников успешными в этой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4100802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B4F3D-25E7-54D1-6563-5A848AAE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УЧИТЬ!</a:t>
            </a:r>
            <a:b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ВРЕМЯ УЧИТЬСЯ!</a:t>
            </a:r>
            <a:b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5EDF776F-B6CE-B307-1AFC-33C7AE55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893649"/>
            <a:ext cx="4815834" cy="334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02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4587" y="764704"/>
            <a:ext cx="415005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39185" y="332656"/>
            <a:ext cx="6373175" cy="6120680"/>
          </a:xfrm>
        </p:spPr>
        <p:txBody>
          <a:bodyPr anchor="t"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ru-RU" altLang="ru-RU" sz="1800" b="1" i="1" dirty="0">
                <a:solidFill>
                  <a:schemeClr val="hlink"/>
                </a:solidFill>
              </a:rPr>
              <a:t>Целью</a:t>
            </a:r>
            <a:r>
              <a:rPr lang="ru-RU" altLang="ru-RU" sz="1800" i="1" dirty="0">
                <a:solidFill>
                  <a:schemeClr val="hlink"/>
                </a:solidFill>
              </a:rPr>
              <a:t> </a:t>
            </a:r>
            <a:r>
              <a:rPr lang="ru-RU" altLang="ru-RU" sz="1800" i="1" dirty="0">
                <a:solidFill>
                  <a:schemeClr val="tx1"/>
                </a:solidFill>
              </a:rPr>
              <a:t>современного образования является  воспитание внутренне свободного, активного, творческого </a:t>
            </a:r>
            <a:r>
              <a:rPr lang="ru-RU" altLang="ru-RU" sz="1800" i="1" dirty="0"/>
              <a:t>человека с проектно-ориентированным интеллектом, способного к самоосуществлению в культуре и социуме.</a:t>
            </a:r>
            <a:br>
              <a:rPr lang="ru-RU" altLang="ru-RU" sz="1800" i="1" dirty="0"/>
            </a:br>
            <a:br>
              <a:rPr lang="ru-RU" altLang="ru-RU" sz="2400" dirty="0"/>
            </a:br>
            <a:r>
              <a:rPr lang="ru-RU" altLang="ru-RU" sz="2400" b="1" dirty="0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Какие качества необходимы </a:t>
            </a:r>
            <a:br>
              <a:rPr lang="ru-RU" altLang="ru-RU" sz="2400" b="1" dirty="0">
                <a:solidFill>
                  <a:srgbClr val="FF0000"/>
                </a:solidFill>
                <a:ea typeface="Times New Roman" pitchFamily="18" charset="0"/>
                <a:cs typeface="Arial" charset="0"/>
              </a:rPr>
            </a:br>
            <a:r>
              <a:rPr lang="ru-RU" altLang="ru-RU" sz="2400" b="1" dirty="0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современному выпускнику?</a:t>
            </a:r>
            <a:br>
              <a:rPr lang="ru-RU" altLang="ru-RU" sz="2400" b="1" dirty="0">
                <a:solidFill>
                  <a:srgbClr val="FF0000"/>
                </a:solidFill>
                <a:ea typeface="Times New Roman" pitchFamily="18" charset="0"/>
                <a:cs typeface="Arial" charset="0"/>
              </a:rPr>
            </a:br>
            <a:br>
              <a:rPr lang="ru-RU" altLang="ru-RU" sz="2400" b="1" dirty="0">
                <a:solidFill>
                  <a:srgbClr val="FF0000"/>
                </a:solidFill>
                <a:ea typeface="Times New Roman" pitchFamily="18" charset="0"/>
                <a:cs typeface="Arial" charset="0"/>
              </a:rPr>
            </a:br>
            <a:r>
              <a:rPr lang="ru-RU" altLang="ru-RU" sz="2200" b="1" dirty="0">
                <a:solidFill>
                  <a:srgbClr val="000000"/>
                </a:solidFill>
              </a:rPr>
              <a:t>Глубокие и прочные знания  </a:t>
            </a:r>
            <a:br>
              <a:rPr lang="ru-RU" altLang="ru-RU" sz="2200" b="1" dirty="0">
                <a:solidFill>
                  <a:srgbClr val="000000"/>
                </a:solidFill>
              </a:rPr>
            </a:br>
            <a:br>
              <a:rPr lang="ru-RU" altLang="ru-RU" sz="900" b="1" dirty="0">
                <a:solidFill>
                  <a:srgbClr val="000000"/>
                </a:solidFill>
              </a:rPr>
            </a:br>
            <a:r>
              <a:rPr lang="ru-RU" altLang="ru-RU" sz="2200" b="1" dirty="0">
                <a:solidFill>
                  <a:schemeClr val="accent1"/>
                </a:solidFill>
              </a:rPr>
              <a:t> </a:t>
            </a:r>
            <a:r>
              <a:rPr lang="ru-RU" altLang="ru-RU" sz="2200" b="1" dirty="0">
                <a:solidFill>
                  <a:schemeClr val="tx1"/>
                </a:solidFill>
              </a:rPr>
              <a:t>Воспитанность </a:t>
            </a:r>
            <a:br>
              <a:rPr lang="ru-RU" altLang="ru-RU" sz="2200" b="1" dirty="0">
                <a:solidFill>
                  <a:schemeClr val="tx1"/>
                </a:solidFill>
              </a:rPr>
            </a:br>
            <a:br>
              <a:rPr lang="ru-RU" altLang="ru-RU" sz="900" b="1" dirty="0">
                <a:solidFill>
                  <a:srgbClr val="000000"/>
                </a:solidFill>
              </a:rPr>
            </a:br>
            <a:r>
              <a:rPr lang="ru-RU" altLang="ru-RU" sz="2200" b="1" dirty="0">
                <a:solidFill>
                  <a:srgbClr val="000000"/>
                </a:solidFill>
              </a:rPr>
              <a:t> Интеллектуальные и творческие силы  </a:t>
            </a:r>
            <a:br>
              <a:rPr lang="ru-RU" altLang="ru-RU" sz="2200" b="1" dirty="0">
                <a:solidFill>
                  <a:srgbClr val="000000"/>
                </a:solidFill>
              </a:rPr>
            </a:br>
            <a:br>
              <a:rPr lang="ru-RU" altLang="ru-RU" sz="900" b="1" dirty="0">
                <a:solidFill>
                  <a:srgbClr val="000000"/>
                </a:solidFill>
              </a:rPr>
            </a:br>
            <a:r>
              <a:rPr lang="ru-RU" altLang="ru-RU" sz="2200" b="1" dirty="0">
                <a:solidFill>
                  <a:srgbClr val="000000"/>
                </a:solidFill>
              </a:rPr>
              <a:t> Умение учиться </a:t>
            </a:r>
            <a:br>
              <a:rPr lang="ru-RU" altLang="ru-RU" sz="2200" b="1" dirty="0">
                <a:solidFill>
                  <a:srgbClr val="000000"/>
                </a:solidFill>
              </a:rPr>
            </a:br>
            <a:br>
              <a:rPr lang="ru-RU" altLang="ru-RU" sz="900" b="1" dirty="0">
                <a:solidFill>
                  <a:srgbClr val="000000"/>
                </a:solidFill>
              </a:rPr>
            </a:br>
            <a:r>
              <a:rPr lang="ru-RU" altLang="ru-RU" sz="2200" b="1" dirty="0">
                <a:solidFill>
                  <a:srgbClr val="000000"/>
                </a:solidFill>
              </a:rPr>
              <a:t>Способность к саморазвитию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09544" y="1412776"/>
            <a:ext cx="1944216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6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9" name="Picture 2" descr="F:\фото в сайт\Кадетская школа на праздничном шествии в День города . 31 августа 2013г..jpg"/>
          <p:cNvPicPr>
            <a:picLocks noChangeAspect="1" noChangeArrowheads="1"/>
          </p:cNvPicPr>
          <p:nvPr/>
        </p:nvPicPr>
        <p:blipFill rotWithShape="1">
          <a:blip r:embed="rId3" cstate="print"/>
          <a:srcRect l="32479" t="7950" r="26496" b="11616"/>
          <a:stretch/>
        </p:blipFill>
        <p:spPr bwMode="auto">
          <a:xfrm>
            <a:off x="484587" y="4610687"/>
            <a:ext cx="1866428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2129" y="4343465"/>
            <a:ext cx="2979047" cy="1677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4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3248" y="3071664"/>
            <a:ext cx="3454688" cy="2047469"/>
          </a:xfrm>
        </p:spPr>
        <p:txBody>
          <a:bodyPr>
            <a:norm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3600" b="1" dirty="0">
                <a:solidFill>
                  <a:srgbClr val="000000"/>
                </a:solidFill>
                <a:latin typeface="Arial" charset="0"/>
              </a:rPr>
              <a:t>  </a:t>
            </a: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4587" y="764704"/>
            <a:ext cx="415005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39185" y="286206"/>
            <a:ext cx="6589199" cy="1224136"/>
          </a:xfrm>
        </p:spPr>
        <p:txBody>
          <a:bodyPr anchor="ctr">
            <a:normAutofit/>
          </a:bodyPr>
          <a:lstStyle/>
          <a:p>
            <a:pPr marL="0" indent="0" algn="ctr"/>
            <a:r>
              <a:rPr lang="ru-RU" sz="3000" b="1" dirty="0">
                <a:solidFill>
                  <a:srgbClr val="C00000"/>
                </a:solidFill>
                <a:latin typeface="Times New Roman"/>
                <a:ea typeface="Times New Roman"/>
              </a:rPr>
              <a:t>Основа стандарта нового поколения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1556792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FF0000"/>
                </a:solidFill>
                <a:latin typeface="Arial" charset="0"/>
              </a:rPr>
              <a:t>Системно</a:t>
            </a:r>
            <a:r>
              <a:rPr lang="en-US" altLang="ru-RU" sz="2800" b="1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ru-RU" altLang="ru-RU" sz="2800" b="1" dirty="0" err="1">
                <a:solidFill>
                  <a:srgbClr val="FF0000"/>
                </a:solidFill>
                <a:latin typeface="Arial" charset="0"/>
              </a:rPr>
              <a:t>деятельностный</a:t>
            </a:r>
            <a:r>
              <a:rPr lang="ru-RU" altLang="ru-RU" sz="2800" b="1" dirty="0">
                <a:solidFill>
                  <a:srgbClr val="FF0000"/>
                </a:solidFill>
                <a:latin typeface="Arial" charset="0"/>
              </a:rPr>
              <a:t> подход</a:t>
            </a:r>
          </a:p>
          <a:p>
            <a:pPr algn="ctr"/>
            <a:r>
              <a:rPr lang="ru-RU" dirty="0"/>
              <a:t> это метод обучения, при котором учащийся не получает знания в готовом виде, а добывает их сам в процессе собственной учебно-познавательной деятельности.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7801" r="27949" b="15001"/>
          <a:stretch/>
        </p:blipFill>
        <p:spPr>
          <a:xfrm>
            <a:off x="1547664" y="3355112"/>
            <a:ext cx="4340967" cy="257242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4CCEDE2-E85A-E127-4012-430A614F3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01" y="3610398"/>
            <a:ext cx="2061851" cy="206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638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3248" y="3071664"/>
            <a:ext cx="3454688" cy="2047469"/>
          </a:xfrm>
        </p:spPr>
        <p:txBody>
          <a:bodyPr>
            <a:norm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3600" b="1" dirty="0">
                <a:solidFill>
                  <a:srgbClr val="000000"/>
                </a:solidFill>
                <a:latin typeface="Arial" charset="0"/>
              </a:rPr>
              <a:t>  </a:t>
            </a: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4587" y="764704"/>
            <a:ext cx="415005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" name="AutoShape 5"/>
          <p:cNvSpPr txBox="1">
            <a:spLocks noChangeArrowheads="1"/>
          </p:cNvSpPr>
          <p:nvPr/>
        </p:nvSpPr>
        <p:spPr>
          <a:xfrm>
            <a:off x="2932001" y="254971"/>
            <a:ext cx="3384376" cy="648827"/>
          </a:xfrm>
          <a:prstGeom prst="plaque">
            <a:avLst>
              <a:gd name="adj" fmla="val 0"/>
            </a:avLst>
          </a:prstGeom>
          <a:gradFill rotWithShape="1">
            <a:gsLst>
              <a:gs pos="0">
                <a:srgbClr val="F4C490"/>
              </a:gs>
              <a:gs pos="75000">
                <a:srgbClr val="F4C490">
                  <a:gamma/>
                  <a:tint val="45882"/>
                  <a:invGamma/>
                </a:srgbClr>
              </a:gs>
              <a:gs pos="100000">
                <a:srgbClr val="F4C490"/>
              </a:gs>
            </a:gsLst>
            <a:lin ang="5400000" scaled="1"/>
          </a:gradFill>
          <a:ln w="127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</a:rPr>
              <a:t> Деятельность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624034" y="1029386"/>
            <a:ext cx="6000309" cy="5063909"/>
            <a:chOff x="2119710" y="965088"/>
            <a:chExt cx="6000309" cy="5063909"/>
          </a:xfrm>
        </p:grpSpPr>
        <p:sp>
          <p:nvSpPr>
            <p:cNvPr id="12" name="Овал 11"/>
            <p:cNvSpPr/>
            <p:nvPr/>
          </p:nvSpPr>
          <p:spPr>
            <a:xfrm>
              <a:off x="2123728" y="965088"/>
              <a:ext cx="5996291" cy="5063909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 rot="19814084">
              <a:off x="2119710" y="1614234"/>
              <a:ext cx="3227441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0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Психолого-возрастные 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 rot="1686994">
              <a:off x="5561190" y="1746285"/>
              <a:ext cx="2484976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Индивидуальные  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 rot="1634217">
              <a:off x="2134143" y="4828874"/>
              <a:ext cx="338586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о</a:t>
              </a:r>
              <a:r>
                <a:rPr lang="ru-RU" sz="20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собенности  развития   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 rot="19403974">
              <a:off x="5326762" y="4816872"/>
              <a:ext cx="2592377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личности ребенка</a:t>
              </a:r>
              <a:endPara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7" name="Овал 16"/>
          <p:cNvSpPr/>
          <p:nvPr/>
        </p:nvSpPr>
        <p:spPr>
          <a:xfrm>
            <a:off x="2612973" y="1725137"/>
            <a:ext cx="4104456" cy="367240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6057" y="3065720"/>
            <a:ext cx="3690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rgbClr val="000000"/>
                </a:solidFill>
              </a:rPr>
              <a:t>Целеустремленная система, нацеленная на </a:t>
            </a:r>
            <a:r>
              <a:rPr lang="ru-RU" altLang="ru-RU" b="1" u="sng" dirty="0">
                <a:solidFill>
                  <a:srgbClr val="000000"/>
                </a:solidFill>
              </a:rPr>
              <a:t>результат</a:t>
            </a:r>
            <a:r>
              <a:rPr lang="ru-RU" altLang="ru-RU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9" name="AutoShape 5"/>
          <p:cNvSpPr txBox="1">
            <a:spLocks noChangeArrowheads="1"/>
          </p:cNvSpPr>
          <p:nvPr/>
        </p:nvSpPr>
        <p:spPr>
          <a:xfrm>
            <a:off x="2978948" y="6113116"/>
            <a:ext cx="3384376" cy="648827"/>
          </a:xfrm>
          <a:prstGeom prst="plaque">
            <a:avLst>
              <a:gd name="adj" fmla="val 0"/>
            </a:avLst>
          </a:prstGeom>
          <a:gradFill rotWithShape="1">
            <a:gsLst>
              <a:gs pos="0">
                <a:srgbClr val="F4C490"/>
              </a:gs>
              <a:gs pos="75000">
                <a:srgbClr val="F4C490">
                  <a:gamma/>
                  <a:tint val="45882"/>
                  <a:invGamma/>
                </a:srgbClr>
              </a:gs>
              <a:gs pos="100000">
                <a:srgbClr val="F4C490"/>
              </a:gs>
            </a:gsLst>
            <a:lin ang="5400000" scaled="1"/>
          </a:gradFill>
          <a:ln w="12700">
            <a:noFill/>
          </a:ln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порождает 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знание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00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3248" y="3071664"/>
            <a:ext cx="3454688" cy="2047469"/>
          </a:xfrm>
        </p:spPr>
        <p:txBody>
          <a:bodyPr>
            <a:norm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3600" b="1" dirty="0">
                <a:solidFill>
                  <a:srgbClr val="000000"/>
                </a:solidFill>
                <a:latin typeface="Arial" charset="0"/>
              </a:rPr>
              <a:t>  </a:t>
            </a: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4587" y="764704"/>
            <a:ext cx="415005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39185" y="286206"/>
            <a:ext cx="6589199" cy="1224136"/>
          </a:xfrm>
        </p:spPr>
        <p:txBody>
          <a:bodyPr anchor="ctr">
            <a:normAutofit/>
          </a:bodyPr>
          <a:lstStyle/>
          <a:p>
            <a:pPr marL="0" indent="0" algn="ctr"/>
            <a:r>
              <a:rPr lang="ru-RU" sz="3000" b="1" dirty="0">
                <a:solidFill>
                  <a:srgbClr val="C00000"/>
                </a:solidFill>
                <a:latin typeface="Times New Roman"/>
                <a:ea typeface="Times New Roman"/>
              </a:rPr>
              <a:t>Основа стандарта нового поколения</a:t>
            </a:r>
            <a:endParaRPr lang="ru-RU" sz="3000" dirty="0">
              <a:solidFill>
                <a:srgbClr val="C00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209046" y="2333779"/>
            <a:ext cx="7315246" cy="2031325"/>
            <a:chOff x="1209046" y="2033594"/>
            <a:chExt cx="7315246" cy="2031325"/>
          </a:xfrm>
        </p:grpSpPr>
        <p:sp>
          <p:nvSpPr>
            <p:cNvPr id="10" name="TextBox 9"/>
            <p:cNvSpPr txBox="1"/>
            <p:nvPr/>
          </p:nvSpPr>
          <p:spPr>
            <a:xfrm>
              <a:off x="1209046" y="2042237"/>
              <a:ext cx="2088232" cy="9233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 </a:t>
              </a:r>
              <a:r>
                <a:rPr lang="ru-RU" i="1" dirty="0"/>
                <a:t>организация учебного процесса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83053" y="2042237"/>
              <a:ext cx="2341239" cy="120032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 </a:t>
              </a:r>
              <a:r>
                <a:rPr lang="ru-RU" i="1" dirty="0"/>
                <a:t>потребность овладения новыми знаниями процесса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5219" y="2033594"/>
              <a:ext cx="2157129" cy="203132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ru-RU" dirty="0"/>
                <a:t>ПОИСК</a:t>
              </a:r>
            </a:p>
            <a:p>
              <a:pPr algn="ctr">
                <a:lnSpc>
                  <a:spcPct val="200000"/>
                </a:lnSpc>
              </a:pPr>
              <a:r>
                <a:rPr lang="ru-RU" dirty="0"/>
                <a:t>ТВОРЧЕСТВО</a:t>
              </a:r>
            </a:p>
            <a:p>
              <a:pPr algn="ctr">
                <a:lnSpc>
                  <a:spcPct val="200000"/>
                </a:lnSpc>
              </a:pPr>
              <a:r>
                <a:rPr lang="ru-RU" dirty="0"/>
                <a:t>ИССЛЕДОВАНИЕ</a:t>
              </a:r>
            </a:p>
            <a:p>
              <a:endParaRPr lang="ru-RU" dirty="0"/>
            </a:p>
          </p:txBody>
        </p:sp>
        <p:sp>
          <p:nvSpPr>
            <p:cNvPr id="13" name="Стрелка вправо 12"/>
            <p:cNvSpPr/>
            <p:nvPr/>
          </p:nvSpPr>
          <p:spPr>
            <a:xfrm>
              <a:off x="3318405" y="2365402"/>
              <a:ext cx="315687" cy="2769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трелка вправо 13"/>
            <p:cNvSpPr/>
            <p:nvPr/>
          </p:nvSpPr>
          <p:spPr>
            <a:xfrm>
              <a:off x="5842737" y="2655952"/>
              <a:ext cx="315687" cy="2769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09046" y="3071664"/>
              <a:ext cx="2088232" cy="9233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 </a:t>
              </a:r>
              <a:r>
                <a:rPr lang="ru-RU" i="1" dirty="0"/>
                <a:t>к классу не с ответом, а с вопросом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83052" y="3358976"/>
              <a:ext cx="2341239" cy="6463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 </a:t>
              </a:r>
              <a:r>
                <a:rPr lang="ru-RU" i="1" dirty="0"/>
                <a:t>потребность  познания мира</a:t>
              </a:r>
            </a:p>
          </p:txBody>
        </p:sp>
        <p:sp>
          <p:nvSpPr>
            <p:cNvPr id="17" name="Стрелка вправо 16"/>
            <p:cNvSpPr/>
            <p:nvPr/>
          </p:nvSpPr>
          <p:spPr>
            <a:xfrm>
              <a:off x="3311348" y="3381310"/>
              <a:ext cx="315687" cy="2769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Стрелка вправо 17"/>
            <p:cNvSpPr/>
            <p:nvPr/>
          </p:nvSpPr>
          <p:spPr>
            <a:xfrm rot="10800000">
              <a:off x="5824822" y="2305873"/>
              <a:ext cx="315687" cy="2769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трелка вправо 18"/>
            <p:cNvSpPr/>
            <p:nvPr/>
          </p:nvSpPr>
          <p:spPr>
            <a:xfrm>
              <a:off x="5839856" y="3709055"/>
              <a:ext cx="315687" cy="2769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 </a:t>
              </a:r>
            </a:p>
          </p:txBody>
        </p:sp>
        <p:sp>
          <p:nvSpPr>
            <p:cNvPr id="20" name="Стрелка вправо 19"/>
            <p:cNvSpPr/>
            <p:nvPr/>
          </p:nvSpPr>
          <p:spPr>
            <a:xfrm rot="10800000">
              <a:off x="5824821" y="3358976"/>
              <a:ext cx="315687" cy="2769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17531" y="1708629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Учитель</a:t>
            </a:r>
            <a:r>
              <a:rPr lang="ru-RU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09555" y="1707589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Ученик 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15616" y="4781710"/>
            <a:ext cx="7488832" cy="6635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Формирование универсальных способов действий</a:t>
            </a:r>
          </a:p>
        </p:txBody>
      </p:sp>
    </p:spTree>
    <p:extLst>
      <p:ext uri="{BB962C8B-B14F-4D97-AF65-F5344CB8AC3E}">
        <p14:creationId xmlns:p14="http://schemas.microsoft.com/office/powerpoint/2010/main" val="2214345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4587" y="764704"/>
            <a:ext cx="415005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65432" y="285835"/>
            <a:ext cx="6589199" cy="1774642"/>
          </a:xfrm>
        </p:spPr>
        <p:txBody>
          <a:bodyPr anchor="ctr">
            <a:noAutofit/>
          </a:bodyPr>
          <a:lstStyle/>
          <a:p>
            <a:pPr marL="0" indent="0" algn="ctr"/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Реализация технологии </a:t>
            </a:r>
            <a:r>
              <a:rPr lang="ru-RU" sz="2400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деятельностного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</a:rPr>
              <a:t> метода в практическом преподавании обеспечивается следующей системой дидактических принципов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24" name="Содержимое 2"/>
          <p:cNvSpPr>
            <a:spLocks noGrp="1"/>
          </p:cNvSpPr>
          <p:nvPr>
            <p:ph idx="1"/>
          </p:nvPr>
        </p:nvSpPr>
        <p:spPr>
          <a:xfrm>
            <a:off x="971599" y="2132856"/>
            <a:ext cx="7776864" cy="4307929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400" b="1" dirty="0">
                <a:latin typeface="+mj-lt"/>
                <a:cs typeface="Times New Roman" pitchFamily="18" charset="0"/>
              </a:rPr>
              <a:t> Принцип деятельности</a:t>
            </a:r>
          </a:p>
          <a:p>
            <a:pPr eaLnBrk="1" hangingPunct="1"/>
            <a:r>
              <a:rPr lang="ru-RU" altLang="ru-RU" sz="2400" b="1" dirty="0">
                <a:latin typeface="+mj-lt"/>
                <a:cs typeface="Times New Roman" pitchFamily="18" charset="0"/>
              </a:rPr>
              <a:t> Принцип непрерывности</a:t>
            </a:r>
          </a:p>
          <a:p>
            <a:pPr eaLnBrk="1" hangingPunct="1"/>
            <a:r>
              <a:rPr lang="ru-RU" altLang="ru-RU" sz="2400" b="1" dirty="0">
                <a:latin typeface="+mj-lt"/>
                <a:cs typeface="Times New Roman" pitchFamily="18" charset="0"/>
              </a:rPr>
              <a:t> Принцип целостности</a:t>
            </a:r>
          </a:p>
          <a:p>
            <a:pPr eaLnBrk="1" hangingPunct="1"/>
            <a:r>
              <a:rPr lang="ru-RU" altLang="ru-RU" sz="2400" b="1" dirty="0">
                <a:latin typeface="+mj-lt"/>
                <a:cs typeface="Times New Roman" pitchFamily="18" charset="0"/>
              </a:rPr>
              <a:t> Принцип минимакса</a:t>
            </a:r>
          </a:p>
          <a:p>
            <a:pPr eaLnBrk="1" hangingPunct="1"/>
            <a:r>
              <a:rPr lang="ru-RU" altLang="ru-RU" sz="2400" b="1" dirty="0">
                <a:latin typeface="+mj-lt"/>
                <a:cs typeface="Times New Roman" pitchFamily="18" charset="0"/>
              </a:rPr>
              <a:t> Принцип психологической комфортности</a:t>
            </a:r>
          </a:p>
          <a:p>
            <a:pPr eaLnBrk="1" hangingPunct="1"/>
            <a:r>
              <a:rPr lang="ru-RU" altLang="ru-RU" sz="2400" b="1" dirty="0">
                <a:latin typeface="+mj-lt"/>
                <a:cs typeface="Times New Roman" pitchFamily="18" charset="0"/>
              </a:rPr>
              <a:t> Принцип вариативности</a:t>
            </a:r>
          </a:p>
          <a:p>
            <a:pPr eaLnBrk="1" hangingPunct="1"/>
            <a:r>
              <a:rPr lang="ru-RU" altLang="ru-RU" sz="2400" b="1" dirty="0">
                <a:latin typeface="+mj-lt"/>
                <a:cs typeface="Times New Roman" pitchFamily="18" charset="0"/>
              </a:rPr>
              <a:t> Принцип творчества</a:t>
            </a:r>
          </a:p>
          <a:p>
            <a:pPr eaLnBrk="1" hangingPunct="1"/>
            <a:endParaRPr lang="ru-RU" altLang="ru-RU" sz="1600" b="1" i="1" dirty="0">
              <a:latin typeface="+mj-lt"/>
              <a:cs typeface="Times New Roman" pitchFamily="18" charset="0"/>
            </a:endParaRPr>
          </a:p>
          <a:p>
            <a:pPr eaLnBrk="1" hangingPunct="1"/>
            <a:endParaRPr lang="ru-RU" altLang="ru-RU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1450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4587" y="764704"/>
            <a:ext cx="415005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65432" y="285835"/>
            <a:ext cx="6589199" cy="1774642"/>
          </a:xfrm>
        </p:spPr>
        <p:txBody>
          <a:bodyPr anchor="ctr">
            <a:noAutofit/>
          </a:bodyPr>
          <a:lstStyle/>
          <a:p>
            <a:pPr marL="0" indent="0" algn="ctr"/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Новый образовательный результат через организацию процесса обучения – изменение структуры урока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832587" y="2068963"/>
            <a:ext cx="8054888" cy="3880317"/>
          </a:xfrm>
        </p:spPr>
        <p:txBody>
          <a:bodyPr>
            <a:no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400" b="1" dirty="0"/>
              <a:t>Типология уроков</a:t>
            </a:r>
            <a:endParaRPr lang="ru-RU" sz="2400" dirty="0"/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sz="2400" b="1" dirty="0"/>
              <a:t>Урок усвоения новых знаний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sz="2400" b="1" dirty="0"/>
              <a:t>Урок комплексного применения знаний и умений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sz="2400" b="1" dirty="0"/>
              <a:t>Урок актуализации знаний и умений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sz="2400" b="1" dirty="0"/>
              <a:t>Урок систематизации и обобщения знаний и умений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sz="2400" b="1" dirty="0"/>
              <a:t>Урок контроля знаний и умений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sz="2400" b="1" dirty="0"/>
              <a:t>Урок коррекции знаний умений и навыков</a:t>
            </a:r>
          </a:p>
          <a:p>
            <a:pPr eaLnBrk="1" hangingPunct="1">
              <a:defRPr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61751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1CC47B-408B-67DB-C2C6-1EB4D5E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991816" cy="9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4587" y="764704"/>
            <a:ext cx="415005" cy="40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65432" y="70182"/>
            <a:ext cx="6589199" cy="1774642"/>
          </a:xfrm>
        </p:spPr>
        <p:txBody>
          <a:bodyPr anchor="ctr">
            <a:noAutofit/>
          </a:bodyPr>
          <a:lstStyle/>
          <a:p>
            <a:pPr marL="0" indent="0" algn="ctr"/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Моделирование урока с позиции системно – </a:t>
            </a:r>
            <a:r>
              <a:rPr lang="ru-RU" sz="2800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деятельностного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 подхода</a:t>
            </a:r>
            <a:endParaRPr lang="ru-RU" sz="2800" dirty="0">
              <a:solidFill>
                <a:srgbClr val="C00000"/>
              </a:solidFill>
            </a:endParaRPr>
          </a:p>
        </p:txBody>
      </p:sp>
      <p:graphicFrame>
        <p:nvGraphicFramePr>
          <p:cNvPr id="9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8765109"/>
              </p:ext>
            </p:extLst>
          </p:nvPr>
        </p:nvGraphicFramePr>
        <p:xfrm>
          <a:off x="1087252" y="1556792"/>
          <a:ext cx="7437040" cy="506627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13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3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046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УЧИТЕЛЬ</a:t>
                      </a:r>
                      <a:endParaRPr lang="ru-RU" sz="36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/>
                        <a:t>УЧЕНИК</a:t>
                      </a:r>
                      <a:endParaRPr lang="ru-RU" sz="36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1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Создание</a:t>
                      </a:r>
                      <a:r>
                        <a:rPr lang="ru-RU" sz="2400" baseline="0" dirty="0"/>
                        <a:t> проблемной ситуации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Принятие проблемной ситуации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0468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ВЫЯВЛЕНИЕ ПРОБЛЕМЫ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22" marB="4572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614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Управление</a:t>
                      </a:r>
                      <a:r>
                        <a:rPr lang="ru-RU" sz="2400" baseline="0" dirty="0"/>
                        <a:t> поисковой деятельностью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Самостоятельный поиск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22" marB="457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0468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ОБСУЖДЕНИЕ РЕЗУЛЬТАТОВ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22" marB="4572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07443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1309</TotalTime>
  <Words>1038</Words>
  <Application>Microsoft Office PowerPoint</Application>
  <PresentationFormat>Экран (4:3)</PresentationFormat>
  <Paragraphs>156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Century Gothic</vt:lpstr>
      <vt:lpstr>Franklin Gothic Medium</vt:lpstr>
      <vt:lpstr>Times New Roman</vt:lpstr>
      <vt:lpstr>Wingdings</vt:lpstr>
      <vt:lpstr>Wingdings 3</vt:lpstr>
      <vt:lpstr>Легкий дым</vt:lpstr>
      <vt:lpstr>Методический семинар  «Учись у времени, в котором ты живешь»</vt:lpstr>
      <vt:lpstr>«Системно - деятельностный подход в преподавании географии в соответствии с требованиями ФГОС»</vt:lpstr>
      <vt:lpstr>Целью современного образования является  воспитание внутренне свободного, активного, творческого человека с проектно-ориентированным интеллектом, способного к самоосуществлению в культуре и социуме.  Какие качества необходимы  современному выпускнику?  Глубокие и прочные знания     Воспитанность    Интеллектуальные и творческие силы     Умение учиться   Способность к саморазвитию</vt:lpstr>
      <vt:lpstr>Основа стандарта нового поколения</vt:lpstr>
      <vt:lpstr>Презентация PowerPoint</vt:lpstr>
      <vt:lpstr>Основа стандарта нового поколения</vt:lpstr>
      <vt:lpstr>Реализация технологии деятельностного метода в практическом преподавании обеспечивается следующей системой дидактических принципов</vt:lpstr>
      <vt:lpstr>Новый образовательный результат через организацию процесса обучения – изменение структуры урока</vt:lpstr>
      <vt:lpstr>Моделирование урока с позиции системно – деятельностного подхода</vt:lpstr>
      <vt:lpstr>Как построить урок открытия новых знаний?</vt:lpstr>
      <vt:lpstr>Системно-деятельностный подход</vt:lpstr>
      <vt:lpstr>Системно-деятельностный подход на уроках географии</vt:lpstr>
      <vt:lpstr>Системно-деятельностный подход</vt:lpstr>
      <vt:lpstr>Системно-деятельностный подход</vt:lpstr>
      <vt:lpstr>Презентация PowerPoint</vt:lpstr>
      <vt:lpstr>Системно-деятельностный подход</vt:lpstr>
      <vt:lpstr>Презентация PowerPoint</vt:lpstr>
      <vt:lpstr>Результаты освоения учебного предмета ГЕОГРАФИЯ при системно-деятельностном подходе</vt:lpstr>
      <vt:lpstr>Системно-деятельностный подход</vt:lpstr>
      <vt:lpstr>Презентация PowerPoint</vt:lpstr>
      <vt:lpstr>Презентация PowerPoint</vt:lpstr>
      <vt:lpstr>ВРЕМЯ УЧИТЬ!    ВРЕМЯ УЧИТЬСЯ!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</dc:creator>
  <cp:lastModifiedBy>User1</cp:lastModifiedBy>
  <cp:revision>100</cp:revision>
  <cp:lastPrinted>2017-10-30T17:37:42Z</cp:lastPrinted>
  <dcterms:created xsi:type="dcterms:W3CDTF">2017-10-30T11:12:27Z</dcterms:created>
  <dcterms:modified xsi:type="dcterms:W3CDTF">2023-09-07T18:32:22Z</dcterms:modified>
</cp:coreProperties>
</file>