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6" r:id="rId3"/>
    <p:sldId id="297" r:id="rId4"/>
    <p:sldId id="298" r:id="rId5"/>
    <p:sldId id="317" r:id="rId6"/>
    <p:sldId id="318" r:id="rId7"/>
    <p:sldId id="319" r:id="rId8"/>
    <p:sldId id="320" r:id="rId9"/>
    <p:sldId id="321" r:id="rId10"/>
    <p:sldId id="257" r:id="rId11"/>
    <p:sldId id="326" r:id="rId12"/>
    <p:sldId id="262" r:id="rId13"/>
    <p:sldId id="308" r:id="rId14"/>
    <p:sldId id="309" r:id="rId15"/>
    <p:sldId id="310" r:id="rId16"/>
    <p:sldId id="322" r:id="rId17"/>
    <p:sldId id="323" r:id="rId18"/>
    <p:sldId id="324" r:id="rId19"/>
    <p:sldId id="325" r:id="rId20"/>
    <p:sldId id="304" r:id="rId21"/>
    <p:sldId id="311" r:id="rId22"/>
    <p:sldId id="303" r:id="rId23"/>
    <p:sldId id="312" r:id="rId24"/>
    <p:sldId id="313" r:id="rId25"/>
    <p:sldId id="314" r:id="rId26"/>
    <p:sldId id="302" r:id="rId27"/>
    <p:sldId id="315" r:id="rId28"/>
    <p:sldId id="316" r:id="rId29"/>
    <p:sldId id="30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B2B2B2"/>
    <a:srgbClr val="C0C0C0"/>
    <a:srgbClr val="DDDDDD"/>
    <a:srgbClr val="0099CC"/>
    <a:srgbClr val="000000"/>
    <a:srgbClr val="808080"/>
    <a:srgbClr val="5F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78" autoAdjust="0"/>
    <p:restoredTop sz="91652" autoAdjust="0"/>
  </p:normalViewPr>
  <p:slideViewPr>
    <p:cSldViewPr>
      <p:cViewPr>
        <p:scale>
          <a:sx n="76" d="100"/>
          <a:sy n="76" d="100"/>
        </p:scale>
        <p:origin x="-175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653FE-5B33-4080-A08D-74FBD961A3B7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8729639-5545-46DD-BEFC-9941581D4D17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ru-RU" sz="1800" i="1" dirty="0" smtClean="0">
              <a:solidFill>
                <a:schemeClr val="tx1"/>
              </a:solidFill>
              <a:latin typeface="Cambria" panose="02040503050406030204" pitchFamily="18" charset="0"/>
            </a:rPr>
            <a:t>Медикаментозная   </a:t>
          </a:r>
          <a:r>
            <a:rPr lang="ru-RU" sz="1800" i="1" dirty="0" smtClean="0">
              <a:solidFill>
                <a:schemeClr val="tx1"/>
              </a:solidFill>
              <a:latin typeface="Cambria" panose="02040503050406030204" pitchFamily="18" charset="0"/>
            </a:rPr>
            <a:t>терапия</a:t>
          </a:r>
          <a:endParaRPr lang="ru-RU" sz="180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84D4CDD7-BAFD-425A-B4D1-EAEEDC97975F}" type="parTrans" cxnId="{7DD42D32-5CD8-434C-9420-917E20CAA899}">
      <dgm:prSet/>
      <dgm:spPr/>
      <dgm:t>
        <a:bodyPr/>
        <a:lstStyle/>
        <a:p>
          <a:endParaRPr lang="ru-RU"/>
        </a:p>
      </dgm:t>
    </dgm:pt>
    <dgm:pt modelId="{CE52EEC8-118D-4656-8F48-6B0B96DA60B8}" type="sibTrans" cxnId="{7DD42D32-5CD8-434C-9420-917E20CAA899}">
      <dgm:prSet/>
      <dgm:spPr/>
      <dgm:t>
        <a:bodyPr/>
        <a:lstStyle/>
        <a:p>
          <a:endParaRPr lang="ru-RU"/>
        </a:p>
      </dgm:t>
    </dgm:pt>
    <dgm:pt modelId="{EAC6C9A3-91FD-40B5-9AC1-19462A646F26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600" i="1" dirty="0" smtClean="0">
              <a:solidFill>
                <a:schemeClr val="tx1"/>
              </a:solidFill>
              <a:latin typeface="Cambria" panose="02040503050406030204" pitchFamily="18" charset="0"/>
            </a:rPr>
            <a:t>Рефлексотерапия</a:t>
          </a:r>
          <a:endParaRPr lang="ru-RU" sz="160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C468E7B4-C6BC-4621-BE3B-35DC59B1293C}" type="parTrans" cxnId="{AB978471-99F3-41FC-AA80-2F359BADC203}">
      <dgm:prSet/>
      <dgm:spPr/>
      <dgm:t>
        <a:bodyPr/>
        <a:lstStyle/>
        <a:p>
          <a:endParaRPr lang="ru-RU"/>
        </a:p>
      </dgm:t>
    </dgm:pt>
    <dgm:pt modelId="{CC1F0FE7-EB6C-45D0-9CF5-7EE5FC72CD76}" type="sibTrans" cxnId="{AB978471-99F3-41FC-AA80-2F359BADC203}">
      <dgm:prSet/>
      <dgm:spPr/>
      <dgm:t>
        <a:bodyPr/>
        <a:lstStyle/>
        <a:p>
          <a:endParaRPr lang="ru-RU"/>
        </a:p>
      </dgm:t>
    </dgm:pt>
    <dgm:pt modelId="{84196A0E-4317-474B-B691-2FB7C5007954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i="1" dirty="0" smtClean="0">
              <a:solidFill>
                <a:schemeClr val="tx1"/>
              </a:solidFill>
              <a:latin typeface="Cambria" panose="02040503050406030204" pitchFamily="18" charset="0"/>
            </a:rPr>
            <a:t>Педагогическое и психологическое воздействие</a:t>
          </a:r>
          <a:endParaRPr lang="ru-RU" sz="160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A40F7B36-5B1A-4905-8F83-55992D77825B}" type="parTrans" cxnId="{30AF18BC-BF63-47DE-983E-1EED220153AA}">
      <dgm:prSet/>
      <dgm:spPr/>
      <dgm:t>
        <a:bodyPr/>
        <a:lstStyle/>
        <a:p>
          <a:endParaRPr lang="ru-RU"/>
        </a:p>
      </dgm:t>
    </dgm:pt>
    <dgm:pt modelId="{CDE9325E-B7A5-4A25-AFEB-B406CA2D05DA}" type="sibTrans" cxnId="{30AF18BC-BF63-47DE-983E-1EED220153AA}">
      <dgm:prSet/>
      <dgm:spPr/>
      <dgm:t>
        <a:bodyPr/>
        <a:lstStyle/>
        <a:p>
          <a:endParaRPr lang="ru-RU"/>
        </a:p>
      </dgm:t>
    </dgm:pt>
    <dgm:pt modelId="{EDF942CA-B125-4E58-BC21-CF7658B792A4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1600" i="1" dirty="0" smtClean="0">
              <a:solidFill>
                <a:schemeClr val="tx1"/>
              </a:solidFill>
              <a:latin typeface="Cambria" panose="02040503050406030204" pitchFamily="18" charset="0"/>
            </a:rPr>
            <a:t>Альтернативные методы:</a:t>
          </a:r>
        </a:p>
        <a:p>
          <a:pPr algn="just"/>
          <a:r>
            <a:rPr lang="ru-RU" sz="1600" i="1" dirty="0" err="1" smtClean="0">
              <a:solidFill>
                <a:schemeClr val="tx1"/>
              </a:solidFill>
              <a:latin typeface="Cambria" panose="02040503050406030204" pitchFamily="18" charset="0"/>
            </a:rPr>
            <a:t>Иппотерапия</a:t>
          </a:r>
          <a:r>
            <a:rPr lang="ru-RU" sz="1600" i="1" dirty="0" smtClean="0">
              <a:solidFill>
                <a:schemeClr val="tx1"/>
              </a:solidFill>
              <a:latin typeface="Cambria" panose="02040503050406030204" pitchFamily="18" charset="0"/>
            </a:rPr>
            <a:t> (лечение лошадьми</a:t>
          </a:r>
          <a:r>
            <a:rPr lang="ru-RU" sz="1600" i="1" dirty="0" smtClean="0">
              <a:solidFill>
                <a:schemeClr val="tx1"/>
              </a:solidFill>
              <a:latin typeface="Cambria" panose="02040503050406030204" pitchFamily="18" charset="0"/>
            </a:rPr>
            <a:t>),</a:t>
          </a:r>
          <a:r>
            <a:rPr lang="ru-RU" sz="1600" i="1" dirty="0" err="1" smtClean="0">
              <a:solidFill>
                <a:schemeClr val="tx1"/>
              </a:solidFill>
              <a:latin typeface="Cambria" panose="02040503050406030204" pitchFamily="18" charset="0"/>
            </a:rPr>
            <a:t>дельфинотерапия</a:t>
          </a:r>
          <a:r>
            <a:rPr lang="ru-RU" sz="1600" i="1" dirty="0" smtClean="0">
              <a:solidFill>
                <a:schemeClr val="tx1"/>
              </a:solidFill>
              <a:latin typeface="Cambria" panose="02040503050406030204" pitchFamily="18" charset="0"/>
            </a:rPr>
            <a:t>  и </a:t>
          </a:r>
          <a:r>
            <a:rPr lang="ru-RU" sz="1600" i="1" dirty="0" err="1" smtClean="0">
              <a:solidFill>
                <a:schemeClr val="tx1"/>
              </a:solidFill>
              <a:latin typeface="Cambria" panose="02040503050406030204" pitchFamily="18" charset="0"/>
            </a:rPr>
            <a:t>т.п</a:t>
          </a:r>
          <a:endParaRPr lang="ru-RU" sz="160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6BEDD197-B6B9-497C-A547-C6233385DBED}" type="parTrans" cxnId="{AB8CACCF-B6DA-477F-B895-B46161BCB4A8}">
      <dgm:prSet/>
      <dgm:spPr/>
      <dgm:t>
        <a:bodyPr/>
        <a:lstStyle/>
        <a:p>
          <a:endParaRPr lang="ru-RU"/>
        </a:p>
      </dgm:t>
    </dgm:pt>
    <dgm:pt modelId="{D2746074-14C0-4945-B180-318C3B736D84}" type="sibTrans" cxnId="{AB8CACCF-B6DA-477F-B895-B46161BCB4A8}">
      <dgm:prSet/>
      <dgm:spPr/>
      <dgm:t>
        <a:bodyPr/>
        <a:lstStyle/>
        <a:p>
          <a:endParaRPr lang="ru-RU"/>
        </a:p>
      </dgm:t>
    </dgm:pt>
    <dgm:pt modelId="{4E105E63-C0D0-4719-98F0-4DB10328159B}" type="pres">
      <dgm:prSet presAssocID="{6FD653FE-5B33-4080-A08D-74FBD961A3B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51DC08-77F0-45CA-84DC-781CDED7839E}" type="pres">
      <dgm:prSet presAssocID="{6FD653FE-5B33-4080-A08D-74FBD961A3B7}" presName="arrow" presStyleLbl="bgShp" presStyleIdx="0" presStyleCnt="1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CAA9889D-FF61-47BD-9C11-159C5D2FBDF7}" type="pres">
      <dgm:prSet presAssocID="{6FD653FE-5B33-4080-A08D-74FBD961A3B7}" presName="linearProcess" presStyleCnt="0"/>
      <dgm:spPr/>
    </dgm:pt>
    <dgm:pt modelId="{A31DCBA5-E5E8-4AFF-B98D-9772C093FF6D}" type="pres">
      <dgm:prSet presAssocID="{E8729639-5545-46DD-BEFC-9941581D4D17}" presName="textNode" presStyleLbl="node1" presStyleIdx="0" presStyleCnt="4" custScaleX="115680" custScaleY="108032" custLinFactNeighborX="-61746" custLinFactNeighborY="-2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42954-5FFB-470B-9EEA-FDBCBD341C17}" type="pres">
      <dgm:prSet presAssocID="{CE52EEC8-118D-4656-8F48-6B0B96DA60B8}" presName="sibTrans" presStyleCnt="0"/>
      <dgm:spPr/>
    </dgm:pt>
    <dgm:pt modelId="{FBF85092-347E-4B7C-9C12-D1042F368B01}" type="pres">
      <dgm:prSet presAssocID="{EAC6C9A3-91FD-40B5-9AC1-19462A646F26}" presName="textNode" presStyleLbl="node1" presStyleIdx="1" presStyleCnt="4" custScaleX="125217" custLinFactNeighborX="-65374" custLinFactNeighborY="-2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AFD4E-1992-4E89-9A24-4E19D9A72D4C}" type="pres">
      <dgm:prSet presAssocID="{CC1F0FE7-EB6C-45D0-9CF5-7EE5FC72CD76}" presName="sibTrans" presStyleCnt="0"/>
      <dgm:spPr/>
    </dgm:pt>
    <dgm:pt modelId="{849BB368-4C80-4571-871B-11E43D37B2DB}" type="pres">
      <dgm:prSet presAssocID="{84196A0E-4317-474B-B691-2FB7C5007954}" presName="textNode" presStyleLbl="node1" presStyleIdx="2" presStyleCnt="4" custScaleX="115765" custScaleY="97412" custLinFactNeighborX="-5583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7F57B-3C7F-47B3-9139-79C4149BD90F}" type="pres">
      <dgm:prSet presAssocID="{CDE9325E-B7A5-4A25-AFEB-B406CA2D05DA}" presName="sibTrans" presStyleCnt="0"/>
      <dgm:spPr/>
    </dgm:pt>
    <dgm:pt modelId="{D6379D06-FEEE-43E2-9C29-C6374AD938DE}" type="pres">
      <dgm:prSet presAssocID="{EDF942CA-B125-4E58-BC21-CF7658B792A4}" presName="textNode" presStyleLbl="node1" presStyleIdx="3" presStyleCnt="4" custScaleX="129822" custScaleY="91969" custLinFactNeighborX="-93468" custLinFactNeighborY="1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AF18BC-BF63-47DE-983E-1EED220153AA}" srcId="{6FD653FE-5B33-4080-A08D-74FBD961A3B7}" destId="{84196A0E-4317-474B-B691-2FB7C5007954}" srcOrd="2" destOrd="0" parTransId="{A40F7B36-5B1A-4905-8F83-55992D77825B}" sibTransId="{CDE9325E-B7A5-4A25-AFEB-B406CA2D05DA}"/>
    <dgm:cxn modelId="{0624E51C-8451-4538-A145-33DE3EF19B5F}" type="presOf" srcId="{6FD653FE-5B33-4080-A08D-74FBD961A3B7}" destId="{4E105E63-C0D0-4719-98F0-4DB10328159B}" srcOrd="0" destOrd="0" presId="urn:microsoft.com/office/officeart/2005/8/layout/hProcess9"/>
    <dgm:cxn modelId="{59F13348-84D9-46E6-A87D-086F475262C9}" type="presOf" srcId="{E8729639-5545-46DD-BEFC-9941581D4D17}" destId="{A31DCBA5-E5E8-4AFF-B98D-9772C093FF6D}" srcOrd="0" destOrd="0" presId="urn:microsoft.com/office/officeart/2005/8/layout/hProcess9"/>
    <dgm:cxn modelId="{87CE7675-BBCA-4CC3-A17E-12E3EE10D71B}" type="presOf" srcId="{84196A0E-4317-474B-B691-2FB7C5007954}" destId="{849BB368-4C80-4571-871B-11E43D37B2DB}" srcOrd="0" destOrd="0" presId="urn:microsoft.com/office/officeart/2005/8/layout/hProcess9"/>
    <dgm:cxn modelId="{C5F29B0A-B2D8-4704-950B-3CCEDDF3094C}" type="presOf" srcId="{EDF942CA-B125-4E58-BC21-CF7658B792A4}" destId="{D6379D06-FEEE-43E2-9C29-C6374AD938DE}" srcOrd="0" destOrd="0" presId="urn:microsoft.com/office/officeart/2005/8/layout/hProcess9"/>
    <dgm:cxn modelId="{70264BAE-C462-4B40-A980-3EC782109208}" type="presOf" srcId="{EAC6C9A3-91FD-40B5-9AC1-19462A646F26}" destId="{FBF85092-347E-4B7C-9C12-D1042F368B01}" srcOrd="0" destOrd="0" presId="urn:microsoft.com/office/officeart/2005/8/layout/hProcess9"/>
    <dgm:cxn modelId="{7DD42D32-5CD8-434C-9420-917E20CAA899}" srcId="{6FD653FE-5B33-4080-A08D-74FBD961A3B7}" destId="{E8729639-5545-46DD-BEFC-9941581D4D17}" srcOrd="0" destOrd="0" parTransId="{84D4CDD7-BAFD-425A-B4D1-EAEEDC97975F}" sibTransId="{CE52EEC8-118D-4656-8F48-6B0B96DA60B8}"/>
    <dgm:cxn modelId="{AB978471-99F3-41FC-AA80-2F359BADC203}" srcId="{6FD653FE-5B33-4080-A08D-74FBD961A3B7}" destId="{EAC6C9A3-91FD-40B5-9AC1-19462A646F26}" srcOrd="1" destOrd="0" parTransId="{C468E7B4-C6BC-4621-BE3B-35DC59B1293C}" sibTransId="{CC1F0FE7-EB6C-45D0-9CF5-7EE5FC72CD76}"/>
    <dgm:cxn modelId="{AB8CACCF-B6DA-477F-B895-B46161BCB4A8}" srcId="{6FD653FE-5B33-4080-A08D-74FBD961A3B7}" destId="{EDF942CA-B125-4E58-BC21-CF7658B792A4}" srcOrd="3" destOrd="0" parTransId="{6BEDD197-B6B9-497C-A547-C6233385DBED}" sibTransId="{D2746074-14C0-4945-B180-318C3B736D84}"/>
    <dgm:cxn modelId="{C882CCF2-4A83-43A9-BD71-A7447D3743BE}" type="presParOf" srcId="{4E105E63-C0D0-4719-98F0-4DB10328159B}" destId="{1451DC08-77F0-45CA-84DC-781CDED7839E}" srcOrd="0" destOrd="0" presId="urn:microsoft.com/office/officeart/2005/8/layout/hProcess9"/>
    <dgm:cxn modelId="{71FFA20D-41FD-4BE9-BE03-ED2C45A0626E}" type="presParOf" srcId="{4E105E63-C0D0-4719-98F0-4DB10328159B}" destId="{CAA9889D-FF61-47BD-9C11-159C5D2FBDF7}" srcOrd="1" destOrd="0" presId="urn:microsoft.com/office/officeart/2005/8/layout/hProcess9"/>
    <dgm:cxn modelId="{D894EAC9-4E04-4D9A-95C0-9E9C4D061379}" type="presParOf" srcId="{CAA9889D-FF61-47BD-9C11-159C5D2FBDF7}" destId="{A31DCBA5-E5E8-4AFF-B98D-9772C093FF6D}" srcOrd="0" destOrd="0" presId="urn:microsoft.com/office/officeart/2005/8/layout/hProcess9"/>
    <dgm:cxn modelId="{A642843A-02C8-4AE1-9C20-F747E13BBA3B}" type="presParOf" srcId="{CAA9889D-FF61-47BD-9C11-159C5D2FBDF7}" destId="{37442954-5FFB-470B-9EEA-FDBCBD341C17}" srcOrd="1" destOrd="0" presId="urn:microsoft.com/office/officeart/2005/8/layout/hProcess9"/>
    <dgm:cxn modelId="{EBD591C6-E9E2-4373-930C-786A3E83D0CE}" type="presParOf" srcId="{CAA9889D-FF61-47BD-9C11-159C5D2FBDF7}" destId="{FBF85092-347E-4B7C-9C12-D1042F368B01}" srcOrd="2" destOrd="0" presId="urn:microsoft.com/office/officeart/2005/8/layout/hProcess9"/>
    <dgm:cxn modelId="{7F899351-C852-4F85-92D9-66464A5449A9}" type="presParOf" srcId="{CAA9889D-FF61-47BD-9C11-159C5D2FBDF7}" destId="{7E4AFD4E-1992-4E89-9A24-4E19D9A72D4C}" srcOrd="3" destOrd="0" presId="urn:microsoft.com/office/officeart/2005/8/layout/hProcess9"/>
    <dgm:cxn modelId="{9A68E973-FDD9-45E7-902A-8695EDA6BF86}" type="presParOf" srcId="{CAA9889D-FF61-47BD-9C11-159C5D2FBDF7}" destId="{849BB368-4C80-4571-871B-11E43D37B2DB}" srcOrd="4" destOrd="0" presId="urn:microsoft.com/office/officeart/2005/8/layout/hProcess9"/>
    <dgm:cxn modelId="{B4BC9ECF-583F-47AE-849E-98FE9F5D07C3}" type="presParOf" srcId="{CAA9889D-FF61-47BD-9C11-159C5D2FBDF7}" destId="{2317F57B-3C7F-47B3-9139-79C4149BD90F}" srcOrd="5" destOrd="0" presId="urn:microsoft.com/office/officeart/2005/8/layout/hProcess9"/>
    <dgm:cxn modelId="{A902E6BA-B4EA-483D-89E9-0D56AA7CAA71}" type="presParOf" srcId="{CAA9889D-FF61-47BD-9C11-159C5D2FBDF7}" destId="{D6379D06-FEEE-43E2-9C29-C6374AD938DE}" srcOrd="6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6DDAAE-4A2B-4681-8E81-31ECB4F0CB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093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EB167D1-A22D-407F-AEE4-FA3B3ED5E9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AB634C-E99F-429A-8754-A189F7892F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0808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AB1865-6668-43E7-9FA3-F9FB48B25A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56332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88CF67D-59BD-41A9-BF7C-E5CFA7DEF3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801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CF9040A-6542-4D09-8D95-A382EABFDE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57929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FDE94F14-73EC-4C87-AEE5-6F8051FB78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56262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B22B87-0B08-4596-80FC-8F0165EA78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59106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A2E7B0-50BE-45A7-9ED2-1C9530F50B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57108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B5D602-4902-40A4-88D6-628E798A85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31318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8D7B58-D453-4DB4-95A3-8CF62E87A2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9673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A47511-8074-4D2B-953F-3F33C8BA59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72336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A98250-E12F-482B-B9CC-3DBF4EB1C9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67633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A2A346-FBEF-401E-802F-68558234E2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10052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C3818D-CC48-4A6D-AA05-5550D18D01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04809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B689431-C4AB-4E79-811D-11012739DEF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214282" y="188640"/>
            <a:ext cx="8122822" cy="74003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воспитания и обучения дошкольников с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ЗПР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00392" y="6453336"/>
            <a:ext cx="1043608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55776" y="5877272"/>
            <a:ext cx="3250704" cy="432048"/>
          </a:xfrm>
        </p:spPr>
        <p:txBody>
          <a:bodyPr/>
          <a:lstStyle/>
          <a:p>
            <a:pPr algn="ctr"/>
            <a:r>
              <a:rPr lang="ru-RU" b="1" dirty="0" smtClean="0"/>
              <a:t>2020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786323"/>
            <a:ext cx="3747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Выполнил: </a:t>
            </a:r>
          </a:p>
          <a:p>
            <a:r>
              <a:rPr lang="ru-RU" dirty="0" smtClean="0"/>
              <a:t>Учитель- дефектолог </a:t>
            </a:r>
            <a:r>
              <a:rPr lang="ru-RU" dirty="0" err="1" smtClean="0"/>
              <a:t>Борсук</a:t>
            </a:r>
            <a:r>
              <a:rPr lang="ru-RU" dirty="0" smtClean="0"/>
              <a:t> М.А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04664"/>
            <a:ext cx="8229600" cy="746125"/>
          </a:xfrm>
        </p:spPr>
        <p:txBody>
          <a:bodyPr/>
          <a:lstStyle/>
          <a:p>
            <a:r>
              <a:rPr lang="ru-RU" sz="2800" dirty="0" smtClean="0"/>
              <a:t>Типичные </a:t>
            </a:r>
            <a:r>
              <a:rPr lang="ru-RU" sz="2800" dirty="0"/>
              <a:t>особенности,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свойственные </a:t>
            </a:r>
            <a:r>
              <a:rPr lang="ru-RU" sz="2800" dirty="0"/>
              <a:t>всем детям с ЗПР</a:t>
            </a:r>
            <a:endParaRPr lang="en-US" sz="28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777958" y="1578518"/>
            <a:ext cx="7826490" cy="5090841"/>
            <a:chOff x="1927225" y="2673350"/>
            <a:chExt cx="5311775" cy="3275013"/>
          </a:xfrm>
        </p:grpSpPr>
        <p:grpSp>
          <p:nvGrpSpPr>
            <p:cNvPr id="6147" name="Group 3"/>
            <p:cNvGrpSpPr>
              <a:grpSpLocks/>
            </p:cNvGrpSpPr>
            <p:nvPr/>
          </p:nvGrpSpPr>
          <p:grpSpPr bwMode="auto">
            <a:xfrm>
              <a:off x="1927225" y="3536950"/>
              <a:ext cx="5311775" cy="688975"/>
              <a:chOff x="720" y="1392"/>
              <a:chExt cx="4058" cy="480"/>
            </a:xfrm>
          </p:grpSpPr>
          <p:sp>
            <p:nvSpPr>
              <p:cNvPr id="6148" name="AutoShape 4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9215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6149" name="Group 5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6150" name="AutoShape 6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51" name="AutoShape 7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0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6152" name="Group 8"/>
            <p:cNvGrpSpPr>
              <a:grpSpLocks/>
            </p:cNvGrpSpPr>
            <p:nvPr/>
          </p:nvGrpSpPr>
          <p:grpSpPr bwMode="auto">
            <a:xfrm>
              <a:off x="1927225" y="4402138"/>
              <a:ext cx="5311775" cy="688975"/>
              <a:chOff x="720" y="1392"/>
              <a:chExt cx="4058" cy="480"/>
            </a:xfrm>
          </p:grpSpPr>
          <p:sp>
            <p:nvSpPr>
              <p:cNvPr id="6153" name="AutoShape 9"/>
              <p:cNvSpPr>
                <a:spLocks noChangeArrowheads="1"/>
              </p:cNvSpPr>
              <p:nvPr/>
            </p:nvSpPr>
            <p:spPr bwMode="lt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92157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6154" name="Group 1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6155" name="AutoShape 11"/>
                <p:cNvSpPr>
                  <a:spLocks noChangeArrowheads="1"/>
                </p:cNvSpPr>
                <p:nvPr/>
              </p:nvSpPr>
              <p:spPr bwMode="lt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56" name="AutoShape 12"/>
                <p:cNvSpPr>
                  <a:spLocks noChangeArrowheads="1"/>
                </p:cNvSpPr>
                <p:nvPr/>
              </p:nvSpPr>
              <p:spPr bwMode="lt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6157" name="Group 13"/>
            <p:cNvGrpSpPr>
              <a:grpSpLocks/>
            </p:cNvGrpSpPr>
            <p:nvPr/>
          </p:nvGrpSpPr>
          <p:grpSpPr bwMode="auto">
            <a:xfrm>
              <a:off x="1927225" y="5259388"/>
              <a:ext cx="5311775" cy="688975"/>
              <a:chOff x="720" y="1392"/>
              <a:chExt cx="4058" cy="480"/>
            </a:xfrm>
          </p:grpSpPr>
          <p:sp>
            <p:nvSpPr>
              <p:cNvPr id="6158" name="AutoShape 14"/>
              <p:cNvSpPr>
                <a:spLocks noChangeArrowheads="1"/>
              </p:cNvSpPr>
              <p:nvPr/>
            </p:nvSpPr>
            <p:spPr bwMode="lt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92157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6159" name="Group 15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6160" name="AutoShape 16"/>
                <p:cNvSpPr>
                  <a:spLocks noChangeArrowheads="1"/>
                </p:cNvSpPr>
                <p:nvPr/>
              </p:nvSpPr>
              <p:spPr bwMode="lt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>
                        <a:alpha val="0"/>
                      </a:schemeClr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61" name="AutoShape 17"/>
                <p:cNvSpPr>
                  <a:spLocks noChangeArrowheads="1"/>
                </p:cNvSpPr>
                <p:nvPr/>
              </p:nvSpPr>
              <p:spPr bwMode="lt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>
                        <a:gamma/>
                        <a:tint val="0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6162" name="Group 18"/>
            <p:cNvGrpSpPr>
              <a:grpSpLocks/>
            </p:cNvGrpSpPr>
            <p:nvPr/>
          </p:nvGrpSpPr>
          <p:grpSpPr bwMode="auto">
            <a:xfrm>
              <a:off x="1927225" y="2673350"/>
              <a:ext cx="5311775" cy="688975"/>
              <a:chOff x="720" y="1392"/>
              <a:chExt cx="4058" cy="480"/>
            </a:xfrm>
          </p:grpSpPr>
          <p:sp>
            <p:nvSpPr>
              <p:cNvPr id="6163" name="AutoShape 19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92157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6164" name="Group 2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6165" name="AutoShape 21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66" name="AutoShape 22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170" name="Text Box 26"/>
            <p:cNvSpPr txBox="1">
              <a:spLocks noChangeArrowheads="1"/>
            </p:cNvSpPr>
            <p:nvPr/>
          </p:nvSpPr>
          <p:spPr bwMode="black">
            <a:xfrm>
              <a:off x="1953531" y="5374897"/>
              <a:ext cx="4603750" cy="376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spcBef>
                  <a:spcPts val="0"/>
                </a:spcBef>
                <a:buClr>
                  <a:srgbClr val="FFFFFF"/>
                </a:buCl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FFFFFF"/>
                  </a:solidFill>
                  <a:cs typeface="Arial" charset="0"/>
                </a:rPr>
                <a:t>сниженный уровень познавательной активности</a:t>
              </a:r>
            </a:p>
            <a:p>
              <a:pPr algn="just">
                <a:spcBef>
                  <a:spcPts val="0"/>
                </a:spcBef>
                <a:buClr>
                  <a:srgbClr val="FFFFFF"/>
                </a:buCl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FFFFFF"/>
                  </a:solidFill>
                  <a:cs typeface="Arial" charset="0"/>
                </a:rPr>
                <a:t>устная речь содержит нарушения </a:t>
              </a:r>
              <a:endParaRPr lang="en-US" sz="16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04722" y="1568633"/>
            <a:ext cx="77900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часто конфликтует со сверстниками, не воспринимает и не выполняет </a:t>
            </a:r>
            <a:r>
              <a:rPr lang="ru-RU" sz="1600" dirty="0" smtClean="0"/>
              <a:t>требований взрослого; проявляется импульсивность, тревожность, агрессивность; затрудняется </a:t>
            </a:r>
            <a:r>
              <a:rPr lang="ru-RU" sz="1600" dirty="0"/>
              <a:t>в организации собственной целенаправленной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967335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информацию, </a:t>
            </a:r>
            <a:r>
              <a:rPr lang="ru-RU" sz="1600" dirty="0"/>
              <a:t>идущую от </a:t>
            </a:r>
            <a:r>
              <a:rPr lang="ru-RU" sz="1600" dirty="0" smtClean="0"/>
              <a:t>взрослого, воспринимает </a:t>
            </a:r>
            <a:r>
              <a:rPr lang="ru-RU" sz="1600" dirty="0"/>
              <a:t>замедленно и также </a:t>
            </a:r>
            <a:r>
              <a:rPr lang="ru-RU" sz="1600" dirty="0" smtClean="0"/>
              <a:t>медленно её перерабатывает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словесно-логическое </a:t>
            </a:r>
            <a:r>
              <a:rPr lang="ru-RU" sz="1600" dirty="0"/>
              <a:t>мышление недоразвито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4722" y="4330173"/>
            <a:ext cx="7655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FFFFFF"/>
                </a:solidFill>
              </a:rPr>
              <a:t>низкий уровень работоспособности, </a:t>
            </a:r>
            <a:r>
              <a:rPr lang="ru-RU" sz="1600" dirty="0" smtClean="0">
                <a:solidFill>
                  <a:srgbClr val="FFFFFF"/>
                </a:solidFill>
              </a:rPr>
              <a:t>объём </a:t>
            </a:r>
            <a:r>
              <a:rPr lang="ru-RU" sz="1600" dirty="0">
                <a:solidFill>
                  <a:srgbClr val="FFFFFF"/>
                </a:solidFill>
              </a:rPr>
              <a:t>и темп </a:t>
            </a:r>
            <a:r>
              <a:rPr lang="ru-RU" sz="1600" dirty="0" smtClean="0">
                <a:solidFill>
                  <a:srgbClr val="FFFFFF"/>
                </a:solidFill>
              </a:rPr>
              <a:t>работы, быстрая утомляемость, внимание характеризуется неустойчивостью,  отвлекаемостью, недостаточной </a:t>
            </a:r>
            <a:r>
              <a:rPr lang="ru-RU" sz="1600" dirty="0">
                <a:solidFill>
                  <a:srgbClr val="FFFFFF"/>
                </a:solidFill>
              </a:rPr>
              <a:t>концентрированностью на объекте</a:t>
            </a:r>
            <a:r>
              <a:rPr lang="ru-RU" sz="1600" dirty="0" smtClean="0">
                <a:solidFill>
                  <a:srgbClr val="FFFFFF"/>
                </a:solidFill>
              </a:rPr>
              <a:t> </a:t>
            </a:r>
            <a:endParaRPr lang="ru-RU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3" y="214290"/>
            <a:ext cx="6715172" cy="1000132"/>
          </a:xfrm>
        </p:spPr>
        <p:txBody>
          <a:bodyPr/>
          <a:lstStyle/>
          <a:p>
            <a:pPr algn="ctr">
              <a:buNone/>
            </a:pPr>
            <a:r>
              <a:rPr lang="ru-RU" sz="4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Методы преодоления ЗПР</a:t>
            </a:r>
            <a:r>
              <a:rPr lang="ru-RU" sz="4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:</a:t>
            </a:r>
            <a:endParaRPr lang="ru-RU" sz="4000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3530777099"/>
              </p:ext>
            </p:extLst>
          </p:nvPr>
        </p:nvGraphicFramePr>
        <p:xfrm>
          <a:off x="214282" y="1142984"/>
          <a:ext cx="867819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404664"/>
            <a:ext cx="8229600" cy="746125"/>
          </a:xfrm>
        </p:spPr>
        <p:txBody>
          <a:bodyPr/>
          <a:lstStyle/>
          <a:p>
            <a:r>
              <a:rPr lang="ru-RU" sz="2800" dirty="0" smtClean="0"/>
              <a:t>Направления работы с детьми с ЗПР</a:t>
            </a:r>
            <a:endParaRPr lang="en-US" sz="28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40609" y="1575729"/>
            <a:ext cx="8897547" cy="5040560"/>
            <a:chOff x="571941" y="2057400"/>
            <a:chExt cx="7991034" cy="3962400"/>
          </a:xfrm>
        </p:grpSpPr>
        <p:sp>
          <p:nvSpPr>
            <p:cNvPr id="13315" name="AutoShape 3"/>
            <p:cNvSpPr>
              <a:spLocks noChangeArrowheads="1"/>
            </p:cNvSpPr>
            <p:nvPr/>
          </p:nvSpPr>
          <p:spPr bwMode="gray">
            <a:xfrm>
              <a:off x="685800" y="4306742"/>
              <a:ext cx="2543175" cy="1713058"/>
            </a:xfrm>
            <a:prstGeom prst="roundRect">
              <a:avLst>
                <a:gd name="adj" fmla="val 1269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7" name="AutoShape 5"/>
            <p:cNvSpPr>
              <a:spLocks noChangeArrowheads="1"/>
            </p:cNvSpPr>
            <p:nvPr/>
          </p:nvSpPr>
          <p:spPr bwMode="gray">
            <a:xfrm>
              <a:off x="739775" y="4848225"/>
              <a:ext cx="2408238" cy="11144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8" name="Text Box 18"/>
            <p:cNvSpPr txBox="1">
              <a:spLocks noChangeArrowheads="1"/>
            </p:cNvSpPr>
            <p:nvPr/>
          </p:nvSpPr>
          <p:spPr bwMode="white">
            <a:xfrm>
              <a:off x="932167" y="4419600"/>
              <a:ext cx="2069490" cy="3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320" name="AutoShape 8"/>
            <p:cNvSpPr>
              <a:spLocks noChangeArrowheads="1"/>
            </p:cNvSpPr>
            <p:nvPr/>
          </p:nvSpPr>
          <p:spPr bwMode="ltGray">
            <a:xfrm>
              <a:off x="685800" y="2057400"/>
              <a:ext cx="2543175" cy="1683285"/>
            </a:xfrm>
            <a:prstGeom prst="roundRect">
              <a:avLst>
                <a:gd name="adj" fmla="val 12699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chemeClr val="fol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1" name="AutoShape 9"/>
            <p:cNvSpPr>
              <a:spLocks noChangeArrowheads="1"/>
            </p:cNvSpPr>
            <p:nvPr/>
          </p:nvSpPr>
          <p:spPr bwMode="gray">
            <a:xfrm>
              <a:off x="739775" y="2486025"/>
              <a:ext cx="2408238" cy="11144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2" name="Text Box 18"/>
            <p:cNvSpPr txBox="1">
              <a:spLocks noChangeArrowheads="1"/>
            </p:cNvSpPr>
            <p:nvPr/>
          </p:nvSpPr>
          <p:spPr bwMode="white">
            <a:xfrm>
              <a:off x="571941" y="5127202"/>
              <a:ext cx="2669035" cy="556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2000" b="1" dirty="0" err="1" smtClean="0">
                  <a:cs typeface="Arial" charset="0"/>
                </a:rPr>
                <a:t>Психокоррекционная</a:t>
              </a:r>
              <a:r>
                <a:rPr lang="ru-RU" sz="2000" b="1" dirty="0" smtClean="0">
                  <a:cs typeface="Arial" charset="0"/>
                </a:rPr>
                <a:t> работа</a:t>
              </a:r>
              <a:endParaRPr lang="en-US" sz="2000" b="1" dirty="0">
                <a:cs typeface="Arial" charset="0"/>
              </a:endParaRPr>
            </a:p>
          </p:txBody>
        </p:sp>
        <p:sp>
          <p:nvSpPr>
            <p:cNvPr id="13324" name="AutoShape 12"/>
            <p:cNvSpPr>
              <a:spLocks noChangeArrowheads="1"/>
            </p:cNvSpPr>
            <p:nvPr/>
          </p:nvSpPr>
          <p:spPr bwMode="gray">
            <a:xfrm>
              <a:off x="6019800" y="4306742"/>
              <a:ext cx="2543175" cy="1713058"/>
            </a:xfrm>
            <a:prstGeom prst="roundRect">
              <a:avLst>
                <a:gd name="adj" fmla="val 12699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chemeClr val="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5" name="AutoShape 13"/>
            <p:cNvSpPr>
              <a:spLocks noChangeArrowheads="1"/>
            </p:cNvSpPr>
            <p:nvPr/>
          </p:nvSpPr>
          <p:spPr bwMode="gray">
            <a:xfrm>
              <a:off x="6073775" y="4848225"/>
              <a:ext cx="2408238" cy="11144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8" name="AutoShape 16"/>
            <p:cNvSpPr>
              <a:spLocks noChangeArrowheads="1"/>
            </p:cNvSpPr>
            <p:nvPr/>
          </p:nvSpPr>
          <p:spPr bwMode="gray">
            <a:xfrm>
              <a:off x="6019800" y="2057400"/>
              <a:ext cx="2543175" cy="1683285"/>
            </a:xfrm>
            <a:prstGeom prst="roundRect">
              <a:avLst>
                <a:gd name="adj" fmla="val 12699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chemeClr val="accent2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9" name="AutoShape 17"/>
            <p:cNvSpPr>
              <a:spLocks noChangeArrowheads="1"/>
            </p:cNvSpPr>
            <p:nvPr/>
          </p:nvSpPr>
          <p:spPr bwMode="gray">
            <a:xfrm>
              <a:off x="6101206" y="2426019"/>
              <a:ext cx="2408238" cy="11144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332" name="Group 20"/>
            <p:cNvGrpSpPr>
              <a:grpSpLocks/>
            </p:cNvGrpSpPr>
            <p:nvPr/>
          </p:nvGrpSpPr>
          <p:grpSpPr bwMode="auto">
            <a:xfrm>
              <a:off x="3168650" y="2646363"/>
              <a:ext cx="2822575" cy="2882901"/>
              <a:chOff x="1966" y="1475"/>
              <a:chExt cx="1778" cy="1816"/>
            </a:xfrm>
          </p:grpSpPr>
          <p:sp>
            <p:nvSpPr>
              <p:cNvPr id="13333" name="AutoShape 21"/>
              <p:cNvSpPr>
                <a:spLocks noChangeArrowheads="1"/>
              </p:cNvSpPr>
              <p:nvPr/>
            </p:nvSpPr>
            <p:spPr bwMode="ltGray">
              <a:xfrm rot="6774404">
                <a:off x="2047" y="1615"/>
                <a:ext cx="1688" cy="1664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shade val="0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  <a:extLst>
                <a:ext uri="{91240B29-F687-4F45-9708-019B960494DF}">
                  <a14:hiddenLine xmlns:a14="http://schemas.microsoft.com/office/drawing/2010/main" xmlns="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7763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3334" name="AutoShape 22"/>
              <p:cNvSpPr>
                <a:spLocks noChangeArrowheads="1"/>
              </p:cNvSpPr>
              <p:nvPr/>
            </p:nvSpPr>
            <p:spPr bwMode="ltGray">
              <a:xfrm rot="12174404">
                <a:off x="1968" y="1567"/>
                <a:ext cx="1688" cy="1664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0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  <a:extLst>
                <a:ext uri="{91240B29-F687-4F45-9708-019B960494DF}">
                  <a14:hiddenLine xmlns:a14="http://schemas.microsoft.com/office/drawing/2010/main" xmlns="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7763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3335" name="AutoShape 23"/>
              <p:cNvSpPr>
                <a:spLocks noChangeArrowheads="1"/>
              </p:cNvSpPr>
              <p:nvPr/>
            </p:nvSpPr>
            <p:spPr bwMode="ltGray">
              <a:xfrm rot="17574404">
                <a:off x="1993" y="1448"/>
                <a:ext cx="1688" cy="1741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shade val="6275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  <a:extLst>
                <a:ext uri="{91240B29-F687-4F45-9708-019B960494DF}">
                  <a14:hiddenLine xmlns:a14="http://schemas.microsoft.com/office/drawing/2010/main" xmlns="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7763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3336" name="AutoShape 24"/>
              <p:cNvSpPr>
                <a:spLocks noChangeArrowheads="1"/>
              </p:cNvSpPr>
              <p:nvPr/>
            </p:nvSpPr>
            <p:spPr bwMode="ltGray">
              <a:xfrm rot="22974404">
                <a:off x="2056" y="1536"/>
                <a:ext cx="1688" cy="1664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shade val="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  <a:extLst>
                <a:ext uri="{91240B29-F687-4F45-9708-019B960494DF}">
                  <a14:hiddenLine xmlns:a14="http://schemas.microsoft.com/office/drawing/2010/main" xmlns="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7763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</p:grpSp>
      <p:pic>
        <p:nvPicPr>
          <p:cNvPr id="4098" name="Picture 2" descr="D:\Документы\Рисунки\Дети Люди\фотодети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19" t="12598" r="15236" b="1689"/>
          <a:stretch/>
        </p:blipFill>
        <p:spPr bwMode="auto">
          <a:xfrm>
            <a:off x="3760480" y="2713737"/>
            <a:ext cx="1737027" cy="27975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887" y="2029592"/>
            <a:ext cx="2997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6711" y="2359794"/>
            <a:ext cx="2640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  <a:cs typeface="Times New Roman" pitchFamily="18" charset="0"/>
              </a:rPr>
              <a:t>Диагностика и наблюдение</a:t>
            </a:r>
            <a:endParaRPr lang="ru-RU" sz="2000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4994" y="2479206"/>
            <a:ext cx="2625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Сопровождение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24993" y="5301208"/>
            <a:ext cx="2642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Работа с родителями</a:t>
            </a:r>
            <a:endParaRPr lang="ru-RU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Диагностика и наблюдение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020911"/>
              </p:ext>
            </p:extLst>
          </p:nvPr>
        </p:nvGraphicFramePr>
        <p:xfrm>
          <a:off x="107505" y="1124743"/>
          <a:ext cx="8928990" cy="5729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0"/>
                <a:gridCol w="2976330"/>
                <a:gridCol w="2976330"/>
              </a:tblGrid>
              <a:tr h="52722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Учитель- дефектолог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логопед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ВОСПТАТЕЛЬ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67549"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развития познавательной и эмоционально-волевой сферы;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Уровень речевого развития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Познавательная активность</a:t>
                      </a:r>
                    </a:p>
                    <a:p>
                      <a:pPr algn="just"/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459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Уровень готовности к школьному обучению;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Познавательная активность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Социально-личностное развитие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66979"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етско-родительские отношения в семье; межличностные отношения в детском группе.</a:t>
                      </a:r>
                    </a:p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Индивидуальные особенности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Индивидуальные особенности</a:t>
                      </a:r>
                    </a:p>
                    <a:p>
                      <a:pPr algn="just"/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929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Индивидуальные особенности</a:t>
                      </a:r>
                    </a:p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Социально-личностное развитие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Уровень речевого развития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466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Диагностический этап включает в себя следующие направления: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800" dirty="0"/>
              <a:t>индивидуальное сопровождение ребенка;</a:t>
            </a:r>
          </a:p>
          <a:p>
            <a:pPr lvl="0"/>
            <a:r>
              <a:rPr lang="ru-RU" sz="2800" dirty="0"/>
              <a:t>данные психолого-педагогического обследования;</a:t>
            </a:r>
          </a:p>
          <a:p>
            <a:pPr lvl="0"/>
            <a:r>
              <a:rPr lang="ru-RU" sz="2800" dirty="0"/>
              <a:t>данные логопедического обследования</a:t>
            </a:r>
            <a:r>
              <a:rPr lang="ru-RU" sz="2800" dirty="0" smtClean="0"/>
              <a:t>;</a:t>
            </a:r>
          </a:p>
          <a:p>
            <a:pPr lvl="0"/>
            <a:r>
              <a:rPr lang="ru-RU" sz="2800" dirty="0" smtClean="0"/>
              <a:t>данные </a:t>
            </a:r>
            <a:r>
              <a:rPr lang="ru-RU" sz="2800" dirty="0" smtClean="0"/>
              <a:t>дефектологического </a:t>
            </a:r>
            <a:r>
              <a:rPr lang="ru-RU" sz="2800" dirty="0" smtClean="0"/>
              <a:t>обследования</a:t>
            </a:r>
            <a:endParaRPr lang="ru-RU" sz="2800" dirty="0"/>
          </a:p>
          <a:p>
            <a:pPr lvl="0"/>
            <a:r>
              <a:rPr lang="ru-RU" sz="2800" dirty="0"/>
              <a:t>заключение по результатам обследования.</a:t>
            </a:r>
          </a:p>
          <a:p>
            <a:pPr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400" b="1" u="sng" dirty="0" smtClean="0"/>
              <a:t>Индивидуальная карта </a:t>
            </a:r>
            <a:r>
              <a:rPr lang="ru-RU" sz="2400" b="1" u="sng" dirty="0"/>
              <a:t>психолого-педагогического и логопедического обследования </a:t>
            </a:r>
            <a:r>
              <a:rPr lang="ru-RU" sz="2400" b="1" u="sng" dirty="0" smtClean="0"/>
              <a:t>ребенка </a:t>
            </a:r>
            <a:r>
              <a:rPr lang="ru-RU" sz="2400" b="1" u="sng" dirty="0"/>
              <a:t>дошкольного возраста с ЗПР.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707904" y="4221088"/>
            <a:ext cx="165618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314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1776"/>
          </a:xfrm>
        </p:spPr>
        <p:txBody>
          <a:bodyPr/>
          <a:lstStyle/>
          <a:p>
            <a:r>
              <a:rPr lang="ru-RU" sz="3200" dirty="0"/>
              <a:t>Индивидуальное сопровождение ребенка.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b="1" u="sng" dirty="0" smtClean="0"/>
              <a:t>Индивидуальное </a:t>
            </a:r>
            <a:r>
              <a:rPr lang="ru-RU" sz="2000" b="1" u="sng" dirty="0"/>
              <a:t>сопровождение</a:t>
            </a:r>
            <a:r>
              <a:rPr lang="ru-RU" sz="2000" dirty="0"/>
              <a:t> – это система, взаимосвязанных  по целям, времени, задачам и согласованных действий всех специалистов, направленных на оказание всесторонней помощи ребенку, его родителям, педагогам в выявлении проблем в его развитии, поиске их эффективного решения, а так же направлено на всестороннее развитие задатков, способностей ребенка</a:t>
            </a:r>
            <a:r>
              <a:rPr lang="ru-RU" sz="2000" dirty="0" smtClean="0"/>
              <a:t>. </a:t>
            </a:r>
            <a:r>
              <a:rPr lang="ru-RU" sz="2000" dirty="0"/>
              <a:t>Проводится педагогом-психологом, </a:t>
            </a:r>
            <a:r>
              <a:rPr lang="ru-RU" sz="2000" dirty="0" smtClean="0"/>
              <a:t>учителем-логопедом, учителем логопедом. </a:t>
            </a:r>
            <a:endParaRPr lang="ru-RU" sz="2000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Индивидуальная </a:t>
            </a:r>
            <a:r>
              <a:rPr lang="ru-RU" dirty="0"/>
              <a:t>карта сопровождения развития и обучения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635896" y="4189356"/>
            <a:ext cx="1440160" cy="895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55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843213" y="981075"/>
            <a:ext cx="5976937" cy="79216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Организация жизни и деятельности  воспитателя с  детьми с ЗПР в группе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1989138"/>
            <a:ext cx="8785225" cy="4183062"/>
          </a:xfrm>
        </p:spPr>
        <p:txBody>
          <a:bodyPr/>
          <a:lstStyle/>
          <a:p>
            <a:pPr>
              <a:defRPr/>
            </a:pPr>
            <a:r>
              <a:rPr lang="ru-RU" sz="1800" b="1" u="sng" dirty="0" smtClean="0"/>
              <a:t>Утренний отрезок времени</a:t>
            </a:r>
            <a:r>
              <a:rPr lang="ru-RU" sz="1800" b="1" dirty="0" smtClean="0"/>
              <a:t>: </a:t>
            </a:r>
          </a:p>
          <a:p>
            <a:pPr>
              <a:defRPr/>
            </a:pPr>
            <a:r>
              <a:rPr lang="ru-RU" sz="1800" b="1" dirty="0" smtClean="0"/>
              <a:t>- Проведение режимных моментов;</a:t>
            </a:r>
          </a:p>
          <a:p>
            <a:pPr marL="285750" indent="-285750">
              <a:buFontTx/>
              <a:buChar char="-"/>
              <a:defRPr/>
            </a:pPr>
            <a:r>
              <a:rPr lang="ru-RU" sz="1800" b="1" dirty="0" smtClean="0"/>
              <a:t>Проведение индивидуальной работы с детьми по рекомендациям специалистов и по плану работы воспитателей.</a:t>
            </a:r>
          </a:p>
          <a:p>
            <a:pPr>
              <a:defRPr/>
            </a:pPr>
            <a:endParaRPr lang="ru-RU" sz="1800" b="1" dirty="0" smtClean="0"/>
          </a:p>
          <a:p>
            <a:pPr>
              <a:defRPr/>
            </a:pPr>
            <a:r>
              <a:rPr lang="ru-RU" sz="1800" b="1" u="sng" dirty="0" smtClean="0"/>
              <a:t>Непосредственная организованная деятельность:</a:t>
            </a:r>
          </a:p>
          <a:p>
            <a:pPr>
              <a:defRPr/>
            </a:pPr>
            <a:r>
              <a:rPr lang="ru-RU" sz="1800" b="1" dirty="0" smtClean="0"/>
              <a:t>Наиболее эффективна подгрупповая форма работы. </a:t>
            </a:r>
          </a:p>
          <a:p>
            <a:pPr>
              <a:defRPr/>
            </a:pPr>
            <a:r>
              <a:rPr lang="ru-RU" sz="1800" b="1" dirty="0" smtClean="0"/>
              <a:t>Учитель-дефектолог и воспитатель работают с подгруппами параллельно.</a:t>
            </a:r>
          </a:p>
          <a:p>
            <a:pPr>
              <a:defRPr/>
            </a:pPr>
            <a:r>
              <a:rPr lang="ru-RU" sz="1800" b="1" dirty="0" smtClean="0"/>
              <a:t>Задачи коррекционного дошкольного обучения в основном совпадают с задачами дошкольного воспитания и обучения детей в норме, но содержание каждого раздела программы является специфическим. Поэтому не следует автоматически переносить в занятия с детьми с ЗПР содержание программы общеобразовательной группы.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3"/>
            <a:ext cx="6643734" cy="64294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Организация жизни и деятельности  воспитателя с  детьми с ЗПР в группе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1643050"/>
            <a:ext cx="8856662" cy="4429156"/>
          </a:xfrm>
        </p:spPr>
        <p:txBody>
          <a:bodyPr/>
          <a:lstStyle/>
          <a:p>
            <a:pPr algn="just"/>
            <a:r>
              <a:rPr lang="ru-RU" sz="1800" u="sng" dirty="0" smtClean="0"/>
              <a:t>Время перед прогулкой: </a:t>
            </a:r>
            <a:endParaRPr lang="ru-RU" sz="1800" dirty="0" smtClean="0"/>
          </a:p>
          <a:p>
            <a:pPr algn="just"/>
            <a:r>
              <a:rPr lang="ru-RU" sz="1800" dirty="0" smtClean="0"/>
              <a:t>- Организованная воспитателем сюжетно-ролевая игра, в которой воспитатель активный участник, а не наблюдатель! Воспитатель должен руководить игрой постоянно!</a:t>
            </a:r>
          </a:p>
          <a:p>
            <a:pPr algn="just"/>
            <a:r>
              <a:rPr lang="ru-RU" sz="1800" dirty="0" smtClean="0"/>
              <a:t>- Занятия детей по интересам (чтобы ребенок мог воспользоваться предоставленными ему играми и игрушками, он должен быть обучен играть с ними, уметь взаимодействовать с товарищами, руководствоваться правилами и подчиняться им).</a:t>
            </a:r>
          </a:p>
          <a:p>
            <a:pPr algn="just"/>
            <a:r>
              <a:rPr lang="ru-RU" sz="1800" u="sng" dirty="0" smtClean="0"/>
              <a:t>Процесс одевания на прогулку и раздевания после прогулки </a:t>
            </a:r>
            <a:r>
              <a:rPr lang="ru-RU" sz="1800" dirty="0" smtClean="0"/>
              <a:t>сопровождается заданным алгоритмом. Сначала детей учат по инструкции воспитателя синхронно одеваться (раздеваться), проговаривая последовательность действий, затем действовать самостоятельно, сохраняя алгоритм. Необходимо применять зрительные опоры (картинки, условные картинки, расположенные последовательно в ряд).</a:t>
            </a:r>
            <a:endParaRPr lang="ru-RU" sz="1800" u="sng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071538" y="428605"/>
            <a:ext cx="6786610" cy="71437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Организация жизни и деятельности  воспитателя с  детьми с ЗПР в группе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1500174"/>
            <a:ext cx="8464578" cy="4714908"/>
          </a:xfrm>
        </p:spPr>
        <p:txBody>
          <a:bodyPr/>
          <a:lstStyle/>
          <a:p>
            <a:r>
              <a:rPr lang="ru-RU" sz="1800" b="1" u="sng" dirty="0" err="1" smtClean="0"/>
              <a:t>Дненой</a:t>
            </a:r>
            <a:r>
              <a:rPr lang="ru-RU" sz="1800" b="1" u="sng" dirty="0" smtClean="0"/>
              <a:t> сон.</a:t>
            </a:r>
          </a:p>
          <a:p>
            <a:r>
              <a:rPr lang="ru-RU" sz="1800" b="1" dirty="0" smtClean="0"/>
              <a:t>Очень важен для детей с ЗПР. После занятий и прогулки некоторые дети (особенно дети церебрально-органического генеза) истощаются, другие </a:t>
            </a:r>
            <a:r>
              <a:rPr lang="ru-RU" sz="1800" b="1" dirty="0" err="1" smtClean="0"/>
              <a:t>перевозбуждаются</a:t>
            </a:r>
            <a:r>
              <a:rPr lang="ru-RU" sz="1800" b="1" dirty="0" smtClean="0"/>
              <a:t>, они долго не могут уснуть.</a:t>
            </a:r>
          </a:p>
          <a:p>
            <a:r>
              <a:rPr lang="ru-RU" sz="1800" b="1" dirty="0" smtClean="0"/>
              <a:t>   Процедура укладывания должна быть хорошо продумана:</a:t>
            </a:r>
          </a:p>
          <a:p>
            <a:r>
              <a:rPr lang="ru-RU" sz="1800" b="1" dirty="0" smtClean="0"/>
              <a:t>-  можно предложить детям послушать записи звуков леса </a:t>
            </a:r>
          </a:p>
          <a:p>
            <a:r>
              <a:rPr lang="ru-RU" sz="1800" b="1" dirty="0" smtClean="0"/>
              <a:t>- или небольшие фрагменты специально подобранных художественных произведений.</a:t>
            </a:r>
          </a:p>
          <a:p>
            <a:r>
              <a:rPr lang="ru-RU" sz="1800" b="1" u="sng" dirty="0" smtClean="0"/>
              <a:t>Подъем детей также имеет специфические особенности. </a:t>
            </a:r>
            <a:r>
              <a:rPr lang="ru-RU" sz="1800" b="1" dirty="0" smtClean="0"/>
              <a:t>(особенно в период адаптации)</a:t>
            </a:r>
          </a:p>
          <a:p>
            <a:r>
              <a:rPr lang="ru-RU" sz="1800" b="1" dirty="0" smtClean="0"/>
              <a:t>Педагогам следует обеспечить плавный выход детей из сна.</a:t>
            </a:r>
          </a:p>
          <a:p>
            <a:r>
              <a:rPr lang="ru-RU" sz="1800" b="1" dirty="0" smtClean="0"/>
              <a:t>- целесообразно включить негромко спокойную музыку;</a:t>
            </a:r>
          </a:p>
          <a:p>
            <a:r>
              <a:rPr lang="ru-RU" sz="1800" b="1" dirty="0" smtClean="0"/>
              <a:t>- побеседовать с детьми об их снах.</a:t>
            </a:r>
          </a:p>
          <a:p>
            <a:r>
              <a:rPr lang="ru-RU" sz="1800" b="1" dirty="0" smtClean="0"/>
              <a:t>- провести «гимнастику пробуждения».</a:t>
            </a:r>
          </a:p>
          <a:p>
            <a:r>
              <a:rPr lang="ru-RU" sz="1800" b="1" dirty="0" smtClean="0"/>
              <a:t>Далее распорядок дня строится следующим образом: игры, полдник, занятие (если оно предусмотрено сеткой занятий), «коррекционный час», вечерняя прогулка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000100" y="285729"/>
            <a:ext cx="6643734" cy="78581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Организация жизни и деятельности  воспитателя с  детьми с ЗПР в группе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428736"/>
            <a:ext cx="8391554" cy="4572032"/>
          </a:xfrm>
        </p:spPr>
        <p:txBody>
          <a:bodyPr/>
          <a:lstStyle/>
          <a:p>
            <a:r>
              <a:rPr lang="ru-RU" sz="1800" b="1" u="sng" dirty="0" err="1" smtClean="0"/>
              <a:t>Дненой</a:t>
            </a:r>
            <a:r>
              <a:rPr lang="ru-RU" sz="1800" b="1" u="sng" dirty="0" smtClean="0"/>
              <a:t> сон.</a:t>
            </a:r>
          </a:p>
          <a:p>
            <a:r>
              <a:rPr lang="ru-RU" sz="1800" b="1" dirty="0" smtClean="0"/>
              <a:t>Очень важен для детей с ЗПР. После занятий и прогулки некоторые дети (особенно дети церебрально-органического генеза) истощаются, другие </a:t>
            </a:r>
            <a:r>
              <a:rPr lang="ru-RU" sz="1800" b="1" dirty="0" err="1" smtClean="0"/>
              <a:t>перевозбуждаются</a:t>
            </a:r>
            <a:r>
              <a:rPr lang="ru-RU" sz="1800" b="1" dirty="0" smtClean="0"/>
              <a:t>, они долго не могут уснуть.</a:t>
            </a:r>
          </a:p>
          <a:p>
            <a:r>
              <a:rPr lang="ru-RU" sz="1800" b="1" dirty="0" smtClean="0"/>
              <a:t>   Процедура укладывания должна быть хорошо продумана:</a:t>
            </a:r>
          </a:p>
          <a:p>
            <a:r>
              <a:rPr lang="ru-RU" sz="1800" b="1" dirty="0" smtClean="0"/>
              <a:t>-  можно предложить детям послушать записи звуков леса </a:t>
            </a:r>
          </a:p>
          <a:p>
            <a:r>
              <a:rPr lang="ru-RU" sz="1800" b="1" dirty="0" smtClean="0"/>
              <a:t>- или небольшие фрагменты специально подобранных художественных произведений.</a:t>
            </a:r>
          </a:p>
          <a:p>
            <a:r>
              <a:rPr lang="ru-RU" sz="1800" b="1" u="sng" dirty="0" smtClean="0"/>
              <a:t>Подъем детей также имеет специфические особенности. </a:t>
            </a:r>
            <a:r>
              <a:rPr lang="ru-RU" sz="1800" b="1" dirty="0" smtClean="0"/>
              <a:t>(особенно в период адаптации)</a:t>
            </a:r>
          </a:p>
          <a:p>
            <a:r>
              <a:rPr lang="ru-RU" sz="1800" b="1" dirty="0" smtClean="0"/>
              <a:t>Педагогам следует обеспечить плавный выход детей из сна.</a:t>
            </a:r>
          </a:p>
          <a:p>
            <a:r>
              <a:rPr lang="ru-RU" sz="1800" b="1" dirty="0" smtClean="0"/>
              <a:t>- целесообразно включить негромко спокойную музыку;</a:t>
            </a:r>
          </a:p>
          <a:p>
            <a:r>
              <a:rPr lang="ru-RU" sz="1800" b="1" dirty="0" smtClean="0"/>
              <a:t>- побеседовать с детьми об их снах.</a:t>
            </a:r>
          </a:p>
          <a:p>
            <a:r>
              <a:rPr lang="ru-RU" sz="1800" b="1" dirty="0" smtClean="0"/>
              <a:t>- провести «гимнастику пробуждения».</a:t>
            </a:r>
          </a:p>
          <a:p>
            <a:r>
              <a:rPr lang="ru-RU" sz="1800" b="1" dirty="0" smtClean="0"/>
              <a:t>Далее распорядок дня строится следующим образом: игры, полдник, занятие (если оно предусмотрено сеткой занятий), «коррекционный час», вечерняя прогулка.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>
          <a:xfrm>
            <a:off x="500034" y="7215214"/>
            <a:ext cx="2133600" cy="24447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553200" y="7143776"/>
            <a:ext cx="2133600" cy="500066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33525"/>
            <a:ext cx="8856984" cy="5019675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Задержка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психического развития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понятие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которое говорит о замедленном темпе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психического развития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 когда отдельные психические функции (память, внимание, мышление, эмоционально-волевая сфера) отстают в своём развитии от принятых психологических норм для данного возраста. При чем особенностью задержанного психического развития является неравномерность нарушений различных психических функций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 smtClean="0">
                <a:latin typeface="Cambria" panose="02040503050406030204" pitchFamily="18" charset="0"/>
              </a:rPr>
              <a:t> </a:t>
            </a:r>
            <a:endParaRPr lang="ru-RU" sz="2400" i="1" dirty="0" smtClean="0">
              <a:latin typeface="Cambria" panose="02040503050406030204" pitchFamily="18" charset="0"/>
            </a:endParaRPr>
          </a:p>
          <a:p>
            <a:pPr algn="just">
              <a:buNone/>
            </a:pPr>
            <a:r>
              <a:rPr lang="ru-RU" sz="2400" i="1" dirty="0" smtClean="0">
                <a:latin typeface="Cambria" panose="02040503050406030204" pitchFamily="18" charset="0"/>
              </a:rPr>
              <a:t> </a:t>
            </a:r>
            <a:r>
              <a:rPr lang="ru-RU" sz="2400" i="1" dirty="0" smtClean="0">
                <a:latin typeface="Cambria" panose="02040503050406030204" pitchFamily="18" charset="0"/>
              </a:rPr>
              <a:t>  </a:t>
            </a:r>
            <a:r>
              <a:rPr lang="ru-RU" sz="2400" b="1" i="1" u="sng" dirty="0" smtClean="0">
                <a:latin typeface="Cambria" panose="02040503050406030204" pitchFamily="18" charset="0"/>
              </a:rPr>
              <a:t>Задержка </a:t>
            </a:r>
            <a:r>
              <a:rPr lang="ru-RU" sz="2400" b="1" i="1" u="sng" dirty="0" smtClean="0">
                <a:latin typeface="Cambria" panose="02040503050406030204" pitchFamily="18" charset="0"/>
              </a:rPr>
              <a:t>психического развития </a:t>
            </a:r>
            <a:r>
              <a:rPr lang="ru-RU" sz="2400" i="1" dirty="0" smtClean="0">
                <a:latin typeface="Cambria" panose="02040503050406030204" pitchFamily="18" charset="0"/>
              </a:rPr>
              <a:t>— </a:t>
            </a:r>
            <a:r>
              <a:rPr lang="ru-RU" sz="2400" b="1" i="1" dirty="0" smtClean="0">
                <a:latin typeface="Cambria" panose="02040503050406030204" pitchFamily="18" charset="0"/>
              </a:rPr>
              <a:t>это медицинский диагноз, поэтому определить его может только специалист!!! </a:t>
            </a:r>
          </a:p>
          <a:p>
            <a:r>
              <a:rPr lang="ru-RU" sz="2000" b="1" i="1" dirty="0" smtClean="0">
                <a:latin typeface="Cambria" panose="02040503050406030204" pitchFamily="18" charset="0"/>
              </a:rPr>
              <a:t>Если родители( педагоги) встретились с подобными трудностями, то лучше всего обратиться к детскому врачу-психоневрологу для уточнения причины подобных проблем. 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229600" cy="746125"/>
          </a:xfrm>
        </p:spPr>
        <p:txBody>
          <a:bodyPr/>
          <a:lstStyle/>
          <a:p>
            <a:r>
              <a:rPr lang="ru-RU" sz="2800" dirty="0" smtClean="0"/>
              <a:t>Задержка психического развития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8807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746125"/>
          </a:xfrm>
        </p:spPr>
        <p:txBody>
          <a:bodyPr/>
          <a:lstStyle/>
          <a:p>
            <a:r>
              <a:rPr lang="ru-RU" sz="2800" dirty="0" smtClean="0"/>
              <a:t>Создание благоприятных </a:t>
            </a:r>
            <a:r>
              <a:rPr lang="ru-RU" sz="2800" dirty="0"/>
              <a:t>психолого-педагогических условий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1533525"/>
            <a:ext cx="8712968" cy="297559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В эти условия входят:</a:t>
            </a:r>
          </a:p>
          <a:p>
            <a:pPr lvl="0"/>
            <a:r>
              <a:rPr lang="ru-RU" sz="2400" dirty="0"/>
              <a:t>определённые организационные формы обучения;</a:t>
            </a:r>
          </a:p>
          <a:p>
            <a:pPr lvl="0"/>
            <a:r>
              <a:rPr lang="ru-RU" sz="2400" dirty="0"/>
              <a:t>определённая система коррекционно-развивающего обучения (КРО);</a:t>
            </a:r>
          </a:p>
          <a:p>
            <a:pPr lvl="0"/>
            <a:r>
              <a:rPr lang="ru-RU" sz="2400" dirty="0"/>
              <a:t>содержание индивидуально-групповых коррекционных занятий;</a:t>
            </a:r>
          </a:p>
          <a:p>
            <a:pPr lvl="0"/>
            <a:r>
              <a:rPr lang="ru-RU" sz="2400" dirty="0"/>
              <a:t>индивидуальный коррекционно-развивающий маршрут;</a:t>
            </a:r>
          </a:p>
          <a:p>
            <a:pPr marL="0" indent="0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Индивидуальный </a:t>
            </a:r>
            <a:r>
              <a:rPr lang="ru-RU" sz="2000" dirty="0"/>
              <a:t>подход воспитания и обучения </a:t>
            </a:r>
            <a:r>
              <a:rPr lang="ru-RU" sz="2000" dirty="0" smtClean="0"/>
              <a:t>основывается </a:t>
            </a:r>
            <a:r>
              <a:rPr lang="ru-RU" sz="2000" dirty="0"/>
              <a:t>на знании индивидуальных особенностей дошкольника. Поэтому дети с </a:t>
            </a:r>
            <a:r>
              <a:rPr lang="ru-RU" sz="2000" dirty="0" smtClean="0"/>
              <a:t>ЗПР нуждаются </a:t>
            </a:r>
            <a:r>
              <a:rPr lang="ru-RU" sz="2000" dirty="0"/>
              <a:t>в индивидуальной коррекционно-развивающей программе</a:t>
            </a:r>
            <a:r>
              <a:rPr lang="ru-RU" sz="2000" b="1" i="1" dirty="0"/>
              <a:t>.    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5250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Коррекционно </a:t>
            </a:r>
            <a:r>
              <a:rPr lang="ru-RU" sz="3200" dirty="0"/>
              <a:t>– </a:t>
            </a:r>
            <a:r>
              <a:rPr lang="ru-RU" sz="3200" dirty="0" smtClean="0"/>
              <a:t>развивающая работа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целью психологической коррекции детей с задержкой психического развития является оптимизация их интеллектуальной деятельности за счет стимуляции их психических процессов и формирования позитивной мотивации на познавательную деятельность.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Психокоррекционные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занятия с детьми с ЗПР по развитию познавательных процессов могут проводиться как индивидуально, так и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подгруппе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Важным является единство требований к ребенку со стороны воспитателя, учителя-логопеда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учителя- дефектолога,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педагога - психолога и других специалистов.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118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503" y="404664"/>
            <a:ext cx="8229600" cy="746125"/>
          </a:xfrm>
        </p:spPr>
        <p:txBody>
          <a:bodyPr/>
          <a:lstStyle/>
          <a:p>
            <a:r>
              <a:rPr lang="ru-RU" sz="2000" dirty="0"/>
              <a:t>Преодоление ЗПР зависит от характера стимулирования познавательной активности ребенка со стороны взрослого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60" t="2576" r="3589" b="3788"/>
          <a:stretch/>
        </p:blipFill>
        <p:spPr>
          <a:xfrm>
            <a:off x="2695277" y="1865239"/>
            <a:ext cx="3370908" cy="4681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eeform 26"/>
          <p:cNvSpPr>
            <a:spLocks/>
          </p:cNvSpPr>
          <p:nvPr/>
        </p:nvSpPr>
        <p:spPr bwMode="gray">
          <a:xfrm rot="14400000">
            <a:off x="4793102" y="2253601"/>
            <a:ext cx="2465388" cy="769938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Freeform 25"/>
          <p:cNvSpPr>
            <a:spLocks/>
          </p:cNvSpPr>
          <p:nvPr/>
        </p:nvSpPr>
        <p:spPr bwMode="gray">
          <a:xfrm rot="10800000">
            <a:off x="2915816" y="1507439"/>
            <a:ext cx="2466975" cy="769938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Freeform 24"/>
          <p:cNvSpPr>
            <a:spLocks/>
          </p:cNvSpPr>
          <p:nvPr/>
        </p:nvSpPr>
        <p:spPr bwMode="gray">
          <a:xfrm rot="7200000">
            <a:off x="1278661" y="2767467"/>
            <a:ext cx="2465388" cy="769938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23"/>
          <p:cNvSpPr>
            <a:spLocks/>
          </p:cNvSpPr>
          <p:nvPr/>
        </p:nvSpPr>
        <p:spPr bwMode="gray">
          <a:xfrm rot="3600000">
            <a:off x="1593436" y="5108165"/>
            <a:ext cx="2465388" cy="769938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Freeform 22"/>
          <p:cNvSpPr>
            <a:spLocks/>
          </p:cNvSpPr>
          <p:nvPr/>
        </p:nvSpPr>
        <p:spPr bwMode="gray">
          <a:xfrm>
            <a:off x="3461095" y="6018006"/>
            <a:ext cx="2466975" cy="771525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CC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Freeform 27"/>
          <p:cNvSpPr>
            <a:spLocks/>
          </p:cNvSpPr>
          <p:nvPr/>
        </p:nvSpPr>
        <p:spPr bwMode="gray">
          <a:xfrm rot="17314252">
            <a:off x="5130368" y="4551378"/>
            <a:ext cx="2466975" cy="771525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99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1170917">
            <a:off x="602216" y="1652823"/>
            <a:ext cx="2043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Разнообразная деятельность</a:t>
            </a:r>
            <a:endParaRPr lang="ru-RU" i="1" dirty="0"/>
          </a:p>
        </p:txBody>
      </p:sp>
      <p:sp>
        <p:nvSpPr>
          <p:cNvPr id="16" name="TextBox 15"/>
          <p:cNvSpPr txBox="1"/>
          <p:nvPr/>
        </p:nvSpPr>
        <p:spPr>
          <a:xfrm rot="525531">
            <a:off x="179512" y="2829270"/>
            <a:ext cx="1696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Наводящие вопросы</a:t>
            </a:r>
            <a:endParaRPr lang="ru-RU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4412465"/>
            <a:ext cx="15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Аналогии 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 rot="21177817">
            <a:off x="321363" y="5589240"/>
            <a:ext cx="2074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Наглядный материал</a:t>
            </a:r>
            <a:endParaRPr lang="ru-RU" i="1" dirty="0"/>
          </a:p>
        </p:txBody>
      </p:sp>
      <p:sp>
        <p:nvSpPr>
          <p:cNvPr id="19" name="TextBox 18"/>
          <p:cNvSpPr txBox="1"/>
          <p:nvPr/>
        </p:nvSpPr>
        <p:spPr>
          <a:xfrm rot="20655352">
            <a:off x="6415072" y="154207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Многократные упражнения</a:t>
            </a:r>
            <a:endParaRPr lang="ru-RU" i="1" dirty="0"/>
          </a:p>
        </p:txBody>
      </p:sp>
      <p:sp>
        <p:nvSpPr>
          <p:cNvPr id="20" name="TextBox 19"/>
          <p:cNvSpPr txBox="1"/>
          <p:nvPr/>
        </p:nvSpPr>
        <p:spPr>
          <a:xfrm rot="21035713">
            <a:off x="6840825" y="299695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Поощрения </a:t>
            </a:r>
            <a:endParaRPr lang="ru-RU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99313" y="4297529"/>
            <a:ext cx="169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Поэтапное обобщение</a:t>
            </a:r>
            <a:endParaRPr lang="ru-RU" i="1" dirty="0"/>
          </a:p>
        </p:txBody>
      </p:sp>
      <p:sp>
        <p:nvSpPr>
          <p:cNvPr id="22" name="TextBox 21"/>
          <p:cNvSpPr txBox="1"/>
          <p:nvPr/>
        </p:nvSpPr>
        <p:spPr>
          <a:xfrm rot="829566">
            <a:off x="6768244" y="566191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Образцы, инструкции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01491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46125"/>
          </a:xfrm>
        </p:spPr>
        <p:txBody>
          <a:bodyPr/>
          <a:lstStyle/>
          <a:p>
            <a:r>
              <a:rPr lang="ru-RU" sz="3200" dirty="0" smtClean="0"/>
              <a:t>Направление коррекционно-педагогической </a:t>
            </a:r>
            <a:r>
              <a:rPr lang="ru-RU" sz="3200" dirty="0"/>
              <a:t>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 </a:t>
            </a:r>
            <a:r>
              <a:rPr lang="ru-RU" sz="2400" b="1" dirty="0" smtClean="0"/>
              <a:t>сенсорное </a:t>
            </a:r>
            <a:r>
              <a:rPr lang="ru-RU" sz="2400" b="1" dirty="0"/>
              <a:t>воспитание и развитие внимания;</a:t>
            </a:r>
          </a:p>
          <a:p>
            <a:pPr marL="0" indent="0">
              <a:buNone/>
            </a:pPr>
            <a:r>
              <a:rPr lang="ru-RU" sz="2400" b="1" dirty="0"/>
              <a:t>•     формирование мышления;</a:t>
            </a:r>
          </a:p>
          <a:p>
            <a:pPr marL="0" indent="0">
              <a:buNone/>
            </a:pPr>
            <a:r>
              <a:rPr lang="ru-RU" sz="2400" b="1" dirty="0"/>
              <a:t>•     формирование элементарных количественных представлений;</a:t>
            </a:r>
          </a:p>
          <a:p>
            <a:pPr marL="0" indent="0">
              <a:buNone/>
            </a:pPr>
            <a:r>
              <a:rPr lang="ru-RU" sz="2400" b="1" dirty="0"/>
              <a:t>•     ознакомление с окружающим;</a:t>
            </a:r>
          </a:p>
          <a:p>
            <a:pPr marL="0" indent="0">
              <a:buNone/>
            </a:pPr>
            <a:r>
              <a:rPr lang="ru-RU" sz="2400" b="1" dirty="0"/>
              <a:t>•     развитие речи и формирование коммуникативных способностей;</a:t>
            </a:r>
          </a:p>
          <a:p>
            <a:pPr marL="0" indent="0">
              <a:buNone/>
            </a:pPr>
            <a:r>
              <a:rPr lang="ru-RU" sz="2400" b="1" dirty="0"/>
              <a:t>•     обучение грамоте (развитие ручной моторики и подготовка руки к письму, обучение элементарной грамоте</a:t>
            </a:r>
            <a:r>
              <a:rPr lang="ru-RU" sz="2400" b="1" dirty="0" smtClean="0"/>
              <a:t>).</a:t>
            </a:r>
          </a:p>
          <a:p>
            <a:pPr marL="0" indent="0" algn="ctr">
              <a:buNone/>
            </a:pP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</a:rPr>
              <a:t>Основное место в коррекционной работе отводиться всем формам ручной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2394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560840" cy="1368152"/>
          </a:xfrm>
        </p:spPr>
        <p:txBody>
          <a:bodyPr/>
          <a:lstStyle/>
          <a:p>
            <a:r>
              <a:rPr lang="ru-RU" sz="2000" dirty="0"/>
              <a:t>Детям с ЗПР полезны игры-упражнения, направленные на развитие тактильной чувствительности и дидактические игры</a:t>
            </a:r>
            <a:r>
              <a:rPr lang="ru-RU" sz="2400" dirty="0"/>
              <a:t/>
            </a:r>
            <a:br>
              <a:rPr lang="ru-RU" sz="2400" dirty="0"/>
            </a:br>
            <a:endParaRPr lang="ru-RU" sz="3200" dirty="0"/>
          </a:p>
        </p:txBody>
      </p:sp>
      <p:pic>
        <p:nvPicPr>
          <p:cNvPr id="1026" name="Picture 2" descr="F:\DCIM\Camera\IMG_20171116_11255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57" r="11472" b="3586"/>
          <a:stretch/>
        </p:blipFill>
        <p:spPr bwMode="auto">
          <a:xfrm rot="16200000">
            <a:off x="1116897" y="691419"/>
            <a:ext cx="2232248" cy="41070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F:\DCIM\Camera\IMG_20171116_1126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13" t="18171" r="1169" b="28517"/>
          <a:stretch/>
        </p:blipFill>
        <p:spPr bwMode="auto">
          <a:xfrm>
            <a:off x="4619620" y="4018030"/>
            <a:ext cx="4248472" cy="25790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9" name="Picture 5" descr="F:\DCIM\Camera\IMG_20171116_1129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15" r="1791" b="3586"/>
          <a:stretch/>
        </p:blipFill>
        <p:spPr bwMode="auto">
          <a:xfrm>
            <a:off x="4608691" y="1628800"/>
            <a:ext cx="4259401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30" name="Picture 6" descr="F:\DCIM\Camera\IMG_20171116_11285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23" t="8241" r="13535" b="34011"/>
          <a:stretch/>
        </p:blipFill>
        <p:spPr bwMode="auto">
          <a:xfrm>
            <a:off x="251521" y="3995165"/>
            <a:ext cx="3960440" cy="26021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48385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Camera\IMG_20171116_1126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89" t="2978" r="4440" b="8112"/>
          <a:stretch/>
        </p:blipFill>
        <p:spPr bwMode="auto">
          <a:xfrm>
            <a:off x="179512" y="306047"/>
            <a:ext cx="4248472" cy="34987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 descr="F:\DCIM\Camera\IMG_20171116_1126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1" t="18777" r="1593" b="21441"/>
          <a:stretch/>
        </p:blipFill>
        <p:spPr bwMode="auto">
          <a:xfrm>
            <a:off x="1585686" y="3912843"/>
            <a:ext cx="5828611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2" name="Picture 4" descr="F:\DCIM\Camera\IMG_20171116_1132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1" t="3914" r="6624"/>
          <a:stretch/>
        </p:blipFill>
        <p:spPr bwMode="auto">
          <a:xfrm>
            <a:off x="4499992" y="306047"/>
            <a:ext cx="4409162" cy="34987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33985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4725144"/>
            <a:ext cx="2187079" cy="200046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412776"/>
            <a:ext cx="8811815" cy="5019675"/>
          </a:xfrm>
        </p:spPr>
        <p:txBody>
          <a:bodyPr/>
          <a:lstStyle/>
          <a:p>
            <a:pPr algn="just"/>
            <a:r>
              <a:rPr lang="ru-RU" sz="2400" dirty="0"/>
              <a:t>Помощь включается только тогда, когда </a:t>
            </a:r>
            <a:r>
              <a:rPr lang="ru-RU" sz="2400" dirty="0" smtClean="0"/>
              <a:t>ребенок </a:t>
            </a:r>
            <a:r>
              <a:rPr lang="ru-RU" sz="2400" dirty="0"/>
              <a:t>оказывается не в состоянии выполнить задание самостоятельно. </a:t>
            </a:r>
            <a:endParaRPr lang="ru-RU" sz="2400" dirty="0" smtClean="0"/>
          </a:p>
          <a:p>
            <a:pPr algn="just"/>
            <a:r>
              <a:rPr lang="ru-RU" sz="2400" dirty="0" smtClean="0"/>
              <a:t>Сама </a:t>
            </a:r>
            <a:r>
              <a:rPr lang="ru-RU" sz="2400" dirty="0"/>
              <a:t>помощь при этом дозируется и оказание ее происходит по принципу от минимальной к максимальной. </a:t>
            </a:r>
            <a:endParaRPr lang="ru-RU" sz="2400" dirty="0" smtClean="0"/>
          </a:p>
          <a:p>
            <a:pPr algn="just"/>
            <a:r>
              <a:rPr lang="ru-RU" sz="2400" dirty="0" smtClean="0"/>
              <a:t>Целью </a:t>
            </a:r>
            <a:r>
              <a:rPr lang="ru-RU" sz="2400" dirty="0"/>
              <a:t>такой организации становятся: помощь ребенку в выполнении задания, уяснение, насколько он чувствителен к этой помощи, принимает ли ее.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404664"/>
            <a:ext cx="8229600" cy="746125"/>
          </a:xfrm>
        </p:spPr>
        <p:txBody>
          <a:bodyPr/>
          <a:lstStyle/>
          <a:p>
            <a:r>
              <a:rPr lang="ru-RU" sz="2800" dirty="0" smtClean="0"/>
              <a:t>Важно помнить: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9257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429000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019675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Задачи </a:t>
            </a:r>
            <a:r>
              <a:rPr lang="ru-RU" sz="1800" b="1" dirty="0"/>
              <a:t>работы ДОУ по взаимодействию с родителями:</a:t>
            </a:r>
            <a:endParaRPr lang="ru-RU" sz="1800" dirty="0"/>
          </a:p>
          <a:p>
            <a:pPr lvl="0"/>
            <a:r>
              <a:rPr lang="ru-RU" sz="1800" dirty="0"/>
              <a:t>установить партнерские отношения с семьей каждого воспитанника;</a:t>
            </a:r>
          </a:p>
          <a:p>
            <a:pPr lvl="0"/>
            <a:r>
              <a:rPr lang="ru-RU" sz="1800" dirty="0"/>
              <a:t>объединить усилия для коррекции, развития и воспитания детей;</a:t>
            </a:r>
          </a:p>
          <a:p>
            <a:pPr lvl="0"/>
            <a:r>
              <a:rPr lang="ru-RU" sz="1800" dirty="0"/>
              <a:t>создать атмосферу взаимопонимания, общности интересов, эмоциональной </a:t>
            </a:r>
            <a:r>
              <a:rPr lang="ru-RU" sz="1800" dirty="0" err="1"/>
              <a:t>взаимоподдержки</a:t>
            </a:r>
            <a:r>
              <a:rPr lang="ru-RU" sz="1800" dirty="0"/>
              <a:t>;</a:t>
            </a:r>
          </a:p>
          <a:p>
            <a:pPr lvl="0"/>
            <a:r>
              <a:rPr lang="ru-RU" sz="1800" dirty="0"/>
              <a:t>активизировать и обогащать воспитательные умения родителей;</a:t>
            </a:r>
          </a:p>
          <a:p>
            <a:pPr lvl="0"/>
            <a:r>
              <a:rPr lang="ru-RU" sz="1800" dirty="0"/>
              <a:t>поддерживать их уверенность в собственных педагогических возможностях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b="1" u="sng" dirty="0" smtClean="0"/>
              <a:t>Направления</a:t>
            </a:r>
            <a:r>
              <a:rPr lang="ru-RU" sz="1800" u="sng" dirty="0"/>
              <a:t> </a:t>
            </a:r>
            <a:r>
              <a:rPr lang="ru-RU" sz="1800" b="1" u="sng" dirty="0"/>
              <a:t>взаимодействия с семьями воспитанников</a:t>
            </a:r>
            <a:r>
              <a:rPr lang="ru-RU" sz="1800" u="sng" dirty="0"/>
              <a:t>.</a:t>
            </a:r>
          </a:p>
          <a:p>
            <a:pPr lvl="0"/>
            <a:r>
              <a:rPr lang="ru-RU" sz="1600" b="1" dirty="0"/>
              <a:t>Оказание социально-правовой поддержки семьям воспитанников детского сада. </a:t>
            </a:r>
            <a:r>
              <a:rPr lang="ru-RU" sz="1600" b="1" dirty="0" smtClean="0"/>
              <a:t>Просветительско </a:t>
            </a:r>
            <a:r>
              <a:rPr lang="ru-RU" sz="1600" b="1" dirty="0"/>
              <a:t>– разъяснительная работа с родителями до начала посещения ребёнком детского сада. </a:t>
            </a:r>
            <a:endParaRPr lang="ru-RU" sz="1600" b="1" dirty="0" smtClean="0"/>
          </a:p>
          <a:p>
            <a:pPr lvl="0"/>
            <a:r>
              <a:rPr lang="ru-RU" sz="1600" b="1" dirty="0" smtClean="0"/>
              <a:t>Оказание </a:t>
            </a:r>
            <a:r>
              <a:rPr lang="ru-RU" sz="1600" b="1" dirty="0"/>
              <a:t>психолого – педагогической поддержки семьям детей, посещающих детский сад:</a:t>
            </a:r>
          </a:p>
          <a:p>
            <a:pPr marL="400050" lvl="1" indent="0">
              <a:buNone/>
            </a:pPr>
            <a:r>
              <a:rPr lang="ru-RU" sz="1200" dirty="0"/>
              <a:t>-</a:t>
            </a:r>
            <a:r>
              <a:rPr lang="ru-RU" sz="1200" dirty="0" smtClean="0"/>
              <a:t> </a:t>
            </a:r>
            <a:r>
              <a:rPr lang="ru-RU" sz="1800" dirty="0" smtClean="0"/>
              <a:t>психолого-педагогическое </a:t>
            </a:r>
            <a:r>
              <a:rPr lang="ru-RU" sz="1800" dirty="0"/>
              <a:t>консультирование по заявкам </a:t>
            </a:r>
            <a:r>
              <a:rPr lang="ru-RU" sz="1800" dirty="0" smtClean="0"/>
              <a:t>родителей;</a:t>
            </a:r>
            <a:endParaRPr lang="ru-RU" sz="1800" dirty="0"/>
          </a:p>
          <a:p>
            <a:pPr marL="400050" lvl="1" indent="0">
              <a:buNone/>
            </a:pPr>
            <a:r>
              <a:rPr lang="ru-RU" sz="1800" dirty="0" smtClean="0"/>
              <a:t>- психолого-педагогическая </a:t>
            </a:r>
            <a:r>
              <a:rPr lang="ru-RU" sz="1800" dirty="0"/>
              <a:t>помощь в проблемных </a:t>
            </a:r>
            <a:r>
              <a:rPr lang="ru-RU" sz="1800" dirty="0" smtClean="0"/>
              <a:t>ситуациях;</a:t>
            </a:r>
          </a:p>
          <a:p>
            <a:pPr marL="400050" lvl="1" indent="0">
              <a:buNone/>
            </a:pPr>
            <a:r>
              <a:rPr lang="ru-RU" sz="1800" dirty="0" smtClean="0"/>
              <a:t>- пропаганда </a:t>
            </a:r>
            <a:r>
              <a:rPr lang="ru-RU" sz="1800" dirty="0"/>
              <a:t>психолого-педагогических и специальных </a:t>
            </a:r>
            <a:r>
              <a:rPr lang="ru-RU" sz="1800" dirty="0" smtClean="0"/>
              <a:t>знаний;</a:t>
            </a:r>
          </a:p>
          <a:p>
            <a:pPr marL="400050" lvl="1" indent="0">
              <a:buNone/>
            </a:pPr>
            <a:r>
              <a:rPr lang="ru-RU" sz="1800" dirty="0" smtClean="0"/>
              <a:t>-  </a:t>
            </a:r>
            <a:r>
              <a:rPr lang="ru-RU" sz="1800" dirty="0"/>
              <a:t>обучение методам и приёмам оказания коррекционно-педагогической помощи детям. </a:t>
            </a:r>
            <a:endParaRPr lang="ru-RU" sz="2400" dirty="0"/>
          </a:p>
          <a:p>
            <a:pPr marL="0" indent="0" algn="just">
              <a:buNone/>
            </a:pP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193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7760"/>
          </a:xfrm>
        </p:spPr>
        <p:txBody>
          <a:bodyPr/>
          <a:lstStyle/>
          <a:p>
            <a:r>
              <a:rPr lang="ru-RU" sz="3200" dirty="0"/>
              <a:t>Формы взаимодействия с семьёй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0567345"/>
              </p:ext>
            </p:extLst>
          </p:nvPr>
        </p:nvGraphicFramePr>
        <p:xfrm>
          <a:off x="107504" y="1124744"/>
          <a:ext cx="9036496" cy="5139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6289"/>
                <a:gridCol w="2081860"/>
                <a:gridCol w="2203655"/>
                <a:gridCol w="2084692"/>
              </a:tblGrid>
              <a:tr h="668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Коллективные формы взаимодействия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61" marR="601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Индивидуальные формы работы с семьёй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61" marR="601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Формы наглядного информационного обеспечения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61" marR="601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Нетрадиционные формы: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61" marR="60161" marT="0" marB="0"/>
                </a:tc>
              </a:tr>
              <a:tr h="30638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  Общие родительские собрания.  Проводятся администрацией ДОУ два раза в год, в начале, в конце учебного года.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 Групповые родительские собрания. Проводятся специалистами и воспитателями групп не реже четырех раз в год и по мере необходимости.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 «День открытых дверей»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 Проведение детских праздников и досугов, спортивных развлечений.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61" marR="6016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Анкетирование и опросы. Проводятся по планам специалистов и по мере необходимости.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Беседы и консультации специалистов. Проводится </a:t>
                      </a:r>
                      <a:r>
                        <a:rPr lang="ru-RU" sz="14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учителем-логопедом,учителем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логопедом, </a:t>
                      </a: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педагогом-психологом.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161" marR="6016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Информационные стенды и тематические выставки.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Выставки детских работ.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Открытые занятия специалистов и воспитателей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Консультации для родителей   на сайте детского сада в сети Интернет.</a:t>
                      </a:r>
                    </a:p>
                  </a:txBody>
                  <a:tcPr marL="60161" marR="6016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Участие родителей в творческих конкурсах, массовых мероприятиях детского сада, выставках родительских работ по </a:t>
                      </a:r>
                      <a:r>
                        <a:rPr lang="ru-RU" sz="1400" b="1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изодеятельности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Посещение семьи ребенка по запросам социальных служб с целью  изучения семьи, установления контакта с ребенком, его родителями, выяснения условий воспитания</a:t>
                      </a:r>
                    </a:p>
                  </a:txBody>
                  <a:tcPr marL="60161" marR="601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4762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552" y="1340768"/>
            <a:ext cx="8280920" cy="501967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«Не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должно быть несчастных детей, душу которых гложет мысль, что они ни на что не способны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»</a:t>
            </a:r>
          </a:p>
          <a:p>
            <a:pPr marL="0" indent="0" algn="r">
              <a:buNone/>
            </a:pP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В. Сухомлинский </a:t>
            </a: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4493"/>
            <a:ext cx="3602680" cy="3579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235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Причины ЗПР и последствия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7390" y="1530042"/>
            <a:ext cx="3697099" cy="5101745"/>
          </a:xfrm>
        </p:spPr>
        <p:txBody>
          <a:bodyPr/>
          <a:lstStyle/>
          <a:p>
            <a:r>
              <a:rPr lang="ru-RU" sz="2000" i="1" dirty="0" smtClean="0">
                <a:solidFill>
                  <a:schemeClr val="tx1"/>
                </a:solidFill>
              </a:rPr>
              <a:t>Нарушение темпа </a:t>
            </a:r>
            <a:r>
              <a:rPr lang="ru-RU" sz="2000" i="1" dirty="0">
                <a:solidFill>
                  <a:schemeClr val="tx1"/>
                </a:solidFill>
              </a:rPr>
              <a:t>формирования эмоционально-волевой </a:t>
            </a:r>
            <a:r>
              <a:rPr lang="ru-RU" sz="2000" i="1" dirty="0" smtClean="0">
                <a:solidFill>
                  <a:schemeClr val="tx1"/>
                </a:solidFill>
              </a:rPr>
              <a:t>регуляции</a:t>
            </a:r>
          </a:p>
          <a:p>
            <a:r>
              <a:rPr lang="ru-RU" sz="2000" i="1" dirty="0" smtClean="0"/>
              <a:t>Расторможенность, тревожность, «</a:t>
            </a:r>
            <a:r>
              <a:rPr lang="ru-RU" sz="2000" i="1" dirty="0" err="1" smtClean="0"/>
              <a:t>застревание</a:t>
            </a:r>
            <a:r>
              <a:rPr lang="ru-RU" sz="2000" i="1" dirty="0" smtClean="0"/>
              <a:t>», медлительность, обидчивость, плаксивость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000" i="1" dirty="0" smtClean="0">
                <a:solidFill>
                  <a:schemeClr val="tx1"/>
                </a:solidFill>
              </a:rPr>
              <a:t>Малая </a:t>
            </a:r>
            <a:r>
              <a:rPr lang="ru-RU" sz="2000" i="1" dirty="0">
                <a:solidFill>
                  <a:schemeClr val="tx1"/>
                </a:solidFill>
              </a:rPr>
              <a:t>работоспособность, </a:t>
            </a:r>
            <a:r>
              <a:rPr lang="ru-RU" sz="2000" i="1" dirty="0" smtClean="0">
                <a:solidFill>
                  <a:schemeClr val="tx1"/>
                </a:solidFill>
              </a:rPr>
              <a:t>быстрая </a:t>
            </a:r>
            <a:r>
              <a:rPr lang="ru-RU" sz="2000" i="1" dirty="0">
                <a:solidFill>
                  <a:schemeClr val="tx1"/>
                </a:solidFill>
              </a:rPr>
              <a:t>истощаемость, </a:t>
            </a:r>
            <a:r>
              <a:rPr lang="ru-RU" sz="2000" i="1" dirty="0" smtClean="0">
                <a:solidFill>
                  <a:schemeClr val="tx1"/>
                </a:solidFill>
              </a:rPr>
              <a:t>аритмия памяти</a:t>
            </a:r>
            <a:r>
              <a:rPr lang="ru-RU" sz="2000" i="1" dirty="0">
                <a:solidFill>
                  <a:schemeClr val="tx1"/>
                </a:solidFill>
              </a:rPr>
              <a:t>, </a:t>
            </a:r>
            <a:r>
              <a:rPr lang="ru-RU" sz="2000" i="1" dirty="0" smtClean="0">
                <a:solidFill>
                  <a:schemeClr val="tx1"/>
                </a:solidFill>
              </a:rPr>
              <a:t>внимания, замедленное формирование речи</a:t>
            </a:r>
            <a:endParaRPr lang="ru-RU" sz="2000" b="1" i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3383" y="1758873"/>
            <a:ext cx="8509561" cy="4787909"/>
            <a:chOff x="838200" y="2622550"/>
            <a:chExt cx="7338166" cy="3276600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838200" y="2622550"/>
              <a:ext cx="2857500" cy="466725"/>
              <a:chOff x="752" y="1413"/>
              <a:chExt cx="1321" cy="294"/>
            </a:xfrm>
          </p:grpSpPr>
          <p:sp>
            <p:nvSpPr>
              <p:cNvPr id="35" name="AutoShape 6"/>
              <p:cNvSpPr>
                <a:spLocks noChangeArrowheads="1"/>
              </p:cNvSpPr>
              <p:nvPr/>
            </p:nvSpPr>
            <p:spPr bwMode="gray">
              <a:xfrm>
                <a:off x="752" y="1413"/>
                <a:ext cx="1321" cy="29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79216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7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dist="53882" dir="2700000" algn="ctr" rotWithShape="0">
                  <a:srgbClr val="292929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659A1E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AutoShape 7"/>
              <p:cNvSpPr>
                <a:spLocks noChangeArrowheads="1"/>
              </p:cNvSpPr>
              <p:nvPr/>
            </p:nvSpPr>
            <p:spPr bwMode="gray">
              <a:xfrm flipH="1">
                <a:off x="2007" y="1457"/>
                <a:ext cx="59" cy="204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AutoShape 8"/>
              <p:cNvSpPr>
                <a:spLocks noChangeArrowheads="1"/>
              </p:cNvSpPr>
              <p:nvPr/>
            </p:nvSpPr>
            <p:spPr bwMode="gray">
              <a:xfrm>
                <a:off x="766" y="1457"/>
                <a:ext cx="59" cy="204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" name="AutoShape 11"/>
            <p:cNvSpPr>
              <a:spLocks noChangeArrowheads="1"/>
            </p:cNvSpPr>
            <p:nvPr/>
          </p:nvSpPr>
          <p:spPr bwMode="gray">
            <a:xfrm flipH="1">
              <a:off x="8048741" y="2692400"/>
              <a:ext cx="127625" cy="323850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gray">
            <a:xfrm>
              <a:off x="838200" y="3186113"/>
              <a:ext cx="2849563" cy="2713037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black">
            <a:xfrm>
              <a:off x="1084443" y="2720477"/>
              <a:ext cx="2238375" cy="46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1600" b="1" dirty="0" smtClean="0">
                  <a:cs typeface="Arial" charset="0"/>
                </a:rPr>
                <a:t>Медико-биологические</a:t>
              </a:r>
              <a:endParaRPr lang="en-US" sz="1600" b="1" dirty="0">
                <a:cs typeface="Arial" charset="0"/>
              </a:endParaRPr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blackGray">
            <a:xfrm rot="10806395" flipH="1" flipV="1">
              <a:off x="3715761" y="4087476"/>
              <a:ext cx="1446212" cy="755650"/>
            </a:xfrm>
            <a:prstGeom prst="rightArrow">
              <a:avLst>
                <a:gd name="adj1" fmla="val 46509"/>
                <a:gd name="adj2" fmla="val 42052"/>
              </a:avLst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Text Box 27"/>
            <p:cNvSpPr txBox="1">
              <a:spLocks noChangeArrowheads="1"/>
            </p:cNvSpPr>
            <p:nvPr/>
          </p:nvSpPr>
          <p:spPr bwMode="gray">
            <a:xfrm>
              <a:off x="900238" y="5243396"/>
              <a:ext cx="2606783" cy="619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7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600" b="1" dirty="0">
                  <a:cs typeface="Arial" charset="0"/>
                </a:rPr>
                <a:t> </a:t>
              </a:r>
              <a:r>
                <a:rPr lang="ru-RU" sz="1600" b="1" dirty="0" smtClean="0">
                  <a:cs typeface="Arial" charset="0"/>
                </a:rPr>
                <a:t>Функциональная незрелость ЦНС </a:t>
              </a:r>
            </a:p>
            <a:p>
              <a:pPr algn="just">
                <a:lnSpc>
                  <a:spcPct val="70000"/>
                </a:lnSpc>
                <a:spcBef>
                  <a:spcPct val="50000"/>
                </a:spcBef>
                <a:buFontTx/>
                <a:buChar char="•"/>
              </a:pPr>
              <a:r>
                <a:rPr lang="ru-RU" sz="1600" b="1" dirty="0" smtClean="0">
                  <a:cs typeface="Arial" charset="0"/>
                </a:rPr>
                <a:t>Слабость процессов торможения и возбуждения</a:t>
              </a:r>
              <a:endParaRPr lang="en-US" sz="1600" b="1" dirty="0">
                <a:cs typeface="Arial" charset="0"/>
              </a:endParaRPr>
            </a:p>
          </p:txBody>
        </p:sp>
        <p:sp>
          <p:nvSpPr>
            <p:cNvPr id="21" name="AutoShape 28"/>
            <p:cNvSpPr>
              <a:spLocks noChangeArrowheads="1"/>
            </p:cNvSpPr>
            <p:nvPr/>
          </p:nvSpPr>
          <p:spPr bwMode="gray">
            <a:xfrm>
              <a:off x="914400" y="3251200"/>
              <a:ext cx="2698750" cy="59055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AutoShape 29"/>
            <p:cNvSpPr>
              <a:spLocks noChangeArrowheads="1"/>
            </p:cNvSpPr>
            <p:nvPr/>
          </p:nvSpPr>
          <p:spPr bwMode="gray">
            <a:xfrm>
              <a:off x="914400" y="3997325"/>
              <a:ext cx="2698750" cy="42862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30"/>
            <p:cNvSpPr>
              <a:spLocks noChangeArrowheads="1"/>
            </p:cNvSpPr>
            <p:nvPr/>
          </p:nvSpPr>
          <p:spPr bwMode="gray">
            <a:xfrm>
              <a:off x="914400" y="4557713"/>
              <a:ext cx="2698750" cy="42862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Rectangle 31"/>
            <p:cNvSpPr>
              <a:spLocks noChangeArrowheads="1"/>
            </p:cNvSpPr>
            <p:nvPr/>
          </p:nvSpPr>
          <p:spPr bwMode="gray">
            <a:xfrm>
              <a:off x="996108" y="3292324"/>
              <a:ext cx="2606784" cy="518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Font typeface="Wingdings" pitchFamily="2" charset="2"/>
                <a:buChar char="§"/>
              </a:pPr>
              <a:r>
                <a:rPr lang="en-US" sz="1600" b="1" dirty="0">
                  <a:cs typeface="Arial" charset="0"/>
                </a:rPr>
                <a:t> </a:t>
              </a:r>
              <a:r>
                <a:rPr lang="ru-RU" sz="1600" b="1" dirty="0" smtClean="0">
                  <a:cs typeface="Arial" charset="0"/>
                </a:rPr>
                <a:t>слабовыраженные </a:t>
              </a:r>
            </a:p>
            <a:p>
              <a:pPr>
                <a:lnSpc>
                  <a:spcPct val="90000"/>
                </a:lnSpc>
              </a:pPr>
              <a:r>
                <a:rPr lang="ru-RU" sz="1600" b="1" dirty="0" smtClean="0">
                  <a:cs typeface="Arial" charset="0"/>
                </a:rPr>
                <a:t>минимальные поражения головного мозга</a:t>
              </a:r>
              <a:endParaRPr lang="en-US" sz="1600" b="1" dirty="0">
                <a:cs typeface="Arial" charset="0"/>
              </a:endParaRPr>
            </a:p>
          </p:txBody>
        </p:sp>
        <p:sp>
          <p:nvSpPr>
            <p:cNvPr id="25" name="Rectangle 32"/>
            <p:cNvSpPr>
              <a:spLocks noChangeArrowheads="1"/>
            </p:cNvSpPr>
            <p:nvPr/>
          </p:nvSpPr>
          <p:spPr bwMode="gray">
            <a:xfrm>
              <a:off x="946150" y="4070350"/>
              <a:ext cx="1058808" cy="214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Font typeface="Wingdings" pitchFamily="2" charset="2"/>
                <a:buChar char="§"/>
              </a:pPr>
              <a:r>
                <a:rPr lang="en-US" sz="1600" b="1" dirty="0">
                  <a:cs typeface="Arial" charset="0"/>
                </a:rPr>
                <a:t> </a:t>
              </a:r>
              <a:r>
                <a:rPr lang="ru-RU" sz="1600" b="1" dirty="0" smtClean="0">
                  <a:cs typeface="Arial" charset="0"/>
                </a:rPr>
                <a:t>генетика</a:t>
              </a:r>
              <a:endParaRPr lang="en-US" sz="1600" b="1" dirty="0">
                <a:cs typeface="Arial" charset="0"/>
              </a:endParaRPr>
            </a:p>
          </p:txBody>
        </p:sp>
        <p:sp>
          <p:nvSpPr>
            <p:cNvPr id="26" name="Rectangle 33"/>
            <p:cNvSpPr>
              <a:spLocks noChangeArrowheads="1"/>
            </p:cNvSpPr>
            <p:nvPr/>
          </p:nvSpPr>
          <p:spPr bwMode="gray">
            <a:xfrm>
              <a:off x="946150" y="4629150"/>
              <a:ext cx="983331" cy="214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Font typeface="Wingdings" pitchFamily="2" charset="2"/>
                <a:buChar char="§"/>
              </a:pPr>
              <a:r>
                <a:rPr lang="en-US" sz="1600" b="1" dirty="0">
                  <a:cs typeface="Arial" charset="0"/>
                </a:rPr>
                <a:t> </a:t>
              </a:r>
              <a:r>
                <a:rPr lang="ru-RU" sz="1600" b="1" dirty="0" smtClean="0">
                  <a:cs typeface="Arial" charset="0"/>
                </a:rPr>
                <a:t>травмы</a:t>
              </a:r>
              <a:endParaRPr lang="en-US" sz="1600" b="1" dirty="0">
                <a:cs typeface="Arial" charset="0"/>
              </a:endParaRPr>
            </a:p>
          </p:txBody>
        </p:sp>
      </p:grpSp>
      <p:pic>
        <p:nvPicPr>
          <p:cNvPr id="3074" name="Picture 2" descr="D:\Документы\Рисунки\Психология\psihologiy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56" r="10306" b="2205"/>
          <a:stretch/>
        </p:blipFill>
        <p:spPr bwMode="auto">
          <a:xfrm>
            <a:off x="3588939" y="1628800"/>
            <a:ext cx="1678451" cy="21033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606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Причины ЗПР и последствия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55907"/>
            <a:ext cx="3561324" cy="4913305"/>
          </a:xfrm>
        </p:spPr>
        <p:txBody>
          <a:bodyPr/>
          <a:lstStyle/>
          <a:p>
            <a:pPr algn="just"/>
            <a:r>
              <a:rPr lang="ru-RU" sz="1800" i="1" dirty="0" smtClean="0">
                <a:solidFill>
                  <a:schemeClr val="tx1"/>
                </a:solidFill>
              </a:rPr>
              <a:t>Нарушения </a:t>
            </a:r>
            <a:r>
              <a:rPr lang="ru-RU" sz="1800" i="1" dirty="0">
                <a:solidFill>
                  <a:schemeClr val="tx1"/>
                </a:solidFill>
              </a:rPr>
              <a:t>познавательной деятельности, связанные со слабостью памяти, внимания</a:t>
            </a:r>
            <a:r>
              <a:rPr lang="ru-RU" sz="1800" i="1" dirty="0" smtClean="0">
                <a:solidFill>
                  <a:schemeClr val="tx1"/>
                </a:solidFill>
              </a:rPr>
              <a:t>, мыслительных процессов и речи</a:t>
            </a:r>
          </a:p>
          <a:p>
            <a:pPr algn="just"/>
            <a:r>
              <a:rPr lang="ru-RU" sz="1800" i="1" dirty="0" smtClean="0">
                <a:solidFill>
                  <a:schemeClr val="tx1"/>
                </a:solidFill>
              </a:rPr>
              <a:t>Замедленность переключаемости психических процессов</a:t>
            </a:r>
          </a:p>
          <a:p>
            <a:r>
              <a:rPr lang="ru-RU" sz="1800" i="1" dirty="0" smtClean="0"/>
              <a:t>Неспособность к систематическому труду</a:t>
            </a:r>
          </a:p>
          <a:p>
            <a:r>
              <a:rPr lang="ru-RU" sz="1800" dirty="0" smtClean="0"/>
              <a:t>Неустойчивость</a:t>
            </a:r>
            <a:r>
              <a:rPr lang="ru-RU" sz="1800" dirty="0"/>
              <a:t> настроения с выраженными проявлениями часто сменяющихся эмоций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i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78270" y="1721783"/>
            <a:ext cx="8418516" cy="4847429"/>
            <a:chOff x="868485" y="2621506"/>
            <a:chExt cx="7340478" cy="3317332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gray">
            <a:xfrm>
              <a:off x="5359400" y="3186113"/>
              <a:ext cx="2849563" cy="2752725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5422900" y="3251200"/>
              <a:ext cx="2703513" cy="2611438"/>
            </a:xfrm>
            <a:prstGeom prst="roundRect">
              <a:avLst>
                <a:gd name="adj" fmla="val 7912"/>
              </a:avLst>
            </a:prstGeom>
            <a:gradFill rotWithShape="1">
              <a:gsLst>
                <a:gs pos="0">
                  <a:schemeClr val="accent1">
                    <a:gamma/>
                    <a:tint val="38039"/>
                    <a:invGamma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AutoShape 8"/>
            <p:cNvSpPr>
              <a:spLocks noChangeArrowheads="1"/>
            </p:cNvSpPr>
            <p:nvPr/>
          </p:nvSpPr>
          <p:spPr bwMode="gray">
            <a:xfrm>
              <a:off x="868485" y="2692400"/>
              <a:ext cx="127625" cy="323850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5334000" y="2622550"/>
              <a:ext cx="2857500" cy="466725"/>
              <a:chOff x="3623" y="1413"/>
              <a:chExt cx="1321" cy="294"/>
            </a:xfrm>
          </p:grpSpPr>
          <p:sp>
            <p:nvSpPr>
              <p:cNvPr id="32" name="AutoShape 10"/>
              <p:cNvSpPr>
                <a:spLocks noChangeArrowheads="1"/>
              </p:cNvSpPr>
              <p:nvPr/>
            </p:nvSpPr>
            <p:spPr bwMode="gray">
              <a:xfrm>
                <a:off x="3623" y="1413"/>
                <a:ext cx="1321" cy="29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89020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89020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292929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AutoShape 11"/>
              <p:cNvSpPr>
                <a:spLocks noChangeArrowheads="1"/>
              </p:cNvSpPr>
              <p:nvPr/>
            </p:nvSpPr>
            <p:spPr bwMode="gray">
              <a:xfrm flipH="1">
                <a:off x="4878" y="1457"/>
                <a:ext cx="59" cy="204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AutoShape 12"/>
              <p:cNvSpPr>
                <a:spLocks noChangeArrowheads="1"/>
              </p:cNvSpPr>
              <p:nvPr/>
            </p:nvSpPr>
            <p:spPr bwMode="gray">
              <a:xfrm>
                <a:off x="3637" y="1457"/>
                <a:ext cx="59" cy="204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" name="Text Box 18"/>
            <p:cNvSpPr txBox="1">
              <a:spLocks noChangeArrowheads="1"/>
            </p:cNvSpPr>
            <p:nvPr/>
          </p:nvSpPr>
          <p:spPr bwMode="black">
            <a:xfrm>
              <a:off x="5654675" y="2621506"/>
              <a:ext cx="2238375" cy="46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1600" b="1" dirty="0" smtClean="0">
                  <a:cs typeface="Arial" charset="0"/>
                </a:rPr>
                <a:t>Социально-психологические</a:t>
              </a:r>
              <a:endParaRPr lang="en-US" sz="1600" b="1" dirty="0">
                <a:cs typeface="Arial" charset="0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gray">
            <a:xfrm>
              <a:off x="5602288" y="3327400"/>
              <a:ext cx="1356861" cy="231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FF0066"/>
                </a:buClr>
                <a:buSzPct val="75000"/>
                <a:buFont typeface="Arial" charset="0"/>
                <a:buNone/>
              </a:pPr>
              <a:r>
                <a:rPr lang="en-US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 </a:t>
              </a:r>
              <a:r>
                <a:rPr lang="ru-RU" sz="16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Образ жизни</a:t>
              </a:r>
              <a:endParaRPr 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gray">
            <a:xfrm>
              <a:off x="5661681" y="4330786"/>
              <a:ext cx="1854564" cy="231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FF0066"/>
                </a:buClr>
                <a:buSzPct val="75000"/>
                <a:buFont typeface="Arial" charset="0"/>
                <a:buNone/>
              </a:pPr>
              <a:r>
                <a:rPr lang="en-US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 </a:t>
              </a:r>
              <a:r>
                <a:rPr lang="ru-RU" sz="16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Стиль воспитания</a:t>
              </a:r>
              <a:endParaRPr 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gray">
            <a:xfrm>
              <a:off x="5526881" y="3609078"/>
              <a:ext cx="2514600" cy="568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 eaLnBrk="0" hangingPunct="0"/>
              <a:r>
                <a:rPr lang="ru-RU" sz="1600" dirty="0" smtClean="0">
                  <a:solidFill>
                    <a:srgbClr val="1C1C1C"/>
                  </a:solidFill>
                  <a:cs typeface="Arial" charset="0"/>
                </a:rPr>
                <a:t>Депривация, неприятие ребенка, алкоголизм, наркомания</a:t>
              </a:r>
              <a:endParaRPr lang="en-US" sz="1600" dirty="0">
                <a:solidFill>
                  <a:srgbClr val="1C1C1C"/>
                </a:solidFill>
                <a:cs typeface="Arial" charset="0"/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gray">
            <a:xfrm>
              <a:off x="5516311" y="4590454"/>
              <a:ext cx="2514600" cy="905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 eaLnBrk="0" hangingPunct="0"/>
              <a:r>
                <a:rPr lang="ru-RU" sz="1600" dirty="0" smtClean="0">
                  <a:solidFill>
                    <a:srgbClr val="1C1C1C"/>
                  </a:solidFill>
                  <a:cs typeface="Arial" charset="0"/>
                </a:rPr>
                <a:t>Неправильные стили воспитания, фактор неполной семьи, низкий образовательный уровень родителей</a:t>
              </a:r>
              <a:endParaRPr lang="en-US" sz="1600" dirty="0">
                <a:solidFill>
                  <a:srgbClr val="1C1C1C"/>
                </a:solidFill>
                <a:cs typeface="Arial" charset="0"/>
              </a:endParaRPr>
            </a:p>
          </p:txBody>
        </p:sp>
        <p:grpSp>
          <p:nvGrpSpPr>
            <p:cNvPr id="18" name="Group 21"/>
            <p:cNvGrpSpPr>
              <a:grpSpLocks/>
            </p:cNvGrpSpPr>
            <p:nvPr/>
          </p:nvGrpSpPr>
          <p:grpSpPr bwMode="auto">
            <a:xfrm>
              <a:off x="5491163" y="3397250"/>
              <a:ext cx="168275" cy="168275"/>
              <a:chOff x="2928" y="2208"/>
              <a:chExt cx="262" cy="262"/>
            </a:xfrm>
          </p:grpSpPr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2928" y="2208"/>
                <a:ext cx="262" cy="262"/>
              </a:xfrm>
              <a:prstGeom prst="ellipse">
                <a:avLst/>
              </a:prstGeom>
              <a:gradFill rotWithShape="1">
                <a:gsLst>
                  <a:gs pos="0">
                    <a:srgbClr val="223864">
                      <a:gamma/>
                      <a:tint val="28627"/>
                      <a:invGamma/>
                    </a:srgbClr>
                  </a:gs>
                  <a:gs pos="100000">
                    <a:srgbClr val="223864"/>
                  </a:gs>
                </a:gsLst>
                <a:lin ang="2700000" scaled="1"/>
              </a:gradFill>
              <a:ln w="12700">
                <a:solidFill>
                  <a:srgbClr val="F8F8F8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1C1C1C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Oval 23"/>
              <p:cNvSpPr>
                <a:spLocks noChangeArrowheads="1"/>
              </p:cNvSpPr>
              <p:nvPr/>
            </p:nvSpPr>
            <p:spPr bwMode="gray">
              <a:xfrm>
                <a:off x="2949" y="2230"/>
                <a:ext cx="218" cy="21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63529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" name="Group 24"/>
            <p:cNvGrpSpPr>
              <a:grpSpLocks/>
            </p:cNvGrpSpPr>
            <p:nvPr/>
          </p:nvGrpSpPr>
          <p:grpSpPr bwMode="auto">
            <a:xfrm>
              <a:off x="5560528" y="4341704"/>
              <a:ext cx="168275" cy="168275"/>
              <a:chOff x="3036" y="1669"/>
              <a:chExt cx="262" cy="262"/>
            </a:xfrm>
          </p:grpSpPr>
          <p:sp>
            <p:nvSpPr>
              <p:cNvPr id="28" name="Oval 25"/>
              <p:cNvSpPr>
                <a:spLocks noChangeArrowheads="1"/>
              </p:cNvSpPr>
              <p:nvPr/>
            </p:nvSpPr>
            <p:spPr bwMode="gray">
              <a:xfrm>
                <a:off x="3036" y="1669"/>
                <a:ext cx="262" cy="262"/>
              </a:xfrm>
              <a:prstGeom prst="ellipse">
                <a:avLst/>
              </a:prstGeom>
              <a:gradFill rotWithShape="1">
                <a:gsLst>
                  <a:gs pos="0">
                    <a:srgbClr val="223864">
                      <a:gamma/>
                      <a:tint val="28627"/>
                      <a:invGamma/>
                    </a:srgbClr>
                  </a:gs>
                  <a:gs pos="100000">
                    <a:srgbClr val="223864"/>
                  </a:gs>
                </a:gsLst>
                <a:lin ang="2700000" scaled="1"/>
              </a:gradFill>
              <a:ln w="12700">
                <a:solidFill>
                  <a:srgbClr val="F8F8F8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1C1C1C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Oval 26"/>
              <p:cNvSpPr>
                <a:spLocks noChangeArrowheads="1"/>
              </p:cNvSpPr>
              <p:nvPr/>
            </p:nvSpPr>
            <p:spPr bwMode="gray">
              <a:xfrm>
                <a:off x="3058" y="1669"/>
                <a:ext cx="218" cy="21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63529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7" name="AutoShape 34"/>
            <p:cNvSpPr>
              <a:spLocks noChangeArrowheads="1"/>
            </p:cNvSpPr>
            <p:nvPr/>
          </p:nvSpPr>
          <p:spPr bwMode="blackGray">
            <a:xfrm rot="10793605" flipV="1">
              <a:off x="3738563" y="4103894"/>
              <a:ext cx="1447800" cy="755650"/>
            </a:xfrm>
            <a:prstGeom prst="rightArrow">
              <a:avLst>
                <a:gd name="adj1" fmla="val 46509"/>
                <a:gd name="adj2" fmla="val 42098"/>
              </a:avLst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050" name="Picture 2" descr="D:\Документы\Рисунки\Психология\конфликт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8803" y="1603356"/>
            <a:ext cx="1581606" cy="197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206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Классификация детей с задержкой психического развития по К.С.Лебединской</a:t>
            </a:r>
            <a:endParaRPr lang="en-US" sz="4000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3427" name="AutoShape 3"/>
          <p:cNvSpPr>
            <a:spLocks noChangeArrowheads="1"/>
          </p:cNvSpPr>
          <p:nvPr/>
        </p:nvSpPr>
        <p:spPr bwMode="ltGray">
          <a:xfrm>
            <a:off x="381000" y="1052513"/>
            <a:ext cx="6062663" cy="5805487"/>
          </a:xfrm>
          <a:prstGeom prst="rightArrow">
            <a:avLst>
              <a:gd name="adj1" fmla="val 79306"/>
              <a:gd name="adj2" fmla="val 25866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blackWhite">
          <a:xfrm>
            <a:off x="755650" y="1773238"/>
            <a:ext cx="4025900" cy="1152525"/>
          </a:xfrm>
          <a:prstGeom prst="roundRect">
            <a:avLst>
              <a:gd name="adj" fmla="val 9106"/>
            </a:avLst>
          </a:prstGeom>
          <a:solidFill>
            <a:srgbClr val="FFFFCC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000" b="1">
                <a:solidFill>
                  <a:schemeClr val="tx2"/>
                </a:solidFill>
              </a:rPr>
              <a:t>ЗПР </a:t>
            </a:r>
          </a:p>
          <a:p>
            <a:pPr eaLnBrk="0" hangingPunct="0"/>
            <a:r>
              <a:rPr lang="ru-RU" sz="2000" b="1">
                <a:solidFill>
                  <a:schemeClr val="tx2"/>
                </a:solidFill>
              </a:rPr>
              <a:t>конституционального </a:t>
            </a:r>
          </a:p>
          <a:p>
            <a:pPr eaLnBrk="0" hangingPunct="0"/>
            <a:r>
              <a:rPr lang="ru-RU" sz="2000" b="1">
                <a:solidFill>
                  <a:schemeClr val="tx2"/>
                </a:solidFill>
              </a:rPr>
              <a:t>происхождения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103429" name="AutoShape 5"/>
          <p:cNvSpPr>
            <a:spLocks noChangeArrowheads="1"/>
          </p:cNvSpPr>
          <p:nvPr/>
        </p:nvSpPr>
        <p:spPr bwMode="blackWhite">
          <a:xfrm>
            <a:off x="755650" y="3068638"/>
            <a:ext cx="4032250" cy="865187"/>
          </a:xfrm>
          <a:prstGeom prst="roundRect">
            <a:avLst>
              <a:gd name="adj" fmla="val 9106"/>
            </a:avLst>
          </a:prstGeom>
          <a:solidFill>
            <a:srgbClr val="FFFFCC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solidFill>
                  <a:srgbClr val="000000"/>
                </a:solidFill>
              </a:rPr>
              <a:t>ЗПР </a:t>
            </a:r>
          </a:p>
          <a:p>
            <a:r>
              <a:rPr lang="ru-RU" sz="2000" b="1">
                <a:solidFill>
                  <a:schemeClr val="tx2"/>
                </a:solidFill>
              </a:rPr>
              <a:t>соматогенного происхождения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103430" name="AutoShape 6"/>
          <p:cNvSpPr>
            <a:spLocks noChangeArrowheads="1"/>
          </p:cNvSpPr>
          <p:nvPr/>
        </p:nvSpPr>
        <p:spPr bwMode="blackWhite">
          <a:xfrm>
            <a:off x="684213" y="4076700"/>
            <a:ext cx="4032250" cy="792163"/>
          </a:xfrm>
          <a:prstGeom prst="roundRect">
            <a:avLst>
              <a:gd name="adj" fmla="val 9106"/>
            </a:avLst>
          </a:prstGeom>
          <a:solidFill>
            <a:srgbClr val="FFFFCC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solidFill>
                  <a:schemeClr val="tx2"/>
                </a:solidFill>
              </a:rPr>
              <a:t>ЗПР </a:t>
            </a:r>
          </a:p>
          <a:p>
            <a:r>
              <a:rPr lang="ru-RU" sz="2000" b="1">
                <a:solidFill>
                  <a:schemeClr val="tx2"/>
                </a:solidFill>
              </a:rPr>
              <a:t>психогенного происхождения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03431" name="AutoShape 7"/>
          <p:cNvSpPr>
            <a:spLocks noChangeArrowheads="1"/>
          </p:cNvSpPr>
          <p:nvPr/>
        </p:nvSpPr>
        <p:spPr bwMode="auto">
          <a:xfrm>
            <a:off x="6443663" y="3284538"/>
            <a:ext cx="2514600" cy="1295400"/>
          </a:xfrm>
          <a:prstGeom prst="roundRect">
            <a:avLst>
              <a:gd name="adj" fmla="val 9106"/>
            </a:avLst>
          </a:prstGeom>
          <a:noFill/>
          <a:ln w="25400">
            <a:solidFill>
              <a:srgbClr val="FFCCCC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Группы детей с ЗПР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432" name="AutoShape 8"/>
          <p:cNvSpPr>
            <a:spLocks noChangeArrowheads="1"/>
          </p:cNvSpPr>
          <p:nvPr/>
        </p:nvSpPr>
        <p:spPr bwMode="blackWhite">
          <a:xfrm>
            <a:off x="684213" y="5013325"/>
            <a:ext cx="4103687" cy="1008063"/>
          </a:xfrm>
          <a:prstGeom prst="roundRect">
            <a:avLst>
              <a:gd name="adj" fmla="val 9106"/>
            </a:avLst>
          </a:prstGeom>
          <a:solidFill>
            <a:srgbClr val="FFCCCC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solidFill>
                  <a:schemeClr val="tx2"/>
                </a:solidFill>
              </a:rPr>
              <a:t>ЗПР </a:t>
            </a:r>
          </a:p>
          <a:p>
            <a:r>
              <a:rPr lang="ru-RU" sz="2000" b="1">
                <a:solidFill>
                  <a:schemeClr val="tx2"/>
                </a:solidFill>
              </a:rPr>
              <a:t>церебрально-органического </a:t>
            </a:r>
          </a:p>
          <a:p>
            <a:r>
              <a:rPr lang="ru-RU" sz="2000" b="1">
                <a:solidFill>
                  <a:schemeClr val="tx2"/>
                </a:solidFill>
              </a:rPr>
              <a:t>происхождения</a:t>
            </a:r>
            <a:r>
              <a:rPr lang="en-US"/>
              <a:t> 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8" grpId="0" animBg="1"/>
      <p:bldP spid="103429" grpId="0" animBg="1"/>
      <p:bldP spid="103430" grpId="0" animBg="1"/>
      <p:bldP spid="103431" grpId="0" animBg="1"/>
      <p:bldP spid="1034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8596" y="0"/>
            <a:ext cx="8536017" cy="6669088"/>
            <a:chOff x="720" y="1296"/>
            <a:chExt cx="1367" cy="2542"/>
          </a:xfrm>
        </p:grpSpPr>
        <p:sp>
          <p:nvSpPr>
            <p:cNvPr id="7171" name="AutoShape 5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solidFill>
              <a:srgbClr val="FFFFCC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2" name="AutoShape 6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3" name="AutoShape 7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solidFill>
              <a:srgbClr val="FFFFCC">
                <a:alpha val="0"/>
              </a:srgbClr>
            </a:solidFill>
            <a:ln w="9525">
              <a:solidFill>
                <a:srgbClr val="F2F7F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4" name="AutoShape 8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solidFill>
              <a:srgbClr val="FFFFCC">
                <a:alpha val="0"/>
              </a:srgbClr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5" name="AutoShape 9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solidFill>
              <a:srgbClr val="FFFFCC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6" name="AutoShape 10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ru-RU" sz="1600" b="1" dirty="0" smtClean="0">
                  <a:solidFill>
                    <a:schemeClr val="tx2"/>
                  </a:solidFill>
                </a:rPr>
                <a:t>Причины</a:t>
              </a:r>
              <a:r>
                <a:rPr lang="ru-RU" sz="1600" b="1" dirty="0">
                  <a:solidFill>
                    <a:schemeClr val="tx2"/>
                  </a:solidFill>
                </a:rPr>
                <a:t>:</a:t>
              </a:r>
              <a:r>
                <a:rPr lang="ru-RU" sz="1400" b="1" dirty="0">
                  <a:solidFill>
                    <a:schemeClr val="tx2"/>
                  </a:solidFill>
                </a:rPr>
                <a:t> </a:t>
              </a:r>
              <a:r>
                <a:rPr lang="ru-RU" sz="1200" b="1" dirty="0">
                  <a:solidFill>
                    <a:schemeClr val="tx2"/>
                  </a:solidFill>
                </a:rPr>
                <a:t>наследственность</a:t>
              </a:r>
            </a:p>
            <a:p>
              <a:pPr algn="l"/>
              <a:r>
                <a:rPr lang="ru-RU" sz="1600" b="1" dirty="0">
                  <a:solidFill>
                    <a:schemeClr val="tx2"/>
                  </a:solidFill>
                </a:rPr>
                <a:t>Прогноз: </a:t>
              </a:r>
              <a:r>
                <a:rPr lang="ru-RU" sz="1400" b="1" dirty="0">
                  <a:solidFill>
                    <a:schemeClr val="tx2"/>
                  </a:solidFill>
                </a:rPr>
                <a:t>успешный</a:t>
              </a:r>
              <a:r>
                <a:rPr lang="ru-RU" b="1" dirty="0">
                  <a:solidFill>
                    <a:schemeClr val="tx2"/>
                  </a:solidFill>
                </a:rPr>
                <a:t> </a:t>
              </a:r>
              <a:r>
                <a:rPr lang="ru-RU" sz="1200" b="1" dirty="0">
                  <a:solidFill>
                    <a:schemeClr val="tx2"/>
                  </a:solidFill>
                </a:rPr>
                <a:t>при условии своевременного </a:t>
              </a:r>
            </a:p>
            <a:p>
              <a:pPr algn="l"/>
              <a:r>
                <a:rPr lang="ru-RU" sz="1200" b="1" dirty="0">
                  <a:solidFill>
                    <a:schemeClr val="tx2"/>
                  </a:solidFill>
                </a:rPr>
                <a:t>и регулярного педагогического воздействия</a:t>
              </a: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7180" name="Oval 1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FFFFCC"/>
              </a:solidFill>
              <a:ln w="381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181" name="Oval 1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solidFill>
                <a:srgbClr val="FFFFCC"/>
              </a:solidFill>
              <a:ln w="2857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82" name="Oval 1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solidFill>
                <a:srgbClr val="FFFFCC">
                  <a:alpha val="0"/>
                </a:srgbClr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83" name="Oval 1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solidFill>
                <a:srgbClr val="FFFFCC">
                  <a:alpha val="47842"/>
                </a:srgbClr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84" name="Oval 1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solidFill>
                <a:srgbClr val="C4791E">
                  <a:alpha val="38039"/>
                </a:srgbClr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178" name="Text Box 17"/>
            <p:cNvSpPr txBox="1">
              <a:spLocks noChangeArrowheads="1"/>
            </p:cNvSpPr>
            <p:nvPr/>
          </p:nvSpPr>
          <p:spPr bwMode="gray">
            <a:xfrm>
              <a:off x="1350" y="1354"/>
              <a:ext cx="75" cy="178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F2F7F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1</a:t>
              </a:r>
              <a:endParaRPr lang="en-US" b="1"/>
            </a:p>
          </p:txBody>
        </p:sp>
        <p:sp>
          <p:nvSpPr>
            <p:cNvPr id="7179" name="Text Box 18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631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F2F7F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solidFill>
                    <a:schemeClr val="tx2"/>
                  </a:solidFill>
                </a:rPr>
                <a:t>ЗПР конституционального происхождения</a:t>
              </a:r>
            </a:p>
            <a:p>
              <a:r>
                <a:rPr lang="ru-RU" sz="1400" b="1" dirty="0">
                  <a:solidFill>
                    <a:schemeClr val="tx2"/>
                  </a:solidFill>
                </a:rPr>
                <a:t>(психический и психофизический инфантилизм по классификации М.С.Певзнер и Т.А.Власовой)</a:t>
              </a:r>
            </a:p>
            <a:p>
              <a:r>
                <a:rPr lang="ru-RU" sz="1400" b="1" i="1" dirty="0">
                  <a:solidFill>
                    <a:schemeClr val="tx2"/>
                  </a:solidFill>
                </a:rPr>
                <a:t>Выделяется два варианта: гармонический и дисгармонический. </a:t>
              </a:r>
            </a:p>
            <a:p>
              <a:pPr algn="l"/>
              <a:r>
                <a:rPr lang="ru-RU" sz="1400" dirty="0">
                  <a:solidFill>
                    <a:schemeClr val="tx2"/>
                  </a:solidFill>
                </a:rPr>
                <a:t>   </a:t>
              </a:r>
              <a:r>
                <a:rPr lang="ru-RU" sz="1400" b="1" i="1" dirty="0">
                  <a:solidFill>
                    <a:schemeClr val="tx2"/>
                  </a:solidFill>
                </a:rPr>
                <a:t>Дисгармонический</a:t>
              </a:r>
              <a:r>
                <a:rPr lang="ru-RU" sz="1400" b="1" dirty="0">
                  <a:solidFill>
                    <a:schemeClr val="tx2"/>
                  </a:solidFill>
                </a:rPr>
                <a:t> относят к патологическим вариантам</a:t>
              </a:r>
              <a:r>
                <a:rPr lang="ru-RU" sz="1400" dirty="0">
                  <a:solidFill>
                    <a:schemeClr val="tx2"/>
                  </a:solidFill>
                </a:rPr>
                <a:t>.</a:t>
              </a:r>
            </a:p>
            <a:p>
              <a:pPr algn="l"/>
              <a:r>
                <a:rPr lang="ru-RU" sz="1400" b="1" dirty="0">
                  <a:solidFill>
                    <a:schemeClr val="tx2"/>
                  </a:solidFill>
                </a:rPr>
                <a:t>   Дети с </a:t>
              </a:r>
              <a:r>
                <a:rPr lang="ru-RU" sz="1400" b="1" i="1" dirty="0">
                  <a:solidFill>
                    <a:schemeClr val="tx2"/>
                  </a:solidFill>
                </a:rPr>
                <a:t>гармоническим </a:t>
              </a:r>
              <a:r>
                <a:rPr lang="ru-RU" sz="1400" b="1" dirty="0">
                  <a:solidFill>
                    <a:schemeClr val="tx2"/>
                  </a:solidFill>
                </a:rPr>
                <a:t>инфантилизмом по психическим и физическим особенностям отстают от своих сверстников на полтора-два года. </a:t>
              </a:r>
              <a:r>
                <a:rPr lang="ru-RU" sz="1400" b="1" u="sng" dirty="0">
                  <a:solidFill>
                    <a:schemeClr val="tx2"/>
                  </a:solidFill>
                </a:rPr>
                <a:t>Для них характерны:</a:t>
              </a:r>
            </a:p>
            <a:p>
              <a:pPr algn="l">
                <a:buFontTx/>
                <a:buChar char="•"/>
              </a:pPr>
              <a:r>
                <a:rPr lang="ru-RU" sz="1400" b="1" dirty="0">
                  <a:solidFill>
                    <a:schemeClr val="tx2"/>
                  </a:solidFill>
                </a:rPr>
                <a:t>  непосредственность, повышенная жизнерадостность, «сенсорная жадность», неутомимость в игре; </a:t>
              </a:r>
            </a:p>
            <a:p>
              <a:pPr algn="l">
                <a:buFontTx/>
                <a:buChar char="•"/>
              </a:pPr>
              <a:r>
                <a:rPr lang="ru-RU" sz="1400" b="1" dirty="0">
                  <a:solidFill>
                    <a:schemeClr val="tx2"/>
                  </a:solidFill>
                </a:rPr>
                <a:t>  при выполнении учебных заданий, умственном напряжении, у ребенка быстро наступает утомление; </a:t>
              </a:r>
            </a:p>
            <a:p>
              <a:pPr algn="l">
                <a:buFontTx/>
                <a:buChar char="•"/>
              </a:pPr>
              <a:r>
                <a:rPr lang="ru-RU" sz="1400" b="1" dirty="0">
                  <a:solidFill>
                    <a:schemeClr val="tx2"/>
                  </a:solidFill>
                </a:rPr>
                <a:t> дети усваивают учебный материал поверхностно, навыки носят неустойчивый характер. У детей преобладают игровые интересы, быстрая </a:t>
              </a:r>
              <a:r>
                <a:rPr lang="ru-RU" sz="1400" b="1" dirty="0" err="1">
                  <a:solidFill>
                    <a:schemeClr val="tx2"/>
                  </a:solidFill>
                </a:rPr>
                <a:t>пресыщаемость</a:t>
              </a:r>
              <a:r>
                <a:rPr lang="ru-RU" sz="1400" b="1" dirty="0">
                  <a:solidFill>
                    <a:schemeClr val="tx2"/>
                  </a:solidFill>
                </a:rPr>
                <a:t> и стремление делать только то, что нравится;</a:t>
              </a:r>
            </a:p>
            <a:p>
              <a:pPr algn="l">
                <a:buFontTx/>
                <a:buChar char="•"/>
              </a:pPr>
              <a:r>
                <a:rPr lang="ru-RU" sz="1400" b="1" dirty="0">
                  <a:solidFill>
                    <a:schemeClr val="tx2"/>
                  </a:solidFill>
                </a:rPr>
                <a:t> отсутствие чувства ответственности и стойких привязанностей, снижение  критичности к себе негативно сказывается на взаимоотношениях ребенка со сверстниками, родными.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0"/>
            <a:ext cx="8178827" cy="6858000"/>
            <a:chOff x="720" y="1296"/>
            <a:chExt cx="1367" cy="2542"/>
          </a:xfrm>
        </p:grpSpPr>
        <p:sp>
          <p:nvSpPr>
            <p:cNvPr id="8195" name="AutoShape 5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solidFill>
              <a:srgbClr val="FFFFCC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6" name="AutoShape 6"/>
            <p:cNvSpPr>
              <a:spLocks noChangeArrowheads="1"/>
            </p:cNvSpPr>
            <p:nvPr/>
          </p:nvSpPr>
          <p:spPr bwMode="gray">
            <a:xfrm>
              <a:off x="741" y="1495"/>
              <a:ext cx="1262" cy="152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7" name="AutoShape 7"/>
            <p:cNvSpPr>
              <a:spLocks noChangeArrowheads="1"/>
            </p:cNvSpPr>
            <p:nvPr/>
          </p:nvSpPr>
          <p:spPr bwMode="gray">
            <a:xfrm>
              <a:off x="786" y="2795"/>
              <a:ext cx="1270" cy="222"/>
            </a:xfrm>
            <a:prstGeom prst="roundRect">
              <a:avLst>
                <a:gd name="adj" fmla="val 50000"/>
              </a:avLst>
            </a:prstGeom>
            <a:solidFill>
              <a:srgbClr val="FFFFCC">
                <a:alpha val="0"/>
              </a:srgbClr>
            </a:solidFill>
            <a:ln w="9525">
              <a:solidFill>
                <a:srgbClr val="F2F7F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8" name="AutoShape 8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solidFill>
              <a:srgbClr val="FFFFCC">
                <a:alpha val="0"/>
              </a:srgbClr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9" name="AutoShape 9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solidFill>
              <a:srgbClr val="FFFFCC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0" name="AutoShape 10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 sz="1600" b="1" dirty="0">
                <a:solidFill>
                  <a:schemeClr val="tx2"/>
                </a:solidFill>
              </a:endParaRPr>
            </a:p>
            <a:p>
              <a:pPr algn="l"/>
              <a:r>
                <a:rPr lang="ru-RU" sz="1400" b="1" dirty="0">
                  <a:solidFill>
                    <a:schemeClr val="tx2"/>
                  </a:solidFill>
                </a:rPr>
                <a:t>Причины: </a:t>
              </a:r>
              <a:r>
                <a:rPr lang="ru-RU" sz="1200" b="1" dirty="0">
                  <a:solidFill>
                    <a:schemeClr val="tx2"/>
                  </a:solidFill>
                </a:rPr>
                <a:t>длительная соматическая недостаточность </a:t>
              </a:r>
            </a:p>
            <a:p>
              <a:pPr algn="l"/>
              <a:r>
                <a:rPr lang="ru-RU" sz="1200" b="1" dirty="0">
                  <a:solidFill>
                    <a:schemeClr val="tx2"/>
                  </a:solidFill>
                </a:rPr>
                <a:t>различного происхождения: хронические инфекции, аллергические состояния;</a:t>
              </a:r>
            </a:p>
            <a:p>
              <a:pPr algn="l"/>
              <a:r>
                <a:rPr lang="ru-RU" sz="1200" b="1" dirty="0">
                  <a:solidFill>
                    <a:schemeClr val="tx2"/>
                  </a:solidFill>
                </a:rPr>
                <a:t>врожденные и приобретенные пороки развития внутренних органов (сердце, </a:t>
              </a:r>
            </a:p>
            <a:p>
              <a:pPr algn="l"/>
              <a:r>
                <a:rPr lang="ru-RU" sz="1200" b="1" dirty="0">
                  <a:solidFill>
                    <a:schemeClr val="tx2"/>
                  </a:solidFill>
                </a:rPr>
                <a:t>почки, легкие и др.). </a:t>
              </a:r>
            </a:p>
            <a:p>
              <a:pPr algn="l"/>
              <a:r>
                <a:rPr lang="ru-RU" sz="1400" b="1" dirty="0">
                  <a:solidFill>
                    <a:schemeClr val="tx2"/>
                  </a:solidFill>
                </a:rPr>
                <a:t>Прогноз: успешный</a:t>
              </a:r>
              <a:r>
                <a:rPr lang="ru-RU" b="1" dirty="0">
                  <a:solidFill>
                    <a:schemeClr val="tx2"/>
                  </a:solidFill>
                </a:rPr>
                <a:t> </a:t>
              </a:r>
              <a:r>
                <a:rPr lang="ru-RU" sz="1200" b="1" dirty="0">
                  <a:solidFill>
                    <a:schemeClr val="tx2"/>
                  </a:solidFill>
                </a:rPr>
                <a:t>при условии строгого соблюдения режима, </a:t>
              </a:r>
            </a:p>
            <a:p>
              <a:pPr algn="l"/>
              <a:r>
                <a:rPr lang="ru-RU" sz="1200" b="1" dirty="0">
                  <a:solidFill>
                    <a:schemeClr val="tx2"/>
                  </a:solidFill>
                </a:rPr>
                <a:t>лечения, охраны и укреплении здоровья ребенка.</a:t>
              </a: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8204" name="Oval 1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FFFFCC"/>
              </a:solidFill>
              <a:ln w="381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205" name="Oval 1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solidFill>
                <a:srgbClr val="FFFFCC"/>
              </a:solidFill>
              <a:ln w="2857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06" name="Oval 1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solidFill>
                <a:srgbClr val="FFFFCC">
                  <a:alpha val="0"/>
                </a:srgbClr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07" name="Oval 1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solidFill>
                <a:srgbClr val="FFFFCC">
                  <a:alpha val="47842"/>
                </a:srgbClr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08" name="Oval 1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solidFill>
                <a:srgbClr val="C4791E">
                  <a:alpha val="38039"/>
                </a:srgbClr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8202" name="Text Box 17"/>
            <p:cNvSpPr txBox="1">
              <a:spLocks noChangeArrowheads="1"/>
            </p:cNvSpPr>
            <p:nvPr/>
          </p:nvSpPr>
          <p:spPr bwMode="gray">
            <a:xfrm>
              <a:off x="1350" y="1354"/>
              <a:ext cx="74" cy="173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F2F7F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chemeClr val="tx2"/>
                  </a:solidFill>
                </a:rPr>
                <a:t>2</a:t>
              </a:r>
              <a:endParaRPr lang="en-US" sz="2400" b="1">
                <a:solidFill>
                  <a:schemeClr val="tx2"/>
                </a:solidFill>
              </a:endParaRPr>
            </a:p>
          </p:txBody>
        </p:sp>
        <p:sp>
          <p:nvSpPr>
            <p:cNvPr id="8203" name="Text Box 18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164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F2F7F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 smtClean="0">
                  <a:solidFill>
                    <a:schemeClr val="tx2"/>
                  </a:solidFill>
                </a:rPr>
                <a:t>ЗПР соматогенного </a:t>
              </a:r>
              <a:r>
                <a:rPr lang="ru-RU" sz="2000" b="1" dirty="0">
                  <a:solidFill>
                    <a:schemeClr val="tx2"/>
                  </a:solidFill>
                </a:rPr>
                <a:t>происхождения</a:t>
              </a:r>
            </a:p>
            <a:p>
              <a:pPr algn="l"/>
              <a:endParaRPr lang="ru-RU" sz="2000" b="1" dirty="0">
                <a:solidFill>
                  <a:schemeClr val="tx2"/>
                </a:solidFill>
              </a:endParaRPr>
            </a:p>
            <a:p>
              <a:pPr algn="l"/>
              <a:r>
                <a:rPr lang="ru-RU" sz="1600" b="1" dirty="0">
                  <a:solidFill>
                    <a:schemeClr val="tx2"/>
                  </a:solidFill>
                </a:rPr>
                <a:t>«</a:t>
              </a:r>
              <a:r>
                <a:rPr lang="ru-RU" sz="1600" b="1" dirty="0" err="1">
                  <a:solidFill>
                    <a:schemeClr val="tx2"/>
                  </a:solidFill>
                </a:rPr>
                <a:t>сомато</a:t>
              </a:r>
              <a:r>
                <a:rPr lang="ru-RU" sz="1600" b="1" dirty="0">
                  <a:solidFill>
                    <a:schemeClr val="tx2"/>
                  </a:solidFill>
                </a:rPr>
                <a:t>» – тело.  </a:t>
              </a:r>
              <a:r>
                <a:rPr lang="ru-RU" sz="1400" b="1" dirty="0">
                  <a:solidFill>
                    <a:schemeClr val="tx2"/>
                  </a:solidFill>
                </a:rPr>
                <a:t>К замедлению темпа психического развития приводит стойкая </a:t>
              </a:r>
              <a:r>
                <a:rPr lang="ru-RU" sz="1400" b="1" u="sng" dirty="0">
                  <a:solidFill>
                    <a:schemeClr val="tx2"/>
                  </a:solidFill>
                </a:rPr>
                <a:t>астения</a:t>
              </a:r>
              <a:r>
                <a:rPr lang="ru-RU" sz="1400" b="1" dirty="0">
                  <a:solidFill>
                    <a:schemeClr val="tx2"/>
                  </a:solidFill>
                </a:rPr>
                <a:t>, болезненное состояние, которое характеризуется</a:t>
              </a:r>
              <a:r>
                <a:rPr lang="ru-RU" sz="1600" b="1" dirty="0">
                  <a:solidFill>
                    <a:schemeClr val="tx2"/>
                  </a:solidFill>
                </a:rPr>
                <a:t>:</a:t>
              </a:r>
            </a:p>
            <a:p>
              <a:pPr algn="l">
                <a:buFontTx/>
                <a:buChar char="•"/>
              </a:pPr>
              <a:r>
                <a:rPr lang="ru-RU" sz="1400" b="1" dirty="0">
                  <a:solidFill>
                    <a:schemeClr val="tx2"/>
                  </a:solidFill>
                </a:rPr>
                <a:t> повышенной утомляемостью, истощаемостью, неспособностью к длительному умственному и физическому напряжению;</a:t>
              </a:r>
            </a:p>
            <a:p>
              <a:pPr algn="l">
                <a:buFontTx/>
                <a:buChar char="•"/>
              </a:pPr>
              <a:r>
                <a:rPr lang="ru-RU" sz="1400" b="1" dirty="0">
                  <a:solidFill>
                    <a:schemeClr val="tx2"/>
                  </a:solidFill>
                </a:rPr>
                <a:t> интеллектуальная недостаточность проявляется в снижении памяти, концентрации внимания,  в замедлении темпа мыслительной деятельности;</a:t>
              </a:r>
            </a:p>
            <a:p>
              <a:pPr algn="l">
                <a:buFontTx/>
                <a:buChar char="•"/>
              </a:pPr>
              <a:r>
                <a:rPr lang="ru-RU" sz="1400" b="1" dirty="0">
                  <a:solidFill>
                    <a:schemeClr val="tx2"/>
                  </a:solidFill>
                </a:rPr>
                <a:t> эмоциональные нарушения выражаются в повышенной раздражительности, обидчивости, плаксивости;</a:t>
              </a:r>
            </a:p>
            <a:p>
              <a:pPr algn="l">
                <a:buFontTx/>
                <a:buChar char="•"/>
              </a:pPr>
              <a:r>
                <a:rPr lang="ru-RU" sz="1400" b="1" dirty="0">
                  <a:solidFill>
                    <a:schemeClr val="tx2"/>
                  </a:solidFill>
                </a:rPr>
                <a:t> дети плохо переносят жару, шум, яркий свет; жалуются на головные боли и усталость; у них нарушается сон и аппетит, к концу учебных занятий резко падает работоспособность.   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7159" y="0"/>
            <a:ext cx="8462992" cy="6742113"/>
            <a:chOff x="720" y="1296"/>
            <a:chExt cx="1367" cy="2542"/>
          </a:xfrm>
        </p:grpSpPr>
        <p:sp>
          <p:nvSpPr>
            <p:cNvPr id="9220" name="AutoShape 5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solidFill>
              <a:srgbClr val="FFFFCC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1" name="AutoShape 6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2" name="AutoShape 7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solidFill>
              <a:srgbClr val="FFFFCC">
                <a:alpha val="0"/>
              </a:srgbClr>
            </a:solidFill>
            <a:ln w="9525">
              <a:solidFill>
                <a:srgbClr val="F2F7F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3" name="AutoShape 8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solidFill>
              <a:srgbClr val="FFFFCC">
                <a:alpha val="0"/>
              </a:srgbClr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4" name="AutoShape 9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solidFill>
              <a:srgbClr val="FFFFCC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5" name="AutoShape 10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 sz="1400" b="1" dirty="0">
                <a:solidFill>
                  <a:schemeClr val="tx2"/>
                </a:solidFill>
              </a:endParaRPr>
            </a:p>
            <a:p>
              <a:pPr algn="l"/>
              <a:r>
                <a:rPr lang="ru-RU" sz="1400" b="1" u="sng" dirty="0">
                  <a:solidFill>
                    <a:schemeClr val="tx2"/>
                  </a:solidFill>
                </a:rPr>
                <a:t>Причины</a:t>
              </a:r>
              <a:r>
                <a:rPr lang="ru-RU" sz="1400" b="1" dirty="0">
                  <a:solidFill>
                    <a:schemeClr val="tx2"/>
                  </a:solidFill>
                </a:rPr>
                <a:t>: неблагоприятные условия воспитания: несогласованность и </a:t>
              </a:r>
            </a:p>
            <a:p>
              <a:pPr algn="l"/>
              <a:r>
                <a:rPr lang="ru-RU" sz="1400" b="1" dirty="0">
                  <a:solidFill>
                    <a:schemeClr val="tx2"/>
                  </a:solidFill>
                </a:rPr>
                <a:t>противоречивое влияние семьи и образовательных учреждений, </a:t>
              </a:r>
            </a:p>
            <a:p>
              <a:pPr algn="l"/>
              <a:r>
                <a:rPr lang="ru-RU" sz="1400" b="1" dirty="0">
                  <a:solidFill>
                    <a:schemeClr val="tx2"/>
                  </a:solidFill>
                </a:rPr>
                <a:t>конфликтная обстановка в семье, безнадзорность. </a:t>
              </a:r>
            </a:p>
            <a:p>
              <a:pPr algn="l"/>
              <a:r>
                <a:rPr lang="ru-RU" sz="1400" b="1" u="sng" dirty="0">
                  <a:solidFill>
                    <a:schemeClr val="tx2"/>
                  </a:solidFill>
                </a:rPr>
                <a:t>Прогноз:</a:t>
              </a:r>
              <a:r>
                <a:rPr lang="ru-RU" sz="1400" b="1" dirty="0">
                  <a:solidFill>
                    <a:schemeClr val="tx2"/>
                  </a:solidFill>
                </a:rPr>
                <a:t> успешный при условии коррекционно-воспитательной</a:t>
              </a:r>
            </a:p>
            <a:p>
              <a:pPr algn="l"/>
              <a:r>
                <a:rPr lang="ru-RU" sz="1400" b="1" dirty="0">
                  <a:solidFill>
                    <a:schemeClr val="tx2"/>
                  </a:solidFill>
                </a:rPr>
                <a:t>работы с ребенком и с семьей. </a:t>
              </a: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229" name="Oval 1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FFFFCC"/>
              </a:solidFill>
              <a:ln w="381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230" name="Oval 1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solidFill>
                <a:srgbClr val="FFFFCC"/>
              </a:solidFill>
              <a:ln w="2857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231" name="Oval 1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solidFill>
                <a:srgbClr val="FFFFCC">
                  <a:alpha val="0"/>
                </a:srgbClr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232" name="Oval 1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solidFill>
                <a:srgbClr val="FFFFCC">
                  <a:alpha val="47842"/>
                </a:srgbClr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233" name="Oval 1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solidFill>
                <a:srgbClr val="C4791E">
                  <a:alpha val="38039"/>
                </a:srgbClr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227" name="Text Box 17"/>
            <p:cNvSpPr txBox="1">
              <a:spLocks noChangeArrowheads="1"/>
            </p:cNvSpPr>
            <p:nvPr/>
          </p:nvSpPr>
          <p:spPr bwMode="gray">
            <a:xfrm>
              <a:off x="1347" y="1354"/>
              <a:ext cx="81" cy="176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F2F7F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chemeClr val="tx2"/>
                  </a:solidFill>
                </a:rPr>
                <a:t>3</a:t>
              </a:r>
              <a:endParaRPr lang="en-US" sz="2400" b="1">
                <a:solidFill>
                  <a:schemeClr val="tx2"/>
                </a:solidFill>
              </a:endParaRPr>
            </a:p>
          </p:txBody>
        </p:sp>
        <p:sp>
          <p:nvSpPr>
            <p:cNvPr id="9228" name="Text Box 18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253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F2F7F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 u="sng" dirty="0" smtClean="0">
                  <a:solidFill>
                    <a:schemeClr val="tx2"/>
                  </a:solidFill>
                </a:rPr>
                <a:t>ЗПР  психогенного </a:t>
              </a:r>
              <a:r>
                <a:rPr lang="ru-RU" sz="1400" b="1" u="sng" dirty="0">
                  <a:solidFill>
                    <a:schemeClr val="tx2"/>
                  </a:solidFill>
                </a:rPr>
                <a:t>происхождения</a:t>
              </a:r>
            </a:p>
            <a:p>
              <a:pPr algn="just"/>
              <a:r>
                <a:rPr lang="ru-RU" sz="1400" b="1" dirty="0">
                  <a:solidFill>
                    <a:schemeClr val="tx2"/>
                  </a:solidFill>
                </a:rPr>
                <a:t>   Трудности в формировании учебно-познавательной деятельности и нарушения  поведении проявляется в отсутствии любознательности, усидчивости, трудолюбии, заинтересованности в успешном выполнении заданий, чувства долга и ответственности. </a:t>
              </a:r>
            </a:p>
            <a:p>
              <a:pPr algn="just"/>
              <a:r>
                <a:rPr lang="ru-RU" sz="1400" b="1" dirty="0">
                  <a:solidFill>
                    <a:schemeClr val="tx2"/>
                  </a:solidFill>
                </a:rPr>
                <a:t>   Процесс формирования психики определяется </a:t>
              </a:r>
              <a:r>
                <a:rPr lang="ru-RU" sz="1400" b="1" u="sng" dirty="0">
                  <a:solidFill>
                    <a:schemeClr val="tx2"/>
                  </a:solidFill>
                </a:rPr>
                <a:t>социальной</a:t>
              </a:r>
              <a:r>
                <a:rPr lang="ru-RU" sz="1400" b="1" dirty="0">
                  <a:solidFill>
                    <a:schemeClr val="tx2"/>
                  </a:solidFill>
                </a:rPr>
                <a:t> ситуацией развития.</a:t>
              </a:r>
            </a:p>
            <a:p>
              <a:pPr algn="just"/>
              <a:r>
                <a:rPr lang="ru-RU" sz="1400" b="1" dirty="0">
                  <a:solidFill>
                    <a:schemeClr val="tx2"/>
                  </a:solidFill>
                </a:rPr>
                <a:t>   В условиях</a:t>
              </a:r>
              <a:r>
                <a:rPr lang="ru-RU" sz="1400" b="1" u="sng" dirty="0">
                  <a:solidFill>
                    <a:schemeClr val="tx2"/>
                  </a:solidFill>
                </a:rPr>
                <a:t> </a:t>
              </a:r>
              <a:r>
                <a:rPr lang="ru-RU" sz="1400" b="1" u="sng" dirty="0" err="1">
                  <a:solidFill>
                    <a:schemeClr val="tx2"/>
                  </a:solidFill>
                </a:rPr>
                <a:t>гиперопеки</a:t>
              </a:r>
              <a:r>
                <a:rPr lang="ru-RU" sz="1400" b="1" dirty="0">
                  <a:solidFill>
                    <a:schemeClr val="tx2"/>
                  </a:solidFill>
                </a:rPr>
                <a:t> и при </a:t>
              </a:r>
              <a:r>
                <a:rPr lang="ru-RU" sz="1400" b="1" u="sng" dirty="0">
                  <a:solidFill>
                    <a:schemeClr val="tx2"/>
                  </a:solidFill>
                </a:rPr>
                <a:t>психотравмирующих условиях</a:t>
              </a:r>
              <a:r>
                <a:rPr lang="ru-RU" sz="1400" b="1" dirty="0">
                  <a:solidFill>
                    <a:schemeClr val="tx2"/>
                  </a:solidFill>
                </a:rPr>
                <a:t> воспитания проявления личностной незрелости сочетаются с агрессивно-защитными или пассивно-защитными реакциями.</a:t>
              </a:r>
            </a:p>
            <a:p>
              <a:pPr algn="just"/>
              <a:r>
                <a:rPr lang="ru-RU" sz="1400" b="1" dirty="0">
                  <a:solidFill>
                    <a:schemeClr val="tx2"/>
                  </a:solidFill>
                </a:rPr>
                <a:t>   У детей отмечаются: </a:t>
              </a:r>
            </a:p>
            <a:p>
              <a:pPr algn="just"/>
              <a:r>
                <a:rPr lang="ru-RU" sz="1400" b="1" dirty="0">
                  <a:solidFill>
                    <a:schemeClr val="tx2"/>
                  </a:solidFill>
                </a:rPr>
                <a:t>1) черты патологической незрелости эмоционально-волевой сферы:</a:t>
              </a:r>
            </a:p>
            <a:p>
              <a:pPr algn="just"/>
              <a:r>
                <a:rPr lang="ru-RU" sz="1400" b="1" dirty="0">
                  <a:solidFill>
                    <a:schemeClr val="tx2"/>
                  </a:solidFill>
                </a:rPr>
                <a:t> аффективная лабильность, импульсивность, повышенная внушаемость;</a:t>
              </a:r>
            </a:p>
            <a:p>
              <a:pPr algn="just"/>
              <a:r>
                <a:rPr lang="ru-RU" sz="1400" b="1" dirty="0">
                  <a:solidFill>
                    <a:schemeClr val="tx2"/>
                  </a:solidFill>
                </a:rPr>
                <a:t> 2) недостаточный уровень знаний, умений и</a:t>
              </a:r>
              <a:r>
                <a:rPr lang="ru-RU" sz="1400" dirty="0"/>
                <a:t> </a:t>
              </a:r>
              <a:r>
                <a:rPr lang="ru-RU" sz="1400" b="1" dirty="0">
                  <a:solidFill>
                    <a:schemeClr val="tx2"/>
                  </a:solidFill>
                </a:rPr>
                <a:t>навыков, необходимых для успешного усвоения школьной программы;</a:t>
              </a:r>
            </a:p>
            <a:p>
              <a:pPr algn="just"/>
              <a:r>
                <a:rPr lang="ru-RU" sz="1400" b="1" dirty="0">
                  <a:solidFill>
                    <a:schemeClr val="tx2"/>
                  </a:solidFill>
                </a:rPr>
                <a:t>3) неспособность к систематическому труду, раздражительность</a:t>
              </a:r>
              <a:r>
                <a:rPr lang="ru-RU" sz="1200" b="1" dirty="0">
                  <a:solidFill>
                    <a:schemeClr val="tx2"/>
                  </a:solidFill>
                </a:rPr>
                <a:t>.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45" y="0"/>
            <a:ext cx="9001156" cy="6669088"/>
            <a:chOff x="720" y="1296"/>
            <a:chExt cx="1367" cy="2542"/>
          </a:xfrm>
        </p:grpSpPr>
        <p:sp>
          <p:nvSpPr>
            <p:cNvPr id="10244" name="AutoShape 3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solidFill>
              <a:srgbClr val="FFFFCC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5" name="AutoShape 4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6" name="AutoShape 5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solidFill>
              <a:srgbClr val="FFFFCC">
                <a:alpha val="0"/>
              </a:srgbClr>
            </a:solidFill>
            <a:ln w="9525">
              <a:solidFill>
                <a:srgbClr val="F2F7F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7" name="AutoShape 6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solidFill>
              <a:srgbClr val="FFFFCC">
                <a:alpha val="0"/>
              </a:srgbClr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8" name="AutoShape 7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solidFill>
              <a:srgbClr val="FFFFCC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9" name="AutoShape 8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 sz="1600" b="1" dirty="0">
                <a:solidFill>
                  <a:schemeClr val="tx2"/>
                </a:solidFill>
              </a:endParaRPr>
            </a:p>
            <a:p>
              <a:pPr algn="l"/>
              <a:r>
                <a:rPr lang="ru-RU" sz="1400" b="1" u="sng" dirty="0">
                  <a:solidFill>
                    <a:schemeClr val="tx2"/>
                  </a:solidFill>
                </a:rPr>
                <a:t>Причины</a:t>
              </a:r>
              <a:r>
                <a:rPr lang="ru-RU" sz="1400" b="1" dirty="0">
                  <a:solidFill>
                    <a:schemeClr val="tx2"/>
                  </a:solidFill>
                </a:rPr>
                <a:t>: негрубая органическая недостаточность нервной системы </a:t>
              </a:r>
            </a:p>
            <a:p>
              <a:pPr algn="l"/>
              <a:r>
                <a:rPr lang="ru-RU" sz="1400" b="1" dirty="0" err="1">
                  <a:solidFill>
                    <a:schemeClr val="tx2"/>
                  </a:solidFill>
                </a:rPr>
                <a:t>резидуального</a:t>
              </a:r>
              <a:r>
                <a:rPr lang="ru-RU" sz="1400" b="1" dirty="0">
                  <a:solidFill>
                    <a:schemeClr val="tx2"/>
                  </a:solidFill>
                </a:rPr>
                <a:t> (остаточного) характера вследствие патологии </a:t>
              </a:r>
            </a:p>
            <a:p>
              <a:pPr algn="l"/>
              <a:r>
                <a:rPr lang="ru-RU" sz="1400" b="1" dirty="0">
                  <a:solidFill>
                    <a:schemeClr val="tx2"/>
                  </a:solidFill>
                </a:rPr>
                <a:t>беременности, родов, постнатальных инфекций и др. </a:t>
              </a:r>
            </a:p>
            <a:p>
              <a:pPr algn="l"/>
              <a:r>
                <a:rPr lang="ru-RU" sz="1400" b="1" u="sng" dirty="0">
                  <a:solidFill>
                    <a:schemeClr val="tx2"/>
                  </a:solidFill>
                </a:rPr>
                <a:t>Прогноз</a:t>
              </a:r>
              <a:r>
                <a:rPr lang="ru-RU" sz="1400" b="1" dirty="0">
                  <a:solidFill>
                    <a:schemeClr val="tx2"/>
                  </a:solidFill>
                </a:rPr>
                <a:t>: зависит от организации специального обучения в школах </a:t>
              </a:r>
            </a:p>
            <a:p>
              <a:pPr algn="l"/>
              <a:r>
                <a:rPr lang="ru-RU" sz="1400" b="1" dirty="0">
                  <a:solidFill>
                    <a:schemeClr val="tx2"/>
                  </a:solidFill>
                </a:rPr>
                <a:t>для детей с ЗПР.</a:t>
              </a: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0253" name="Oval 1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FFFFCC"/>
              </a:solidFill>
              <a:ln w="381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0254" name="Oval 1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solidFill>
                <a:srgbClr val="FFFFCC"/>
              </a:solidFill>
              <a:ln w="2857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55" name="Oval 1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solidFill>
                <a:srgbClr val="FFFFCC">
                  <a:alpha val="0"/>
                </a:srgbClr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56" name="Oval 1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solidFill>
                <a:srgbClr val="FFFFCC">
                  <a:alpha val="47842"/>
                </a:srgbClr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57" name="Oval 1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solidFill>
                <a:srgbClr val="660066">
                  <a:alpha val="38039"/>
                </a:srgbClr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0251" name="Text Box 15"/>
            <p:cNvSpPr txBox="1">
              <a:spLocks noChangeArrowheads="1"/>
            </p:cNvSpPr>
            <p:nvPr/>
          </p:nvSpPr>
          <p:spPr bwMode="gray">
            <a:xfrm>
              <a:off x="1350" y="1354"/>
              <a:ext cx="75" cy="178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F2F7F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chemeClr val="tx2"/>
                  </a:solidFill>
                </a:rPr>
                <a:t>4</a:t>
              </a:r>
              <a:endParaRPr lang="en-US" sz="2400" b="1">
                <a:solidFill>
                  <a:schemeClr val="tx2"/>
                </a:solidFill>
              </a:endParaRPr>
            </a:p>
          </p:txBody>
        </p:sp>
        <p:sp>
          <p:nvSpPr>
            <p:cNvPr id="10252" name="Text Box 16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197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F2F7F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ru-RU" b="1" u="sng" dirty="0" smtClean="0">
                  <a:solidFill>
                    <a:schemeClr val="tx2"/>
                  </a:solidFill>
                </a:rPr>
                <a:t>ЗПР  церебрально-органического </a:t>
              </a:r>
              <a:r>
                <a:rPr lang="ru-RU" b="1" u="sng" dirty="0">
                  <a:solidFill>
                    <a:schemeClr val="tx2"/>
                  </a:solidFill>
                </a:rPr>
                <a:t>происхождения</a:t>
              </a:r>
            </a:p>
            <a:p>
              <a:pPr marL="342900" indent="-342900" algn="l"/>
              <a:r>
                <a:rPr lang="ru-RU" sz="1200" b="1" u="sng" dirty="0">
                  <a:solidFill>
                    <a:schemeClr val="tx2"/>
                  </a:solidFill>
                </a:rPr>
                <a:t>  </a:t>
              </a:r>
            </a:p>
            <a:p>
              <a:pPr marL="342900" indent="-342900" algn="l"/>
              <a:r>
                <a:rPr lang="ru-RU" sz="1400" b="1" dirty="0">
                  <a:solidFill>
                    <a:schemeClr val="tx2"/>
                  </a:solidFill>
                </a:rPr>
                <a:t>    У детей отмечается замедленное формирование двигательных функций, речи, этапов игровой деятельности.</a:t>
              </a:r>
            </a:p>
            <a:p>
              <a:pPr marL="342900" indent="-342900" algn="l"/>
              <a:endParaRPr lang="ru-RU" sz="1400" b="1" dirty="0">
                <a:solidFill>
                  <a:schemeClr val="tx2"/>
                </a:solidFill>
              </a:endParaRPr>
            </a:p>
            <a:p>
              <a:pPr marL="342900" indent="-342900" algn="l"/>
              <a:r>
                <a:rPr lang="ru-RU" sz="1400" b="1" dirty="0">
                  <a:solidFill>
                    <a:schemeClr val="tx2"/>
                  </a:solidFill>
                </a:rPr>
                <a:t>  </a:t>
              </a:r>
              <a:r>
                <a:rPr lang="ru-RU" sz="1400" b="1" u="sng" dirty="0">
                  <a:solidFill>
                    <a:schemeClr val="tx2"/>
                  </a:solidFill>
                </a:rPr>
                <a:t>Эмоционально-волевая незрелость</a:t>
              </a:r>
              <a:r>
                <a:rPr lang="ru-RU" sz="1400" b="1" dirty="0">
                  <a:solidFill>
                    <a:schemeClr val="tx2"/>
                  </a:solidFill>
                </a:rPr>
                <a:t> предстает в форме органического инфантилизма, который проявляется в двух вариантах:</a:t>
              </a:r>
            </a:p>
            <a:p>
              <a:pPr marL="342900" indent="-342900" algn="l">
                <a:buFontTx/>
                <a:buAutoNum type="arabicParenR"/>
              </a:pPr>
              <a:r>
                <a:rPr lang="ru-RU" sz="1400" b="1" dirty="0">
                  <a:solidFill>
                    <a:schemeClr val="tx2"/>
                  </a:solidFill>
                </a:rPr>
                <a:t>неустойчивом – с психомоторной расторможенностью и импульсивностью;</a:t>
              </a:r>
            </a:p>
            <a:p>
              <a:pPr marL="342900" indent="-342900" algn="l">
                <a:buFontTx/>
                <a:buAutoNum type="arabicParenR"/>
              </a:pPr>
              <a:r>
                <a:rPr lang="ru-RU" sz="1400" b="1" dirty="0">
                  <a:solidFill>
                    <a:schemeClr val="tx2"/>
                  </a:solidFill>
                </a:rPr>
                <a:t>тормозимом – с преобладанием пониженного фона настроения, нерешительностью и боязливостью.</a:t>
              </a:r>
            </a:p>
            <a:p>
              <a:pPr marL="342900" indent="-342900" algn="l"/>
              <a:r>
                <a:rPr lang="ru-RU" sz="1400" b="1" dirty="0">
                  <a:solidFill>
                    <a:schemeClr val="tx2"/>
                  </a:solidFill>
                </a:rPr>
                <a:t>   </a:t>
              </a:r>
              <a:r>
                <a:rPr lang="ru-RU" sz="1400" b="1" u="sng" dirty="0">
                  <a:solidFill>
                    <a:schemeClr val="tx2"/>
                  </a:solidFill>
                </a:rPr>
                <a:t>Нарушения познавательной деятельности</a:t>
              </a:r>
              <a:r>
                <a:rPr lang="ru-RU" sz="1400" b="1" dirty="0">
                  <a:solidFill>
                    <a:schemeClr val="tx2"/>
                  </a:solidFill>
                </a:rPr>
                <a:t> проявляются в недостаточной </a:t>
              </a:r>
              <a:r>
                <a:rPr lang="ru-RU" sz="1400" b="1" dirty="0" err="1">
                  <a:solidFill>
                    <a:schemeClr val="tx2"/>
                  </a:solidFill>
                </a:rPr>
                <a:t>сформированности</a:t>
              </a:r>
              <a:r>
                <a:rPr lang="ru-RU" sz="1400" b="1" dirty="0">
                  <a:solidFill>
                    <a:schemeClr val="tx2"/>
                  </a:solidFill>
                </a:rPr>
                <a:t> восприятия, внимания, памяти, мыслительных процессов и речи, в замедленности и пониженной переключаемости психических процессов.</a:t>
              </a:r>
            </a:p>
            <a:p>
              <a:pPr marL="342900" indent="-342900" algn="l"/>
              <a:r>
                <a:rPr lang="ru-RU" sz="1400" b="1" dirty="0">
                  <a:solidFill>
                    <a:schemeClr val="tx2"/>
                  </a:solidFill>
                </a:rPr>
                <a:t> Эта группа детей требует отграничения от умственно отсталых  детей.</a:t>
              </a: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Диаграммы дети">
  <a:themeElements>
    <a:clrScheme name="Default Design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Диаграммы дети</Template>
  <TotalTime>526</TotalTime>
  <Words>1868</Words>
  <Application>Microsoft Office PowerPoint</Application>
  <PresentationFormat>Экран (4:3)</PresentationFormat>
  <Paragraphs>261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Диаграммы дети</vt:lpstr>
      <vt:lpstr>  Особенности воспитания и обучения дошкольников с ЗПР</vt:lpstr>
      <vt:lpstr>Задержка психического развития</vt:lpstr>
      <vt:lpstr>Причины ЗПР и последствия</vt:lpstr>
      <vt:lpstr>Причины ЗПР и последствия</vt:lpstr>
      <vt:lpstr>Классификация детей с задержкой психического развития по К.С.Лебединской</vt:lpstr>
      <vt:lpstr>Слайд 6</vt:lpstr>
      <vt:lpstr>Слайд 7</vt:lpstr>
      <vt:lpstr>Слайд 8</vt:lpstr>
      <vt:lpstr>Слайд 9</vt:lpstr>
      <vt:lpstr>Типичные особенности,  свойственные всем детям с ЗПР</vt:lpstr>
      <vt:lpstr>Методы преодоления ЗПР:</vt:lpstr>
      <vt:lpstr>Направления работы с детьми с ЗПР</vt:lpstr>
      <vt:lpstr>Диагностика и наблюдение</vt:lpstr>
      <vt:lpstr>Диагностический этап включает в себя следующие направления: </vt:lpstr>
      <vt:lpstr>Индивидуальное сопровождение ребенка.  </vt:lpstr>
      <vt:lpstr>Организация жизни и деятельности  воспитателя с  детьми с ЗПР в группе</vt:lpstr>
      <vt:lpstr>Организация жизни и деятельности  воспитателя с  детьми с ЗПР в группе</vt:lpstr>
      <vt:lpstr>Организация жизни и деятельности  воспитателя с  детьми с ЗПР в группе</vt:lpstr>
      <vt:lpstr>Организация жизни и деятельности  воспитателя с  детьми с ЗПР в группе</vt:lpstr>
      <vt:lpstr>Создание благоприятных психолого-педагогических условий</vt:lpstr>
      <vt:lpstr>Коррекционно – развивающая работа</vt:lpstr>
      <vt:lpstr>Преодоление ЗПР зависит от характера стимулирования познавательной активности ребенка со стороны взрослого</vt:lpstr>
      <vt:lpstr>Направление коррекционно-педагогической работы</vt:lpstr>
      <vt:lpstr>Детям с ЗПР полезны игры-упражнения, направленные на развитие тактильной чувствительности и дидактические игры </vt:lpstr>
      <vt:lpstr>Слайд 25</vt:lpstr>
      <vt:lpstr>Важно помнить:</vt:lpstr>
      <vt:lpstr>Работа с родителями</vt:lpstr>
      <vt:lpstr>Формы взаимодействия с семьёй. </vt:lpstr>
      <vt:lpstr>Слайд 29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Индивидуально-типологические особенности учащихся с ЗПР</dc:title>
  <dc:creator>Oleg</dc:creator>
  <cp:lastModifiedBy>Валера</cp:lastModifiedBy>
  <cp:revision>45</cp:revision>
  <dcterms:created xsi:type="dcterms:W3CDTF">2015-03-09T05:07:24Z</dcterms:created>
  <dcterms:modified xsi:type="dcterms:W3CDTF">2020-11-24T21:32:51Z</dcterms:modified>
</cp:coreProperties>
</file>