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56" r:id="rId2"/>
    <p:sldId id="276" r:id="rId3"/>
    <p:sldId id="296" r:id="rId4"/>
    <p:sldId id="298" r:id="rId5"/>
    <p:sldId id="277" r:id="rId6"/>
    <p:sldId id="278" r:id="rId7"/>
    <p:sldId id="299" r:id="rId8"/>
    <p:sldId id="300" r:id="rId9"/>
    <p:sldId id="301" r:id="rId10"/>
    <p:sldId id="302" r:id="rId11"/>
    <p:sldId id="303" r:id="rId12"/>
    <p:sldId id="288" r:id="rId13"/>
    <p:sldId id="293" r:id="rId14"/>
    <p:sldId id="304" r:id="rId15"/>
    <p:sldId id="305" r:id="rId16"/>
    <p:sldId id="306" r:id="rId17"/>
    <p:sldId id="307" r:id="rId18"/>
    <p:sldId id="275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4D51-95E4-4D56-BDF1-19561E905257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66985-6BAB-4449-B4FB-E6F09D872D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354E5C-67D0-4647-B6C5-EEFD92DB03B9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ekspertnaya-deyatelnost-d-i-mendeleeva/viewer" TargetMode="External"/><Relationship Id="rId7" Type="http://schemas.openxmlformats.org/officeDocument/2006/relationships/hyperlink" Target="http://www.k2x2.info/nauchnaja_literatura_prochee/v_poiskah_istiny/p2.php" TargetMode="External"/><Relationship Id="rId2" Type="http://schemas.openxmlformats.org/officeDocument/2006/relationships/hyperlink" Target="https://info.wikireading.ru/2188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ehistory.ru/" TargetMode="External"/><Relationship Id="rId5" Type="http://schemas.openxmlformats.org/officeDocument/2006/relationships/hyperlink" Target="http://www.physchem.chimfak.rsu.ru/source/History/persones/Mendeleev.html" TargetMode="External"/><Relationship Id="rId4" Type="http://schemas.openxmlformats.org/officeDocument/2006/relationships/hyperlink" Target="https://histrf.ru/lichnosti/biografii/p/miendielieiev-dmitrii-ivanovich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cdn.ananasposter.ru/image/cache/catalog/poster/drugoe/78/34530-1000x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2656"/>
            <a:ext cx="4765543" cy="634895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188640"/>
            <a:ext cx="4676056" cy="93610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образовательное учреждение «Средняя общеобразовательная школа с. Питерка Питерского района Саратовской области»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789040"/>
            <a:ext cx="4280520" cy="23762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подготовила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Паршкова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Софья, ученица 9 класса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«СОШ с . Питерка»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Шарапова Ольга Васильевна, учитель химии МОУ «СОШ с . Питерка»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355976" y="1484784"/>
            <a:ext cx="4384576" cy="2112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«Д.И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 Менделеев 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криминалистика»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711752" y="6185520"/>
            <a:ext cx="1432248" cy="672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2023г.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Экспертам </a:t>
            </a:r>
            <a:r>
              <a:rPr lang="ru-RU" dirty="0" smtClean="0"/>
              <a:t>необходимо предоставить право высказать свое мнение о специальных вопросах, для разрешения которых они приглашены. Мотивируя последнее предложение, Д. И. Менделеев писал: “Конечно, эксперт не есть ни судья, ни защитник или обвинитель, но тем не менее если призывают, то надобно дать ему право высказать мнение о тех предметах, для суждения о каковых он призван, а без этого роль эксперта и польза, ожидаемая от специальных его знаний значительно убавляются ко вреду истины, которая отыскивается в суде”.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967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 Д.И. Менделеева по правам и обязанностям судебного эксперта в суде</a:t>
            </a:r>
            <a:endParaRPr lang="ru-RU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Д</a:t>
            </a:r>
            <a:r>
              <a:rPr lang="ru-RU" dirty="0" smtClean="0"/>
              <a:t>. И. Менделеев придавал исключительно большое значение наружному осмотру исследуемых экспертом вещественных доказательств, состоянию их упаковки и т, д. Все данные такого осмотра он считал обязательным отражать в протоколе, составляемом экспертом. Критикуя с этой стороны протокол химического исследования внутренностей </a:t>
            </a:r>
            <a:r>
              <a:rPr lang="ru-RU" dirty="0" err="1" smtClean="0"/>
              <a:t>Ахочинского</a:t>
            </a:r>
            <a:r>
              <a:rPr lang="ru-RU" dirty="0" smtClean="0"/>
              <a:t>, Д. И. Менделеев в своем заключении отмечал: “Не упомянуто подробно о том, как были завязаны другие банки (и какие на них были </a:t>
            </a:r>
            <a:r>
              <a:rPr lang="ru-RU" dirty="0" err="1" smtClean="0"/>
              <a:t>нумера</a:t>
            </a:r>
            <a:r>
              <a:rPr lang="ru-RU" dirty="0" smtClean="0"/>
              <a:t>)”.</a:t>
            </a:r>
          </a:p>
          <a:p>
            <a:pPr>
              <a:buNone/>
            </a:pPr>
            <a:r>
              <a:rPr lang="ru-RU" dirty="0" smtClean="0"/>
              <a:t>       Сам Д. И. Менделеев в даваемых им экспертных заключениях всегда подробно описывал общий вид исследуемых объектов, состояние их упаковки и другие внешние признаки. Например, давая заключение о качестве сгущенного молока фирмы “Вдова Владимира Мейера с сыновьями”, Д. И. Менделеев тщательно описывает, в каких жестяных банках оно было к нему доставлено, сколько каждая из них весила, какие этикетки имелись на банках, когда согласно этим этикеткам сгущенное молоко было изготовлено и т. д.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967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 Д.И. Менделеева по правам и обязанностям судебного эксперта в суде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1052736"/>
            <a:ext cx="8208912" cy="518457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Взгляды Д. И. Менделеева на роль судебной экспертизы и на систему ее организации значительно опередили его современность. Лишь в наше время большинство из них нашло свое осуществление. Сказанным не исчерпывается роль Д. И. Менделеева в развитии судебной экспертизы. Немало ценных мыслей и замечаний им было высказано в связи с конкретными экспертизами. Особенно большое значение Д. И. Менделеев уделял строгому соблюдению “судебных предосторожностей”. Он неоднократно подчеркивал, что соблюдение их не пустая формальность, а существенная гарантия дачи правильного и объективного заключения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0"/>
            <a:ext cx="82296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Научная деятельность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Д. И. Менделеева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Судебные предосторожности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124744"/>
            <a:ext cx="7848600" cy="52608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C00000"/>
                </a:solidFill>
              </a:rPr>
              <a:t>                                      </a:t>
            </a:r>
          </a:p>
          <a:p>
            <a:pPr algn="just">
              <a:buClr>
                <a:srgbClr val="C00000"/>
              </a:buClr>
              <a:buSzPct val="99000"/>
              <a:buFont typeface="+mj-lt"/>
              <a:buAutoNum type="romanU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  обязан, прежде всего,  лично убедиться в подлинности  и неприкосновенности объектов исследования.</a:t>
            </a:r>
          </a:p>
          <a:p>
            <a:pPr algn="just">
              <a:buClr>
                <a:srgbClr val="C00000"/>
              </a:buClr>
              <a:buSzPct val="99000"/>
              <a:buFont typeface="+mj-lt"/>
              <a:buAutoNum type="romanUcPeriod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Все данные осмотра обязательно отражать в протоколе, составляемом экспертом.</a:t>
            </a:r>
          </a:p>
          <a:p>
            <a:pPr algn="just">
              <a:buClr>
                <a:srgbClr val="C00000"/>
              </a:buClr>
              <a:buSzPct val="99000"/>
              <a:buFont typeface="+mj-lt"/>
              <a:buAutoNum type="romanUcPeriod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Каждое научно обоснованное экспертное заключение обязательно должно опираться на данные лично произведенного исследования, а не на мнения других, хотя бы авторитетных ученых. </a:t>
            </a:r>
          </a:p>
          <a:p>
            <a:pPr algn="just">
              <a:buClr>
                <a:srgbClr val="C00000"/>
              </a:buClr>
              <a:buSzPct val="99000"/>
              <a:buFont typeface="+mj-lt"/>
              <a:buAutoNum type="romanUcPeriod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Эксперт обязан собрать  все необходимые ему сведения относящихся  к  объекту  исследования.</a:t>
            </a:r>
          </a:p>
          <a:p>
            <a:pPr>
              <a:buClr>
                <a:srgbClr val="C00000"/>
              </a:buClr>
              <a:buSzPct val="99000"/>
              <a:buFont typeface="+mj-lt"/>
              <a:buAutoNum type="romanUcPeriod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заключении других экспертов надо обращать внимание на то, достаточно ли полные данные послужили основой для этих заключений.  </a:t>
            </a:r>
          </a:p>
          <a:p>
            <a:pPr>
              <a:buClr>
                <a:srgbClr val="C00000"/>
              </a:buClr>
              <a:buSzPct val="99000"/>
              <a:buFont typeface="+mj-lt"/>
              <a:buAutoNum type="romanUcPeriod"/>
            </a:pPr>
            <a:endParaRPr lang="ru-RU" sz="1600" dirty="0" smtClean="0">
              <a:solidFill>
                <a:srgbClr val="000000"/>
              </a:solidFill>
            </a:endParaRPr>
          </a:p>
          <a:p>
            <a:pPr>
              <a:buClr>
                <a:srgbClr val="C00000"/>
              </a:buClr>
              <a:buSzPct val="99000"/>
              <a:buFont typeface="+mj-lt"/>
              <a:buAutoNum type="romanUcPeriod"/>
            </a:pPr>
            <a:endParaRPr lang="ru-RU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8458200" cy="7647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научно-технические разработки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. И. Менделеева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91880" y="1052736"/>
            <a:ext cx="5340350" cy="4800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Д.И. Менделеев  предложил использовать специальную бумагу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изготовления денежных чеков, не поддающихся подделке. Тонкая, плохо проклеенная бумага почти насквозь пропитывалась чернилами при заполнении чека, что очень затрудняло подчистку и давало явные следы при травлении надписи. Если же травлению подвергали весь чек, то исчезала подпись выдавшего и оставленная на сухом бланке печать.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Мария\Desktop\презентация химия\26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86" y="1700808"/>
            <a:ext cx="3799378" cy="213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84582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научно-технические разработки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</a:t>
            </a:r>
            <a:r>
              <a:rPr lang="ru-RU" dirty="0" smtClean="0">
                <a:solidFill>
                  <a:srgbClr val="C00000"/>
                </a:solidFill>
              </a:rPr>
              <a:t>. И. Менделеева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63888" y="1052736"/>
            <a:ext cx="5340350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марте 1872 года химик получил официальное уведомление от управляющего Государственным банком, что чеки, отпечатанные на предложенной им бумаге, вводятся в употребление. В 1890 году он оказал большую помощь Экспедиции заготовления государственных бумаг в деле печатания рисунка гербовых марок двумя различными красками, которые при воздействии на них химикатов легко изменяли свой цвет. Это обстоятельство делало бесперспективными попытки преступников вытравливать надписи и знаки гашения в целях повторного использования марок.</a:t>
            </a:r>
            <a:endParaRPr lang="ru-RU" dirty="0"/>
          </a:p>
        </p:txBody>
      </p:sp>
      <p:pic>
        <p:nvPicPr>
          <p:cNvPr id="43010" name="Picture 2" descr="C:\Users\Мария\Desktop\презентация химия\5_rublej_1892_goda_kopija_s_vodjanymi_znak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3995936" cy="2476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268760"/>
            <a:ext cx="3240360" cy="540060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Вклад Д.И. Менделеева в развитие криминалистики не ограничивался разработкой ее отдельных теоретических положений, а сочетался с практической деятельностью. Произведенные им судебно - экспертные исследования составляют важный этап в истории отечественной криминалистики. 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Осуществленные Д.И. Менделеевым  исследования документов, ядов и других вещественных доказательств до сих  пор остаются образцовыми по глубине, научной объективности и 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пол-ноте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6" name="Содержимое 5" descr="яд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95936" y="1772816"/>
            <a:ext cx="4644008" cy="3111486"/>
          </a:xfrm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260648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Научная деятельность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Д. И. Менделеева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052736"/>
            <a:ext cx="3816424" cy="561662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1878 году в Санкт-Петербурге создается V, фотографический, отдел Русского технического общества (РТО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«светописи и ее применений»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основанный на базе кружка фотографов-любителей, в который входили Д.И. Менделеев, принимавший активное участие в создании самого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отдела.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своей знаменитой работе «Основы химии» он писал: «Химические процессы фотографии имеют большой интерес не только практического, но и теоретического свойства». Необходимо особо отметить, что Менделеев одним из первых четко обозначил два взаимосвязанных значения светописи – науку о фотографии и фотографию в науке – в частности, как незаменимое средство фиксации процессов, невидимых человеческим глазом.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фото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607845">
            <a:off x="4142287" y="2310732"/>
            <a:ext cx="4759912" cy="317129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Научная деятельность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Д. И. Менделеева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аключение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836712"/>
            <a:ext cx="7776864" cy="4896544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Осветить все, что сделано было Д. И. Менделеевым для развития судебной экспертизы невозможно.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изучив судебно-экспертную деятельность Дмитрия Ивановича Менделеева и, ознакомившись с «Криминалистикой» в глубокой древности и криминалистической химией в наши дни, можно  сделать вывод, что разработки и открытия, сделанные Д.И. Менделеевым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сих пор они не утратили и своего практического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значения, а  активно и широко используются и в наше время, но только в несколько измененной форме.</a:t>
            </a:r>
          </a:p>
          <a:p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Список использованной литературы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info.wikireading.ru/218889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cyberleninka.ru/article/n/ekspertnaya-deyatelnost-d-i-mendeleeva/viewer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//histrf.ru/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lichnosti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biografii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4"/>
              </a:rPr>
              <a:t>/p/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miendielieiev-dmitrii-ivanovich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5"/>
              </a:rPr>
              <a:t>//www.physchem.chimfak.rsu.ru/source/History/persones/Mendeleev.html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6"/>
              </a:rPr>
              <a:t>//statehistory.ru/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www.k2x2.info/nauchnaja_literatura_prochee/v_poiskah_istiny/p2.php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0"/>
            <a:ext cx="8640960" cy="6669360"/>
          </a:xfrm>
        </p:spPr>
        <p:txBody>
          <a:bodyPr anchor="t">
            <a:normAutofit fontScale="62500" lnSpcReduction="20000"/>
          </a:bodyPr>
          <a:lstStyle/>
          <a:p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работы: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Раскрыть роль Д.И. Менделеева в развитии криминалистики. </a:t>
            </a:r>
          </a:p>
          <a:p>
            <a:pPr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Гипотиза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утверждаю, что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методы распознавания улик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 И. Менделеева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 и по настоящее время</a:t>
            </a:r>
          </a:p>
          <a:p>
            <a:pPr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научной деятельностью Д.И Менделеева в области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криминалистики.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Ознакомиться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криминалистической химией во времена Менделеева и в наши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дни.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Сравнить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выяснить - насколько широко используются разработки Д.И Менделеева в наши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</a:t>
            </a:r>
          </a:p>
          <a:p>
            <a:pPr marL="457200" indent="-457200"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проведения исследования: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литературных источников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Судебно - экспертная деятельность</a:t>
            </a:r>
            <a:br>
              <a:rPr lang="ru-RU" dirty="0" smtClean="0"/>
            </a:br>
            <a:r>
              <a:rPr lang="ru-RU" dirty="0" smtClean="0"/>
              <a:t>Дмитрия Ивановича  Менделеева</a:t>
            </a:r>
            <a:endParaRPr lang="ru-RU" dirty="0"/>
          </a:p>
        </p:txBody>
      </p:sp>
      <p:pic>
        <p:nvPicPr>
          <p:cNvPr id="7" name="Picture 4" descr="ДИМ 18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1520" y="1556792"/>
            <a:ext cx="327506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5256584" cy="4781128"/>
          </a:xfrm>
        </p:spPr>
        <p:txBody>
          <a:bodyPr anchor="ctr"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развитием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криминалистической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химии в России, все больше выдающихся ученых стало участвовать в 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производст-ве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судебных экспертиз.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1865 году началась экспертная деятельность профессора Петербургского университета Дмитрия Ивановича 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Менделеева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продолжалась почти до последних дней его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75656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Д.И. Менделеев  возглавлял в университете химическую лабораторию, в которой  проводил судебные экспертизы по делам, связанным с отравлениями, фальсификацией пищевых продуктов и вин, загрязнением рек сточными водами фабрик и заводов, самовозгоранием различных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0158648_origina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58644"/>
            <a:ext cx="4191000" cy="3207512"/>
          </a:xfrm>
        </p:spPr>
      </p:pic>
      <p:pic>
        <p:nvPicPr>
          <p:cNvPr id="7" name="Содержимое 6" descr="img_phprXVzcx_Klassnyj-chas---Velikie-i-slavnye-syny-Rossii_3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Научная деятельность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Д. И. Менделеева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4834880" cy="547260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1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конце 1867 г. Д. И. Менделеев был избран членом Медицинского совета МВД, являющимся высшей  судебно-экспертной инстанцией в России.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Невзирая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постоянную занятость, Менделеев никогда не отказывался от участия в судебных экспертизах. Им производились судебные экспертизы на предварительном следствии по приглашению судебных следователей в Петербургском окружном суде, в Коммерческом суде и в других судебных инстанциях.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Медицинском совете Д. И. Менделеев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давал большое количество судебно-экспертных заключений по самым разнообразным вопросам, возникавшим в практике следственных и судебных органов. Производимые  им судебные экспертизы касались самых различных научных вопросов.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разоблачению подделок документов и восстановлению вытравленных преступниками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текстов и т.п.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9" name="Picture 4" descr="ДИМ в момент открытия пз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352800" cy="4784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05000" y="1447800"/>
            <a:ext cx="5410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Научная деятельность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Д. И. Менделеева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Введенный в 1864 г. Устав уголовного судопроизводства предусматривал возможность приглашения экспертов следователями и судами в тех случаях, когда для точного выяснения встречающегося в деле обстоятельства необходимы специальные знания в науке, искусстве, ремесле, промысле или каком-либо занятии. В качестве экспертов Устав указывал на врачей, фармацевтов, профессоров, учителей и других лиц.</a:t>
            </a:r>
          </a:p>
          <a:p>
            <a:pPr>
              <a:buNone/>
            </a:pPr>
            <a:r>
              <a:rPr lang="ru-RU" dirty="0" smtClean="0"/>
              <a:t>        Однако Устав подробно не регламентировал действия эксперта по даче заключения, его права и обязанности на следствии и в суде. В ряде же случаев содержащаяся в Уставе регламентация противоречила действительной роли эксперта и цели проводимой им экспертизы. На практике это часто приводило к неправильному пониманию роли эксперта как призываемыми для этой цели специалистами, так и следователями и судьями. Это в свою очередь влекло за собой значительные упущения, часто невосполнимые при производстве повторных экспертиз, а отсюда и судебные ошибки.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Задолго до того, как официальные органы царской России начали проводить какие-то действия по упорядочению судебной экспертизы, Д. И. Менделеев в своей судебно-экспертной деятельности уже применял те принципы, которые впоследствии получили общее признание. Уже в 1870 г. в статье “Об экспертизе в судебных делах”, опубликованной в “Судебном вестнике”, Д. И. Менделеев на основании личного участия в качестве эксперта при рассмотрении уголовных дел приходил к выводу о неудовлетворительности постановки судебной экспертизы. Здесь же он и вносил целый ряд предложений, направленных на улучшение положения эксперта в суде и на получение от него действительно объективного заключения.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Научная деятельность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Д. И. Менделеева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 Д.И. Менделеева по правам и обязанностям судебного эксперта в суде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Д. И. Менделеев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частности, что в суде должен выступать тот эксперт, который проводил исследования по заданию следователя, ибо объективный, научно обоснованный вывод может быть сделан только при анализе лично проведенных опытов. Ученый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настаивал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чтобы эксперта обязательно знакомили с обстоятельствами дела, по которому он будет давать заключение.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7bce0985d8d856023be635cc57445df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80476"/>
            <a:ext cx="4343400" cy="336384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су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343400" cy="176784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7875984" cy="50405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Предоставить </a:t>
            </a:r>
            <a:r>
              <a:rPr lang="ru-RU" dirty="0" smtClean="0"/>
              <a:t>эксперту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возможность </a:t>
            </a:r>
            <a:r>
              <a:rPr lang="ru-RU" dirty="0" smtClean="0"/>
              <a:t>присутствовать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на </a:t>
            </a:r>
            <a:r>
              <a:rPr lang="ru-RU" dirty="0" smtClean="0"/>
              <a:t>всем судебном </a:t>
            </a:r>
            <a:r>
              <a:rPr lang="ru-RU" dirty="0" smtClean="0"/>
              <a:t>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 разбирательстве </a:t>
            </a:r>
            <a:r>
              <a:rPr lang="ru-RU" dirty="0" smtClean="0"/>
              <a:t>дела, по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     которому </a:t>
            </a:r>
            <a:r>
              <a:rPr lang="ru-RU" dirty="0" smtClean="0"/>
              <a:t>производится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экспертиза</a:t>
            </a:r>
            <a:r>
              <a:rPr lang="ru-RU" dirty="0" smtClean="0"/>
              <a:t>, что даст ему возможность</a:t>
            </a:r>
            <a:br>
              <a:rPr lang="ru-RU" dirty="0" smtClean="0"/>
            </a:br>
            <a:r>
              <a:rPr lang="ru-RU" dirty="0" smtClean="0"/>
              <a:t>ознакомиться с делом во всех деталях и с учетом их дать свое заключение</a:t>
            </a:r>
          </a:p>
          <a:p>
            <a:pPr>
              <a:buNone/>
            </a:pPr>
            <a:r>
              <a:rPr lang="ru-RU" dirty="0" smtClean="0"/>
              <a:t>      Д. И. Менделеев полагал, что эксперты должны иметь право разрешать возникающие у них вопросы путем постановки их свидетелям в ходе судебного заседания, без чего “...их заключения могут весьма сильно страдать от случайного подбора тех данных, которые дают им как материал для произнесения мнения по известным частям дела”.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9675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Предложения Д.И. Менделеева по правам и обязанностям судебного эксперта в суде</a:t>
            </a:r>
            <a:endParaRPr lang="ru-RU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510</TotalTime>
  <Words>1314</Words>
  <Application>Microsoft Office PowerPoint</Application>
  <PresentationFormat>Экран (4:3)</PresentationFormat>
  <Paragraphs>75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Муниципальное образовательное учреждение «Средняя общеобразовательная школа с. Питерка Питерского района Саратовской области»</vt:lpstr>
      <vt:lpstr>Слайд 2</vt:lpstr>
      <vt:lpstr>Судебно - экспертная деятельность Дмитрия Ивановича  Менделеева</vt:lpstr>
      <vt:lpstr>Д.И. Менделеев  возглавлял в университете химическую лабораторию, в которой  проводил судебные экспертизы по делам, связанным с отравлениями, фальсификацией пищевых продуктов и вин, загрязнением рек сточными водами фабрик и заводов, самовозгоранием различных веществ.</vt:lpstr>
      <vt:lpstr>Научная деятельность  Д. И. Менделеева</vt:lpstr>
      <vt:lpstr>Научная деятельность  Д. И. Менделеева</vt:lpstr>
      <vt:lpstr>Научная деятельность  Д. И. Менделеева</vt:lpstr>
      <vt:lpstr>Предложения Д.И. Менделеева по правам и обязанностям судебного эксперта в суде</vt:lpstr>
      <vt:lpstr>Предложения Д.И. Менделеева по правам и обязанностям судебного эксперта в суде</vt:lpstr>
      <vt:lpstr>Предложения Д.И. Менделеева по правам и обязанностям судебного эксперта в суде</vt:lpstr>
      <vt:lpstr>Предложения Д.И. Менделеева по правам и обязанностям судебного эксперта в суде</vt:lpstr>
      <vt:lpstr>Научная деятельность  Д. И. Менделеева</vt:lpstr>
      <vt:lpstr>Судебные предосторожности</vt:lpstr>
      <vt:lpstr>научно-технические разработки  Д. И. Менделеева</vt:lpstr>
      <vt:lpstr>научно-технические разработки  Д. И. Менделеева</vt:lpstr>
      <vt:lpstr>Научная деятельность  Д. И. Менделеева</vt:lpstr>
      <vt:lpstr>Научная деятельность  Д. И. Менделеева</vt:lpstr>
      <vt:lpstr>Заключение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Мария</dc:creator>
  <cp:lastModifiedBy>RePack by SPecialiST</cp:lastModifiedBy>
  <cp:revision>52</cp:revision>
  <dcterms:created xsi:type="dcterms:W3CDTF">2023-04-02T07:36:53Z</dcterms:created>
  <dcterms:modified xsi:type="dcterms:W3CDTF">2023-04-02T16:18:11Z</dcterms:modified>
</cp:coreProperties>
</file>