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821" y="21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4B814B-87CD-450F-8F6F-22DA1DF44C52}" type="datetimeFigureOut">
              <a:rPr lang="ru-RU" smtClean="0"/>
              <a:t>16.02.2022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50E3EB-9F3C-43DA-816B-B707C1D0DE3D}"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4A4B814B-87CD-450F-8F6F-22DA1DF44C52}" type="datetimeFigureOut">
              <a:rPr lang="ru-RU" smtClean="0"/>
              <a:t>16.02.2022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50E3EB-9F3C-43DA-816B-B707C1D0DE3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4B814B-87CD-450F-8F6F-22DA1DF44C52}" type="datetimeFigureOut">
              <a:rPr lang="ru-RU" smtClean="0"/>
              <a:t>16.02.2022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50E3EB-9F3C-43DA-816B-B707C1D0DE3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4B814B-87CD-450F-8F6F-22DA1DF44C52}" type="datetimeFigureOut">
              <a:rPr lang="ru-RU" smtClean="0"/>
              <a:t>16.02.2022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50E3EB-9F3C-43DA-816B-B707C1D0DE3D}"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4B814B-87CD-450F-8F6F-22DA1DF44C52}" type="datetimeFigureOut">
              <a:rPr lang="ru-RU" smtClean="0"/>
              <a:t>16.02.2022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50E3EB-9F3C-43DA-816B-B707C1D0DE3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4B814B-87CD-450F-8F6F-22DA1DF44C52}" type="datetimeFigureOut">
              <a:rPr lang="ru-RU" smtClean="0"/>
              <a:t>16.02.2022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50E3EB-9F3C-43DA-816B-B707C1D0DE3D}"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A4B814B-87CD-450F-8F6F-22DA1DF44C52}" type="datetimeFigureOut">
              <a:rPr lang="ru-RU" smtClean="0"/>
              <a:t>16.02.2022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350E3EB-9F3C-43DA-816B-B707C1D0DE3D}"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A4B814B-87CD-450F-8F6F-22DA1DF44C52}" type="datetimeFigureOut">
              <a:rPr lang="ru-RU" smtClean="0"/>
              <a:t>16.02.2022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350E3EB-9F3C-43DA-816B-B707C1D0DE3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B814B-87CD-450F-8F6F-22DA1DF44C52}" type="datetimeFigureOut">
              <a:rPr lang="ru-RU" smtClean="0"/>
              <a:t>16.02.2022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350E3EB-9F3C-43DA-816B-B707C1D0DE3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A4B814B-87CD-450F-8F6F-22DA1DF44C52}" type="datetimeFigureOut">
              <a:rPr lang="ru-RU" smtClean="0"/>
              <a:t>16.02.2022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50E3EB-9F3C-43DA-816B-B707C1D0DE3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A4B814B-87CD-450F-8F6F-22DA1DF44C52}" type="datetimeFigureOut">
              <a:rPr lang="ru-RU" smtClean="0"/>
              <a:t>16.02.2022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50E3EB-9F3C-43DA-816B-B707C1D0DE3D}"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A4B814B-87CD-450F-8F6F-22DA1DF44C52}" type="datetimeFigureOut">
              <a:rPr lang="ru-RU" smtClean="0"/>
              <a:t>16.02.2022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350E3EB-9F3C-43DA-816B-B707C1D0DE3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pandia.ru/text/category/horeogra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yandex.ru/video/preview/151477539226790970" TargetMode="External"/><Relationship Id="rId3" Type="http://schemas.openxmlformats.org/officeDocument/2006/relationships/hyperlink" Target="https://pandia.ru/text/82/614/55750.php" TargetMode="External"/><Relationship Id="rId7" Type="http://schemas.openxmlformats.org/officeDocument/2006/relationships/hyperlink" Target="https://yandex.ru/video/preview/13515526720924834897" TargetMode="External"/><Relationship Id="rId2" Type="http://schemas.openxmlformats.org/officeDocument/2006/relationships/hyperlink" Target="http://www.pandia.ru/text/category/virtuoz/" TargetMode="External"/><Relationship Id="rId1" Type="http://schemas.openxmlformats.org/officeDocument/2006/relationships/slideLayout" Target="../slideLayouts/slideLayout7.xml"/><Relationship Id="rId6" Type="http://schemas.openxmlformats.org/officeDocument/2006/relationships/hyperlink" Target="https://yandex.ru/video/preview/11328061847110457729" TargetMode="External"/><Relationship Id="rId5" Type="http://schemas.openxmlformats.org/officeDocument/2006/relationships/hyperlink" Target="https://yandex.ru/video/preview/10604397829037368416" TargetMode="External"/><Relationship Id="rId4" Type="http://schemas.openxmlformats.org/officeDocument/2006/relationships/hyperlink" Target="https://yandex.ru/video/preview/14116709870586121267"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yandex.ru/video/preview/9842991403391754949"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75" y="116456"/>
            <a:ext cx="8833449" cy="6625087"/>
          </a:xfrm>
          <a:prstGeom prst="rect">
            <a:avLst/>
          </a:prstGeom>
        </p:spPr>
      </p:pic>
      <p:sp>
        <p:nvSpPr>
          <p:cNvPr id="5" name="TextBox 4"/>
          <p:cNvSpPr txBox="1"/>
          <p:nvPr/>
        </p:nvSpPr>
        <p:spPr>
          <a:xfrm>
            <a:off x="4932040" y="2786445"/>
            <a:ext cx="3888432" cy="3693319"/>
          </a:xfrm>
          <a:prstGeom prst="rect">
            <a:avLst/>
          </a:prstGeom>
          <a:noFill/>
        </p:spPr>
        <p:txBody>
          <a:bodyPr wrap="square" rtlCol="0">
            <a:spAutoFit/>
          </a:bodyPr>
          <a:lstStyle/>
          <a:p>
            <a:r>
              <a:rPr lang="ru-RU" i="1" dirty="0">
                <a:solidFill>
                  <a:schemeClr val="bg1"/>
                </a:solidFill>
              </a:rPr>
              <a:t>Технологическая карта по народному чешскому танцу</a:t>
            </a:r>
          </a:p>
          <a:p>
            <a:endParaRPr lang="ru-RU" i="1" dirty="0">
              <a:solidFill>
                <a:schemeClr val="bg1"/>
              </a:solidFill>
            </a:endParaRPr>
          </a:p>
          <a:p>
            <a:r>
              <a:rPr lang="ru-RU" i="1" dirty="0">
                <a:solidFill>
                  <a:schemeClr val="bg1"/>
                </a:solidFill>
              </a:rPr>
              <a:t>Автор–составитель: </a:t>
            </a:r>
          </a:p>
          <a:p>
            <a:r>
              <a:rPr lang="ru-RU" i="1" dirty="0" err="1">
                <a:solidFill>
                  <a:schemeClr val="bg1"/>
                </a:solidFill>
              </a:rPr>
              <a:t>Левахина</a:t>
            </a:r>
            <a:r>
              <a:rPr lang="ru-RU" i="1" dirty="0">
                <a:solidFill>
                  <a:schemeClr val="bg1"/>
                </a:solidFill>
              </a:rPr>
              <a:t> Марина Юрьевна</a:t>
            </a:r>
          </a:p>
          <a:p>
            <a:r>
              <a:rPr lang="ru-RU" i="1" dirty="0">
                <a:solidFill>
                  <a:schemeClr val="bg1"/>
                </a:solidFill>
              </a:rPr>
              <a:t>педагог дополнительного образования </a:t>
            </a:r>
          </a:p>
          <a:p>
            <a:r>
              <a:rPr lang="ru-RU" i="1" dirty="0">
                <a:solidFill>
                  <a:schemeClr val="bg1"/>
                </a:solidFill>
              </a:rPr>
              <a:t>МУДО «Центр дополнительного образования для детей» Октябрьского района </a:t>
            </a:r>
          </a:p>
          <a:p>
            <a:r>
              <a:rPr lang="ru-RU" i="1" dirty="0">
                <a:solidFill>
                  <a:schemeClr val="bg1"/>
                </a:solidFill>
              </a:rPr>
              <a:t>г. Саратова</a:t>
            </a:r>
          </a:p>
          <a:p>
            <a:r>
              <a:rPr lang="ru-RU" i="1" dirty="0" smtClean="0">
                <a:solidFill>
                  <a:schemeClr val="bg1"/>
                </a:solidFill>
              </a:rPr>
              <a:t>высшая квалификационная категория</a:t>
            </a:r>
            <a:endParaRPr lang="ru-RU" i="1" dirty="0">
              <a:solidFill>
                <a:schemeClr val="bg1"/>
              </a:solidFill>
            </a:endParaRPr>
          </a:p>
        </p:txBody>
      </p:sp>
    </p:spTree>
    <p:extLst>
      <p:ext uri="{BB962C8B-B14F-4D97-AF65-F5344CB8AC3E}">
        <p14:creationId xmlns:p14="http://schemas.microsoft.com/office/powerpoint/2010/main" val="416192517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4536504" cy="6247864"/>
          </a:xfrm>
          <a:prstGeom prst="rect">
            <a:avLst/>
          </a:prstGeom>
        </p:spPr>
        <p:txBody>
          <a:bodyPr wrap="square">
            <a:spAutoFit/>
          </a:bodyPr>
          <a:lstStyle/>
          <a:p>
            <a:r>
              <a:rPr lang="ru-RU" sz="1600" dirty="0"/>
              <a:t>ПОЛЬКА – это старинный чешский, а не польский, как многие ошибочно полагают танец.   Зародился этот зажигательный, весёлый танец в чешской провинции Богемия в середине XIX века. Само слово «полька» происходит от «пулька», что по-чешски означает «половина». Быстрый темп требует проворного переступания ногами, из-за чего шажки получаются маленькими, что и обусловило название танца. И на самом деле, основное движение этого веселого танца состоит из полушагов, соединенных приставкой. Самым характерным для польки движением является шаг с подскоком, который надо исполнять легко. Кроме того, в танце часто используется па галопа, исполняемое в стремительном продвижении по линии танца. Популярность танца не подвергается сомнению, а основные движения польки используются во многих бальных и народных танцах. Также полька часто включается в репертуары детских бальных и </a:t>
            </a:r>
            <a:r>
              <a:rPr lang="ru-RU" sz="1600" dirty="0">
                <a:hlinkClick r:id="rId2" tooltip="Хореограф"/>
              </a:rPr>
              <a:t>хореографических</a:t>
            </a:r>
            <a:r>
              <a:rPr lang="ru-RU" sz="1600" dirty="0"/>
              <a:t> коллективов.</a:t>
            </a:r>
          </a:p>
          <a:p>
            <a:endParaRPr lang="ru-RU" sz="1600" dirty="0"/>
          </a:p>
          <a:p>
            <a:endParaRPr lang="ru-RU" sz="16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764704"/>
            <a:ext cx="3672408" cy="4896544"/>
          </a:xfrm>
          <a:prstGeom prst="rect">
            <a:avLst/>
          </a:prstGeom>
        </p:spPr>
      </p:pic>
    </p:spTree>
    <p:extLst>
      <p:ext uri="{BB962C8B-B14F-4D97-AF65-F5344CB8AC3E}">
        <p14:creationId xmlns:p14="http://schemas.microsoft.com/office/powerpoint/2010/main" val="20565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00" y="268442"/>
            <a:ext cx="8464054" cy="6040878"/>
          </a:xfrm>
          <a:prstGeom prst="rect">
            <a:avLst/>
          </a:prstGeom>
        </p:spPr>
      </p:pic>
    </p:spTree>
    <p:extLst>
      <p:ext uri="{BB962C8B-B14F-4D97-AF65-F5344CB8AC3E}">
        <p14:creationId xmlns:p14="http://schemas.microsoft.com/office/powerpoint/2010/main" val="2454842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4536504" cy="6247864"/>
          </a:xfrm>
          <a:prstGeom prst="rect">
            <a:avLst/>
          </a:prstGeom>
        </p:spPr>
        <p:txBody>
          <a:bodyPr wrap="square">
            <a:spAutoFit/>
          </a:bodyPr>
          <a:lstStyle/>
          <a:p>
            <a:r>
              <a:rPr lang="ru-RU" sz="1600" dirty="0"/>
              <a:t>Пожалуй, больше нет другого такого бального танца, дата появления которого была бы известна с такой точностью. Принято считать, что в августе 1835года чешский педагог Неруда залюбовался на крестьянскую девушку, которая танцевала и при этом весело напевала. Он запомнил движения, записал мелодию, и вскоре, этот танец стал популярным в танцевальных салонах. А в 1840 году чешский учитель танцев  </a:t>
            </a:r>
            <a:r>
              <a:rPr lang="ru-RU" sz="1600" dirty="0" err="1"/>
              <a:t>Роаб</a:t>
            </a:r>
            <a:r>
              <a:rPr lang="ru-RU" sz="1600" dirty="0"/>
              <a:t> показал танец в парижском театре «Одеон» под названием «</a:t>
            </a:r>
            <a:r>
              <a:rPr lang="ru-RU" sz="1600" dirty="0" err="1"/>
              <a:t>Тремблон</a:t>
            </a:r>
            <a:r>
              <a:rPr lang="ru-RU" sz="1600" dirty="0"/>
              <a:t>». Танец имел грандиозный успех, а вскоре, стал называться под уже привычным для нас названием «Полька». Бодрую, радостную пляску оценили по достоинству, и, вскоре, ни одно празднество не проходило без полюбившегося танца. Полька становится неотъемлемой частью любого торжества: народного, светского, официального. Танец прочно вошёл в танцевальное творчество многих  народов. Сегодня существуют польки: венгерская, немецкая, финская, шведская, польская, латышская и даже бразильская!</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1" y="332656"/>
            <a:ext cx="4205462" cy="5690643"/>
          </a:xfrm>
          <a:prstGeom prst="rect">
            <a:avLst/>
          </a:prstGeom>
        </p:spPr>
      </p:pic>
    </p:spTree>
    <p:extLst>
      <p:ext uri="{BB962C8B-B14F-4D97-AF65-F5344CB8AC3E}">
        <p14:creationId xmlns:p14="http://schemas.microsoft.com/office/powerpoint/2010/main" val="345092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548680"/>
            <a:ext cx="7704856" cy="6186309"/>
          </a:xfrm>
          <a:prstGeom prst="rect">
            <a:avLst/>
          </a:prstGeom>
        </p:spPr>
        <p:txBody>
          <a:bodyPr wrap="square">
            <a:spAutoFit/>
          </a:bodyPr>
          <a:lstStyle/>
          <a:p>
            <a:pPr algn="just"/>
            <a:r>
              <a:rPr lang="ru-RU" dirty="0"/>
              <a:t>ПОЛЬКА – это парный танец, музыкальный размер 2/4, темп – быстрый.  Для того, чтобы танцевать польку, достаточно выучить несколько основных движений, но быстрый темп требует </a:t>
            </a:r>
            <a:r>
              <a:rPr lang="ru-RU" dirty="0">
                <a:hlinkClick r:id="rId2" tooltip="Виртуоз"/>
              </a:rPr>
              <a:t>виртуозности</a:t>
            </a:r>
            <a:r>
              <a:rPr lang="ru-RU" dirty="0"/>
              <a:t> их исполнения. Чтобы придать танцу больше эффектности, дама может совершить поворот под рукою кавалера. Галоп по кругу, «</a:t>
            </a:r>
            <a:r>
              <a:rPr lang="ru-RU" dirty="0" err="1"/>
              <a:t>ковырялочки</a:t>
            </a:r>
            <a:r>
              <a:rPr lang="ru-RU" dirty="0"/>
              <a:t>», притопы и другие движения приукрашают танец.</a:t>
            </a:r>
          </a:p>
          <a:p>
            <a:pPr algn="just"/>
            <a:r>
              <a:rPr lang="ru-RU" dirty="0"/>
              <a:t>Так как основное движение польки – это кружение пары по кругу, танцоры должны  обладать хорошим вестибулярным аппаратом и выносливостью.</a:t>
            </a:r>
          </a:p>
          <a:p>
            <a:r>
              <a:rPr lang="en-US" dirty="0">
                <a:hlinkClick r:id="rId3"/>
              </a:rPr>
              <a:t>https://pandia.ru/text/82/614/55750.php</a:t>
            </a:r>
            <a:r>
              <a:rPr lang="ru-RU" dirty="0"/>
              <a:t> - ссылка на танец </a:t>
            </a:r>
          </a:p>
          <a:p>
            <a:r>
              <a:rPr lang="en-US" dirty="0">
                <a:hlinkClick r:id="rId4"/>
              </a:rPr>
              <a:t>https://yandex.ru/video/preview/14116709870586121267</a:t>
            </a:r>
            <a:r>
              <a:rPr lang="ru-RU" dirty="0"/>
              <a:t> - ссылка на танец</a:t>
            </a:r>
          </a:p>
          <a:p>
            <a:r>
              <a:rPr lang="en-US" dirty="0">
                <a:hlinkClick r:id="rId5"/>
              </a:rPr>
              <a:t>https://yandex.ru/video/preview/10604397829037368416</a:t>
            </a:r>
            <a:r>
              <a:rPr lang="ru-RU" dirty="0"/>
              <a:t> - просмотр танца «Полька»</a:t>
            </a:r>
          </a:p>
          <a:p>
            <a:r>
              <a:rPr lang="en-US" dirty="0">
                <a:hlinkClick r:id="rId6"/>
              </a:rPr>
              <a:t>https://yandex.ru/video/preview/11328061847110457729</a:t>
            </a:r>
            <a:r>
              <a:rPr lang="ru-RU" dirty="0"/>
              <a:t>  - разучивание основного движения танца «»Полька</a:t>
            </a:r>
          </a:p>
          <a:p>
            <a:r>
              <a:rPr lang="en-US" dirty="0">
                <a:hlinkClick r:id="rId7"/>
              </a:rPr>
              <a:t>https://yandex.ru/video/preview/13515526720924834897</a:t>
            </a:r>
            <a:r>
              <a:rPr lang="ru-RU" dirty="0"/>
              <a:t>  - исполнение коллективом танца «Полька»</a:t>
            </a:r>
          </a:p>
          <a:p>
            <a:endParaRPr lang="ru-RU" dirty="0"/>
          </a:p>
          <a:p>
            <a:r>
              <a:rPr lang="en-US" dirty="0">
                <a:hlinkClick r:id="rId8"/>
              </a:rPr>
              <a:t>https://yandex.ru/video/preview/151477539226790970</a:t>
            </a:r>
            <a:r>
              <a:rPr lang="ru-RU" dirty="0"/>
              <a:t>  - ссылка на танец «Полька». Ансамбль имени Моисеева</a:t>
            </a:r>
          </a:p>
        </p:txBody>
      </p:sp>
    </p:spTree>
    <p:extLst>
      <p:ext uri="{BB962C8B-B14F-4D97-AF65-F5344CB8AC3E}">
        <p14:creationId xmlns:p14="http://schemas.microsoft.com/office/powerpoint/2010/main" val="426956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692697"/>
            <a:ext cx="8136904" cy="3139321"/>
          </a:xfrm>
          <a:prstGeom prst="rect">
            <a:avLst/>
          </a:prstGeom>
        </p:spPr>
        <p:txBody>
          <a:bodyPr wrap="square">
            <a:spAutoFit/>
          </a:bodyPr>
          <a:lstStyle/>
          <a:p>
            <a:pPr algn="just"/>
            <a:r>
              <a:rPr lang="ru-RU" b="1" dirty="0"/>
              <a:t>Контроль усвоения материала: </a:t>
            </a:r>
            <a:r>
              <a:rPr lang="ru-RU" dirty="0"/>
              <a:t>видео с исполнением разученных движений присылать в группу </a:t>
            </a:r>
            <a:r>
              <a:rPr lang="ru-RU" dirty="0" err="1"/>
              <a:t>Вайбер</a:t>
            </a:r>
            <a:endParaRPr lang="ru-RU" dirty="0"/>
          </a:p>
          <a:p>
            <a:pPr algn="just"/>
            <a:endParaRPr lang="ru-RU" dirty="0"/>
          </a:p>
          <a:p>
            <a:pPr algn="just"/>
            <a:r>
              <a:rPr lang="ru-RU" b="1" dirty="0"/>
              <a:t>Подведение итогов занятия: </a:t>
            </a:r>
            <a:r>
              <a:rPr lang="ru-RU" dirty="0"/>
              <a:t>сегодня мы познакомились с новым чешским танцем «Полька». Узнали откуда и как появился этот танец,  изучили исполнение главного хода этого танца. Надеюсь, что вам понравилось занятие и вы для себя узнали что-то новое.</a:t>
            </a:r>
          </a:p>
          <a:p>
            <a:r>
              <a:rPr lang="ru-RU" b="1" dirty="0"/>
              <a:t>Рефлексия</a:t>
            </a:r>
            <a:r>
              <a:rPr lang="ru-RU" dirty="0"/>
              <a:t>: с помощью смайликов выразите свое настроение </a:t>
            </a:r>
            <a:r>
              <a:rPr lang="ru-RU" dirty="0" smtClean="0"/>
              <a:t>после</a:t>
            </a:r>
            <a:r>
              <a:rPr lang="ru-RU" dirty="0" smtClean="0"/>
              <a:t> занятия </a:t>
            </a:r>
            <a:r>
              <a:rPr lang="ru-RU" dirty="0"/>
              <a:t>и пришлите в группе </a:t>
            </a:r>
            <a:r>
              <a:rPr lang="en-US" dirty="0"/>
              <a:t>Viber</a:t>
            </a:r>
            <a:endParaRPr lang="ru-RU" dirty="0"/>
          </a:p>
          <a:p>
            <a:endParaRPr lang="ru-RU" dirty="0"/>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284984"/>
            <a:ext cx="5040560" cy="3384376"/>
          </a:xfrm>
          <a:prstGeom prst="rect">
            <a:avLst/>
          </a:prstGeom>
        </p:spPr>
      </p:pic>
    </p:spTree>
    <p:extLst>
      <p:ext uri="{BB962C8B-B14F-4D97-AF65-F5344CB8AC3E}">
        <p14:creationId xmlns:p14="http://schemas.microsoft.com/office/powerpoint/2010/main" val="226980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23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64704"/>
            <a:ext cx="6552728" cy="1569660"/>
          </a:xfrm>
          <a:prstGeom prst="rect">
            <a:avLst/>
          </a:prstGeom>
        </p:spPr>
        <p:txBody>
          <a:bodyPr wrap="square">
            <a:spAutoFit/>
          </a:bodyPr>
          <a:lstStyle/>
          <a:p>
            <a:r>
              <a:rPr lang="ru-RU" sz="2400" dirty="0"/>
              <a:t>Я – не польская дивчина,</a:t>
            </a:r>
          </a:p>
          <a:p>
            <a:r>
              <a:rPr lang="ru-RU" sz="2400" dirty="0"/>
              <a:t>Я по-чешски – «ПОЛОВИНА».</a:t>
            </a:r>
          </a:p>
          <a:p>
            <a:r>
              <a:rPr lang="ru-RU" sz="2400" dirty="0"/>
              <a:t>Моё имя, между прочим,</a:t>
            </a:r>
          </a:p>
          <a:p>
            <a:r>
              <a:rPr lang="ru-RU" sz="2400" dirty="0"/>
              <a:t>Говорит вам – шаг короче…</a:t>
            </a:r>
          </a:p>
        </p:txBody>
      </p:sp>
      <p:pic>
        <p:nvPicPr>
          <p:cNvPr id="3"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835040"/>
            <a:ext cx="4728383" cy="3546288"/>
          </a:xfrm>
          <a:prstGeom prst="rect">
            <a:avLst/>
          </a:prstGeom>
        </p:spPr>
      </p:pic>
    </p:spTree>
    <p:extLst>
      <p:ext uri="{BB962C8B-B14F-4D97-AF65-F5344CB8AC3E}">
        <p14:creationId xmlns:p14="http://schemas.microsoft.com/office/powerpoint/2010/main" val="119097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1"/>
            <a:ext cx="8280920" cy="3416320"/>
          </a:xfrm>
          <a:prstGeom prst="rect">
            <a:avLst/>
          </a:prstGeom>
        </p:spPr>
        <p:txBody>
          <a:bodyPr wrap="square">
            <a:spAutoFit/>
          </a:bodyPr>
          <a:lstStyle/>
          <a:p>
            <a:r>
              <a:rPr lang="ru-RU" b="1" dirty="0"/>
              <a:t>Тип занятия: </a:t>
            </a:r>
            <a:r>
              <a:rPr lang="ru-RU" dirty="0"/>
              <a:t>изучение новой темы</a:t>
            </a:r>
          </a:p>
          <a:p>
            <a:r>
              <a:rPr lang="ru-RU" b="1" dirty="0"/>
              <a:t>Формы проведения: </a:t>
            </a:r>
            <a:r>
              <a:rPr lang="ru-RU" dirty="0"/>
              <a:t>дистанционное занятие (кейс занятия)</a:t>
            </a:r>
          </a:p>
          <a:p>
            <a:pPr algn="just"/>
            <a:r>
              <a:rPr lang="ru-RU" b="1" dirty="0"/>
              <a:t>Методы обучения: </a:t>
            </a:r>
            <a:r>
              <a:rPr lang="ru-RU" dirty="0"/>
              <a:t>занятие с использованием готовых презентаций,  практический метод, объяснительный - иллюстративный</a:t>
            </a:r>
          </a:p>
          <a:p>
            <a:r>
              <a:rPr lang="ru-RU" b="1" dirty="0"/>
              <a:t>Предполагаемые результаты: </a:t>
            </a:r>
          </a:p>
          <a:p>
            <a:pPr algn="just"/>
            <a:r>
              <a:rPr lang="ru-RU" dirty="0"/>
              <a:t>- предметные: ознакомить с чешским танцем «Полька»,</a:t>
            </a:r>
          </a:p>
          <a:p>
            <a:r>
              <a:rPr lang="ru-RU" dirty="0"/>
              <a:t>развить музыкальный слух учащегося.</a:t>
            </a:r>
          </a:p>
          <a:p>
            <a:pPr algn="just"/>
            <a:r>
              <a:rPr lang="ru-RU" dirty="0"/>
              <a:t>- метапредметные: соотносить произведение по настроению и форме;</a:t>
            </a:r>
          </a:p>
          <a:p>
            <a:pPr algn="just"/>
            <a:r>
              <a:rPr lang="ru-RU" dirty="0"/>
              <a:t>строить свои рассуждения о воспринимаемых свойствах музыки и танца;</a:t>
            </a:r>
          </a:p>
          <a:p>
            <a:pPr algn="just"/>
            <a:r>
              <a:rPr lang="ru-RU" dirty="0"/>
              <a:t>сравнивать средства художественной выразительности в танце и других видах искусства.</a:t>
            </a:r>
          </a:p>
          <a:p>
            <a:r>
              <a:rPr lang="ru-RU" dirty="0"/>
              <a:t>- личностные: развитие эстетического вкуса.</a:t>
            </a:r>
          </a:p>
        </p:txBody>
      </p:sp>
    </p:spTree>
    <p:extLst>
      <p:ext uri="{BB962C8B-B14F-4D97-AF65-F5344CB8AC3E}">
        <p14:creationId xmlns:p14="http://schemas.microsoft.com/office/powerpoint/2010/main" val="143530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7992888" cy="2369880"/>
          </a:xfrm>
          <a:prstGeom prst="rect">
            <a:avLst/>
          </a:prstGeom>
        </p:spPr>
        <p:txBody>
          <a:bodyPr wrap="square">
            <a:spAutoFit/>
          </a:bodyPr>
          <a:lstStyle/>
          <a:p>
            <a:r>
              <a:rPr lang="ru-RU" sz="2000" b="1" dirty="0"/>
              <a:t>Цель: </a:t>
            </a:r>
            <a:r>
              <a:rPr lang="ru-RU" dirty="0"/>
              <a:t>познакомить учащихся с чешским  танцем «Полька»</a:t>
            </a:r>
          </a:p>
          <a:p>
            <a:r>
              <a:rPr lang="ru-RU" sz="2000" b="1" dirty="0"/>
              <a:t>Задачи: </a:t>
            </a:r>
          </a:p>
          <a:p>
            <a:r>
              <a:rPr lang="ru-RU" dirty="0"/>
              <a:t>Воспитательные: способствовать формированию нравственной культуры личности ребёнка</a:t>
            </a:r>
          </a:p>
          <a:p>
            <a:pPr algn="just"/>
            <a:r>
              <a:rPr lang="ru-RU" dirty="0"/>
              <a:t>Обучающие: познакомить с историей чешского танца «Полька». Сформировать первые навыки исполнения основных элементов «Польки». </a:t>
            </a:r>
          </a:p>
          <a:p>
            <a:r>
              <a:rPr lang="ru-RU" dirty="0"/>
              <a:t>Развивающие: создавать условия для развития интереса детей</a:t>
            </a:r>
          </a:p>
        </p:txBody>
      </p:sp>
    </p:spTree>
    <p:extLst>
      <p:ext uri="{BB962C8B-B14F-4D97-AF65-F5344CB8AC3E}">
        <p14:creationId xmlns:p14="http://schemas.microsoft.com/office/powerpoint/2010/main" val="323051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7488832" cy="2031325"/>
          </a:xfrm>
          <a:prstGeom prst="rect">
            <a:avLst/>
          </a:prstGeom>
        </p:spPr>
        <p:txBody>
          <a:bodyPr wrap="square">
            <a:spAutoFit/>
          </a:bodyPr>
          <a:lstStyle/>
          <a:p>
            <a:r>
              <a:rPr lang="ru-RU" dirty="0"/>
              <a:t>Материально – техническое обеспечение для педагога: иллюстрации, слайды, ссылки на видео</a:t>
            </a:r>
          </a:p>
          <a:p>
            <a:r>
              <a:rPr lang="ru-RU" dirty="0"/>
              <a:t>Материально – техническое обеспечение для учащихся: удобная одежда для занятий, носки или балетки, компьютер (планшет или телефон)</a:t>
            </a:r>
          </a:p>
          <a:p>
            <a:endParaRPr lang="ru-RU" dirty="0"/>
          </a:p>
          <a:p>
            <a:endParaRPr lang="ru-RU" dirty="0"/>
          </a:p>
        </p:txBody>
      </p:sp>
    </p:spTree>
    <p:extLst>
      <p:ext uri="{BB962C8B-B14F-4D97-AF65-F5344CB8AC3E}">
        <p14:creationId xmlns:p14="http://schemas.microsoft.com/office/powerpoint/2010/main" val="216697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32656"/>
            <a:ext cx="7632848" cy="5976664"/>
          </a:xfrm>
          <a:prstGeom prst="rect">
            <a:avLst/>
          </a:prstGeom>
        </p:spPr>
      </p:pic>
    </p:spTree>
    <p:extLst>
      <p:ext uri="{BB962C8B-B14F-4D97-AF65-F5344CB8AC3E}">
        <p14:creationId xmlns:p14="http://schemas.microsoft.com/office/powerpoint/2010/main" val="375239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136904" cy="6048672"/>
          </a:xfrm>
          <a:prstGeom prst="rect">
            <a:avLst/>
          </a:prstGeom>
        </p:spPr>
      </p:pic>
    </p:spTree>
    <p:extLst>
      <p:ext uri="{BB962C8B-B14F-4D97-AF65-F5344CB8AC3E}">
        <p14:creationId xmlns:p14="http://schemas.microsoft.com/office/powerpoint/2010/main" val="417586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573017"/>
            <a:ext cx="4032448" cy="3293209"/>
          </a:xfrm>
          <a:prstGeom prst="rect">
            <a:avLst/>
          </a:prstGeom>
        </p:spPr>
        <p:txBody>
          <a:bodyPr wrap="square">
            <a:spAutoFit/>
          </a:bodyPr>
          <a:lstStyle/>
          <a:p>
            <a:r>
              <a:rPr lang="ru-RU" sz="1600" dirty="0"/>
              <a:t>Чехия – небольшое государство Восточной Европы с богатой историей, памятниками, красивыми местами. Посмотрите, как выглядят народ этой страны. Какие интересные народные  костюмы.</a:t>
            </a:r>
          </a:p>
          <a:p>
            <a:r>
              <a:rPr lang="ru-RU" sz="1600" dirty="0"/>
              <a:t>С давних времён чешская музыка играла исключительную роль в быту. Чешский народ очень любит танцевать.</a:t>
            </a:r>
            <a:r>
              <a:rPr lang="en-US" sz="1600" dirty="0">
                <a:hlinkClick r:id="rId2"/>
              </a:rPr>
              <a:t> https://yandex.ru/video/preview/9842991403391754949</a:t>
            </a:r>
            <a:r>
              <a:rPr lang="ru-RU" sz="1600" dirty="0"/>
              <a:t> - фильм про Чехию и танец «Полька»</a:t>
            </a:r>
          </a:p>
          <a:p>
            <a:endParaRPr lang="ru-RU" sz="16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8308">
            <a:off x="5034694" y="258654"/>
            <a:ext cx="2592288" cy="4113377"/>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78" y="188639"/>
            <a:ext cx="4479722" cy="3248203"/>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005064"/>
            <a:ext cx="4200900" cy="2736303"/>
          </a:xfrm>
          <a:prstGeom prst="rect">
            <a:avLst/>
          </a:prstGeom>
        </p:spPr>
      </p:pic>
    </p:spTree>
    <p:extLst>
      <p:ext uri="{BB962C8B-B14F-4D97-AF65-F5344CB8AC3E}">
        <p14:creationId xmlns:p14="http://schemas.microsoft.com/office/powerpoint/2010/main" val="108585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07365">
            <a:off x="489437" y="539703"/>
            <a:ext cx="2376265" cy="303742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90226">
            <a:off x="6516216" y="3429000"/>
            <a:ext cx="2483807" cy="325324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615696"/>
            <a:ext cx="3744416" cy="562660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03160">
            <a:off x="655210" y="3366083"/>
            <a:ext cx="2044718" cy="3067077"/>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18567" flipH="1">
            <a:off x="6574160" y="405696"/>
            <a:ext cx="2356740" cy="2636912"/>
          </a:xfrm>
          <a:prstGeom prst="rect">
            <a:avLst/>
          </a:prstGeom>
        </p:spPr>
      </p:pic>
    </p:spTree>
    <p:extLst>
      <p:ext uri="{BB962C8B-B14F-4D97-AF65-F5344CB8AC3E}">
        <p14:creationId xmlns:p14="http://schemas.microsoft.com/office/powerpoint/2010/main" val="282995753"/>
      </p:ext>
    </p:extLst>
  </p:cSld>
  <p:clrMapOvr>
    <a:masterClrMapping/>
  </p:clrMapOvr>
</p:sld>
</file>

<file path=ppt/theme/theme1.xml><?xml version="1.0" encoding="utf-8"?>
<a:theme xmlns:a="http://schemas.openxmlformats.org/drawingml/2006/main" name="Воздушный поток">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177</TotalTime>
  <Words>399</Words>
  <Application>Microsoft Office PowerPoint</Application>
  <PresentationFormat>Экран (4:3)</PresentationFormat>
  <Paragraphs>46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16</cp:revision>
  <dcterms:created xsi:type="dcterms:W3CDTF">2022-02-15T07:18:27Z</dcterms:created>
  <dcterms:modified xsi:type="dcterms:W3CDTF">2022-02-16T06:51:24Z</dcterms:modified>
</cp:coreProperties>
</file>