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42F9-5E5B-47D6-97E0-9EAEC0A794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163A-6354-449A-877B-CE149049C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7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42F9-5E5B-47D6-97E0-9EAEC0A794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163A-6354-449A-877B-CE149049C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5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42F9-5E5B-47D6-97E0-9EAEC0A794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163A-6354-449A-877B-CE149049C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9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42F9-5E5B-47D6-97E0-9EAEC0A794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163A-6354-449A-877B-CE149049C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42F9-5E5B-47D6-97E0-9EAEC0A794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163A-6354-449A-877B-CE149049C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5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42F9-5E5B-47D6-97E0-9EAEC0A794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163A-6354-449A-877B-CE149049C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2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42F9-5E5B-47D6-97E0-9EAEC0A794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163A-6354-449A-877B-CE149049C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4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42F9-5E5B-47D6-97E0-9EAEC0A794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163A-6354-449A-877B-CE149049C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4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42F9-5E5B-47D6-97E0-9EAEC0A794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163A-6354-449A-877B-CE149049C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7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42F9-5E5B-47D6-97E0-9EAEC0A794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163A-6354-449A-877B-CE149049C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3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42F9-5E5B-47D6-97E0-9EAEC0A794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163A-6354-449A-877B-CE149049C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9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F9-5E5B-47D6-97E0-9EAEC0A794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163A-6354-449A-877B-CE149049C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4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57" y="0"/>
            <a:ext cx="122497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7700" y="1595437"/>
            <a:ext cx="9144000" cy="183356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искусства на развитие связной речи дошкольников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600" y="5202238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Учитель –логопед Щербакова М.С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МКДОУ детский сад № 174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75147"/>
      </p:ext>
    </p:extLst>
  </p:cSld>
  <p:clrMapOvr>
    <a:masterClrMapping/>
  </p:clrMapOvr>
  <p:transition spd="slow" advTm="4274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700" y="542924"/>
            <a:ext cx="10515600" cy="5692775"/>
          </a:xfrm>
        </p:spPr>
        <p:txBody>
          <a:bodyPr>
            <a:normAutofit/>
          </a:bodyPr>
          <a:lstStyle/>
          <a:p>
            <a:r>
              <a:rPr lang="ru-RU" sz="2600" b="1" spc="-1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Заключительным  этапом </a:t>
            </a:r>
            <a:r>
              <a:rPr lang="ru-RU" sz="2600" b="1" spc="-1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обучения может быть поведение выставки </a:t>
            </a:r>
            <a:r>
              <a:rPr lang="ru-RU" sz="2600" b="1" spc="-1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картин</a:t>
            </a:r>
            <a:r>
              <a:rPr lang="ru-RU" sz="2600" b="1" spc="-10" dirty="0">
                <a:solidFill>
                  <a:srgbClr val="7030A0"/>
                </a:solidFill>
                <a:ea typeface="Times New Roman" panose="02020603050405020304" pitchFamily="18" charset="0"/>
              </a:rPr>
              <a:t>.</a:t>
            </a:r>
            <a:r>
              <a:rPr lang="ru-RU" sz="2600" spc="-1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RU" sz="2600" spc="-1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spc="-1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</a:t>
            </a:r>
            <a:r>
              <a:rPr lang="ru-RU" sz="2200" b="1" spc="-1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вернисажах в качестве экскурсоводов по очереди выступают дети. </a:t>
            </a:r>
            <a:r>
              <a:rPr lang="ru-RU" sz="2200" b="1" spc="-1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Высказывание </a:t>
            </a:r>
            <a:r>
              <a:rPr lang="ru-RU" sz="2200" b="1" spc="-1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детей, выступающих в роли экскурсоводов, можно рассматривать как продукт речевого творчества, полученный в результате непосредственного восприятия </a:t>
            </a:r>
            <a:r>
              <a:rPr lang="ru-RU" sz="2200" b="1" spc="-1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картины. Роль </a:t>
            </a:r>
            <a:r>
              <a:rPr lang="ru-RU" sz="2200" b="1" spc="-1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воспитателя в такой совместной деятельности должна быть минимальной. </a:t>
            </a:r>
          </a:p>
          <a:p>
            <a:pPr marL="0" indent="0">
              <a:buNone/>
            </a:pPr>
            <a:r>
              <a:rPr lang="ru-RU" sz="2200" b="1" dirty="0"/>
              <a:t>Может быть и другой вариант проведения вернисажа, когда воспитатель берёт на себя роль экскурсовода, который отвечает на вопросы зрителей – детей, а затем предлагает отвечать на вопросы всем желающим. Умение задавать вопросы также является хорошим показателем развития связной и выразительной речи детей и достижением высокого уровня речевого развития.</a:t>
            </a:r>
          </a:p>
          <a:p>
            <a:pPr marL="0" indent="0">
              <a:buNone/>
            </a:pPr>
            <a:r>
              <a:rPr lang="ru-RU" sz="2200" b="1" dirty="0"/>
              <a:t>Каждый вернисаж воспитатель должен открывать чтением стихов или прозы о временах года и использовать для сопровождения отрывки из музыкальных произведений в соответствии с программой по </a:t>
            </a:r>
            <a:r>
              <a:rPr lang="ru-RU" sz="2200" b="1" dirty="0" err="1"/>
              <a:t>полихудожественному</a:t>
            </a:r>
            <a:r>
              <a:rPr lang="ru-RU" sz="2200" b="1" dirty="0"/>
              <a:t> воспитанию </a:t>
            </a:r>
            <a:endParaRPr lang="ru-RU" sz="2200" b="1" dirty="0" smtClean="0">
              <a:effectLst/>
              <a:ea typeface="Times New Roman" panose="02020603050405020304" pitchFamily="18" charset="0"/>
            </a:endParaRPr>
          </a:p>
          <a:p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2597814342"/>
      </p:ext>
    </p:extLst>
  </p:cSld>
  <p:clrMapOvr>
    <a:masterClrMapping/>
  </p:clrMapOvr>
  <p:transition spd="slow" advTm="42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36624"/>
            <a:ext cx="10515600" cy="556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Данная </a:t>
            </a:r>
            <a:r>
              <a:rPr lang="ru-RU" sz="2400" dirty="0"/>
              <a:t>методика используется на занятиях по развитию образной речи дошкольников на основе ознакомления их с произведениями изобразительного искусства: пейзажа, натюрморта, портрета и жанровой живописи.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485080"/>
      </p:ext>
    </p:extLst>
  </p:cSld>
  <p:clrMapOvr>
    <a:masterClrMapping/>
  </p:clrMapOvr>
  <p:transition spd="slow" advTm="1299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76300"/>
            <a:ext cx="10680700" cy="554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виды </a:t>
            </a:r>
            <a:r>
              <a:rPr lang="ru-RU" sz="2000" b="1" dirty="0">
                <a:solidFill>
                  <a:srgbClr val="7030A0"/>
                </a:solidFill>
              </a:rPr>
              <a:t>занятий по развитию связной речи:</a:t>
            </a: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пересказ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000" dirty="0"/>
              <a:t>литературных произведений, где дети учатся выразительно передавать диалоги действующих лиц и пересказывать содержание произведений;</a:t>
            </a: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составление рассказа по  картине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000" dirty="0"/>
              <a:t>или по серии  сюжетных картин;</a:t>
            </a: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описание   литературных героев </a:t>
            </a:r>
            <a:r>
              <a:rPr lang="ru-RU" sz="2000" dirty="0"/>
              <a:t>с помощью вопросов </a:t>
            </a:r>
            <a:r>
              <a:rPr lang="ru-RU" sz="2000" dirty="0" smtClean="0"/>
              <a:t>учителя-логопеда</a:t>
            </a:r>
            <a:r>
              <a:rPr lang="ru-RU" sz="2000" dirty="0" smtClean="0"/>
              <a:t>, </a:t>
            </a:r>
            <a:r>
              <a:rPr lang="ru-RU" sz="2000" dirty="0"/>
              <a:t>называя наиболее характерные для них признаки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</a:rPr>
              <a:t>Во всех видах занятий, где от ребенка требуется связно пересказать прочитанное, или составить собственный рассказ, </a:t>
            </a:r>
            <a:r>
              <a:rPr lang="ru-RU" sz="2400" b="1" dirty="0" smtClean="0">
                <a:solidFill>
                  <a:srgbClr val="7030A0"/>
                </a:solidFill>
              </a:rPr>
              <a:t>учитель- логопед </a:t>
            </a:r>
            <a:r>
              <a:rPr lang="ru-RU" sz="2400" b="1" dirty="0">
                <a:solidFill>
                  <a:srgbClr val="7030A0"/>
                </a:solidFill>
              </a:rPr>
              <a:t>может использовать наглядный план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/>
              <a:t>На плане изображена  последовательность основных эпизодов (3-4 ключевых эпизода рассказа) к каждому из которых нарисованы или нанесены условно (схематически)  главные персонажи или  объекты (человек, животное, дерево и т.д.). Такой план помогает ребенку соблюсти логику пересказываемого произведения и научиться самостоятельно рассказывать в дальнейшем.</a:t>
            </a:r>
          </a:p>
          <a:p>
            <a:pPr marL="0" indent="0">
              <a:buNone/>
            </a:pPr>
            <a:endParaRPr lang="ru-RU" sz="2400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ru-RU" sz="2000" dirty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1676606"/>
      </p:ext>
    </p:extLst>
  </p:cSld>
  <p:clrMapOvr>
    <a:masterClrMapping/>
  </p:clrMapOvr>
  <p:transition spd="slow" advTm="422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900" y="1698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Благодаря использованию этой методики у детей </a:t>
            </a:r>
            <a:r>
              <a:rPr lang="ru-RU" sz="2400" b="1" dirty="0"/>
              <a:t>активно развивается способность к использованию речи в повседневном общении, а также стимулируется использование речи в области познавательно-исследовательского, художественно-эстетического, социально-коммуникативного и других видов </a:t>
            </a:r>
            <a:r>
              <a:rPr lang="ru-RU" sz="2400" b="1" dirty="0" smtClean="0"/>
              <a:t>развития. </a:t>
            </a:r>
          </a:p>
          <a:p>
            <a:pPr marL="0" indent="0">
              <a:buNone/>
            </a:pPr>
            <a:r>
              <a:rPr lang="ru-RU" sz="2400" b="1" dirty="0" smtClean="0"/>
              <a:t>Работу по развитию связной речи </a:t>
            </a:r>
            <a:r>
              <a:rPr lang="ru-RU" sz="2400" b="1" dirty="0" smtClean="0"/>
              <a:t> </a:t>
            </a:r>
            <a:r>
              <a:rPr lang="ru-RU" sz="2400" b="1" dirty="0"/>
              <a:t>учитель-логопед </a:t>
            </a:r>
            <a:r>
              <a:rPr lang="ru-RU" sz="2400" b="1" dirty="0" smtClean="0"/>
              <a:t>проводит</a:t>
            </a:r>
            <a:r>
              <a:rPr lang="ru-RU" sz="2400" b="1" dirty="0"/>
              <a:t>, исходя из особенностей и возможностей развития детей старшего дошкольного возраста с речевыми проблемами. Содержание занятий </a:t>
            </a:r>
            <a:r>
              <a:rPr lang="ru-RU" sz="2400" b="1" dirty="0" smtClean="0"/>
              <a:t>с использованием данной технологии </a:t>
            </a:r>
            <a:r>
              <a:rPr lang="ru-RU" sz="2400" b="1" dirty="0"/>
              <a:t>тесно связано с содержанием логопедической работы, а также работы, которую проводят с детьми другие специалисты.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046566"/>
      </p:ext>
    </p:extLst>
  </p:cSld>
  <p:clrMapOvr>
    <a:masterClrMapping/>
  </p:clrMapOvr>
  <p:transition spd="slow" advTm="1607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«Искусство – это Гипнотизер, который без устали внушает нам ценности, образ жизни, формирует привычки и учит жить»</a:t>
            </a:r>
            <a:endParaRPr lang="ru-RU" sz="36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2000" b="1" dirty="0" smtClean="0"/>
              <a:t>Незаменимым средством формирования духовного мира детей является искусство: литература, музыка, скульптура, графика, народное творчество, живопись, театр. Искусство говорит образным языком, оно наглядно, а это близко детям дошкольного возраста.</a:t>
            </a:r>
          </a:p>
          <a:p>
            <a:pPr marL="0" indent="0">
              <a:buNone/>
            </a:pPr>
            <a:r>
              <a:rPr lang="ru-RU" sz="2000" b="1" dirty="0" smtClean="0"/>
              <a:t>Изобразительное искусство рассматривается как особый вид человеческой деятельности, которая опосредованно отражает объективную действительность и способствует формированию интеллектуальных, нравственных, эстетических эмоциональных возможностей личности.</a:t>
            </a:r>
          </a:p>
          <a:p>
            <a:pPr marL="0" indent="0">
              <a:buNone/>
            </a:pPr>
            <a:r>
              <a:rPr lang="ru-RU" sz="2000" b="1" dirty="0" smtClean="0"/>
              <a:t>Искусство пробуждает у детей дошкольного возраста эмоционально-творческое начало, учит понимать гармонию природы, позволяет закладывать первоначальную основу у них ценностных ориентаций.</a:t>
            </a:r>
          </a:p>
          <a:p>
            <a:pPr marL="0" indent="0">
              <a:buNone/>
            </a:pPr>
            <a:r>
              <a:rPr lang="ru-RU" sz="2000" b="1" dirty="0" smtClean="0"/>
              <a:t>Каждый вид искусства уникален, но главным, объединяющим все виды искусства, является художественный образ, который доступен пониманию детей дошкольного возраста.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52434436"/>
      </p:ext>
    </p:extLst>
  </p:cSld>
  <p:clrMapOvr>
    <a:masterClrMapping/>
  </p:clrMapOvr>
  <p:transition spd="slow" advTm="1531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9907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Психолого-педагогические исследования показали, что при целенаправленном обучении детей дошкольного возраста им доступно понимание произведений изобразительного искусства, их содержания и средства выразительности (Л.С. Выготский, А.В. Запорожец, Б.М. </a:t>
            </a:r>
            <a:r>
              <a:rPr lang="ru-RU" sz="2400" b="1" dirty="0"/>
              <a:t>Т</a:t>
            </a:r>
            <a:r>
              <a:rPr lang="ru-RU" sz="2400" b="1" dirty="0" smtClean="0"/>
              <a:t>еплов, Н.П. </a:t>
            </a:r>
            <a:r>
              <a:rPr lang="ru-RU" sz="2400" b="1" dirty="0" err="1" smtClean="0"/>
              <a:t>Сакулина</a:t>
            </a:r>
            <a:r>
              <a:rPr lang="ru-RU" sz="2400" b="1" dirty="0" smtClean="0"/>
              <a:t>, Н.А. Ветлугина и др.)</a:t>
            </a:r>
            <a:br>
              <a:rPr lang="ru-RU" sz="2400" b="1" dirty="0" smtClean="0"/>
            </a:br>
            <a:r>
              <a:rPr lang="ru-RU" sz="2400" b="1" dirty="0" smtClean="0"/>
              <a:t>Е.И. Тихеева отмечала, что дети проявляют исключительную любовь к картинам: они напоминают им виденное ранее, ими лично пережитое, возбуждают их воображение и этой любовью следует широко пользоваться для развития наблюдательности, ясности мышления и языка детей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41195660"/>
      </p:ext>
    </p:extLst>
  </p:cSld>
  <p:clrMapOvr>
    <a:masterClrMapping/>
  </p:clrMapOvr>
  <p:transition spd="slow" advTm="89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837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Познание детьми произведений изобразительного искусства позволяет не только воспитывать любовь и интерес к нему, </a:t>
            </a:r>
            <a:r>
              <a:rPr lang="ru-RU" sz="2400" b="1" dirty="0"/>
              <a:t>н</a:t>
            </a:r>
            <a:r>
              <a:rPr lang="ru-RU" sz="2400" b="1" dirty="0" smtClean="0"/>
              <a:t>о и :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7030A0"/>
                </a:solidFill>
              </a:rPr>
              <a:t>- </a:t>
            </a:r>
            <a:r>
              <a:rPr lang="ru-RU" sz="2400" b="1" i="1" u="sng" dirty="0" smtClean="0">
                <a:solidFill>
                  <a:srgbClr val="7030A0"/>
                </a:solidFill>
              </a:rPr>
              <a:t>формировать основы мировоззрения</a:t>
            </a:r>
            <a:r>
              <a:rPr lang="ru-RU" sz="2400" b="1" i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smtClean="0"/>
              <a:t>например. При ознакомлении с жанровой живописью у детей активируется интерес к общественной жизни, различным видам деятельности человека, отношениям его процессу труда, к ценностям.</a:t>
            </a:r>
            <a:br>
              <a:rPr lang="ru-RU" sz="2400" b="1" dirty="0" smtClean="0"/>
            </a:br>
            <a:r>
              <a:rPr lang="ru-RU" sz="2400" b="1" i="1" dirty="0" smtClean="0">
                <a:solidFill>
                  <a:srgbClr val="7030A0"/>
                </a:solidFill>
              </a:rPr>
              <a:t>- </a:t>
            </a:r>
            <a:r>
              <a:rPr lang="ru-RU" sz="2400" b="1" i="1" u="sng" dirty="0" smtClean="0">
                <a:solidFill>
                  <a:srgbClr val="7030A0"/>
                </a:solidFill>
              </a:rPr>
              <a:t>развивать мышление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– рассматривая и осмысливая произведения, дети учатся делать обобщения на основе анализа, синтеза; делать выводы, формировать свои собственные суждения и умозаключения;</a:t>
            </a:r>
            <a:br>
              <a:rPr lang="ru-RU" sz="2400" b="1" dirty="0" smtClean="0"/>
            </a:br>
            <a:r>
              <a:rPr lang="ru-RU" sz="2400" b="1" i="1" dirty="0" smtClean="0">
                <a:solidFill>
                  <a:srgbClr val="7030A0"/>
                </a:solidFill>
              </a:rPr>
              <a:t>- </a:t>
            </a:r>
            <a:r>
              <a:rPr lang="ru-RU" sz="2400" b="1" i="1" u="sng" dirty="0" smtClean="0">
                <a:solidFill>
                  <a:srgbClr val="7030A0"/>
                </a:solidFill>
              </a:rPr>
              <a:t>формировать нравственное сознание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– дети обогащают свой нравственный опыт с опытом людей, изображенных художником, и переносят воспринятые в жанровой живописи способы взаимоотношений между людьми в реальные жизненные ситуации;</a:t>
            </a:r>
            <a:br>
              <a:rPr lang="ru-RU" sz="2400" b="1" dirty="0" smtClean="0"/>
            </a:br>
            <a:r>
              <a:rPr lang="ru-RU" sz="2400" b="1" i="1" dirty="0" smtClean="0">
                <a:solidFill>
                  <a:srgbClr val="7030A0"/>
                </a:solidFill>
              </a:rPr>
              <a:t>-</a:t>
            </a:r>
            <a:r>
              <a:rPr lang="ru-RU" sz="2400" b="1" i="1" u="sng" dirty="0" smtClean="0">
                <a:solidFill>
                  <a:srgbClr val="7030A0"/>
                </a:solidFill>
              </a:rPr>
              <a:t> развивать речь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– так, описывая произведения искусства, широко используются средства поэтического языка (метафоры, эпитеты и др.), специальные изобразительные термины, которые вводятся в пассивный словарь ребенка. Развивается связная и монологическая речь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10700279"/>
      </p:ext>
    </p:extLst>
  </p:cSld>
  <p:clrMapOvr>
    <a:masterClrMapping/>
  </p:clrMapOvr>
  <p:transition spd="slow" advTm="412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0" y="287339"/>
            <a:ext cx="10515600" cy="95726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                  </a:t>
            </a:r>
            <a:r>
              <a:rPr lang="ru-RU" sz="3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Основные функции изобразительного искусства</a:t>
            </a:r>
            <a:endParaRPr lang="ru-RU" sz="38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7850" y="1460502"/>
            <a:ext cx="10515600" cy="5232399"/>
          </a:xfrm>
        </p:spPr>
        <p:txBody>
          <a:bodyPr>
            <a:normAutofit fontScale="92500"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Познавательная функция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 детальном рассмотрении картины, анализе изображенного на ней, учим детей устанавливать взаимосвязи в содержании произведения: не только отвечать, что видит ребенок на полотне, но и уметь объяснить, почему художник посвятил картину данной теме, какие средства выразительности использовал. Чтобы раскрыть содержание задуманного, подводим детей к осознанию, о чем написана картина, к пониманию связи между содержанием произведения и выразительными средствами.</a:t>
            </a:r>
          </a:p>
          <a:p>
            <a:r>
              <a:rPr lang="ru-RU" b="1" u="sng" dirty="0" smtClean="0">
                <a:solidFill>
                  <a:srgbClr val="7030A0"/>
                </a:solidFill>
              </a:rPr>
              <a:t>Эстетическая функция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учить детей видеть красоту и низость человеческих поступков, взаимоотношений, великолепие русской природы, сравнивать изображенное в произведении искусства явление с реальной действительностью.</a:t>
            </a:r>
          </a:p>
          <a:p>
            <a:r>
              <a:rPr lang="ru-RU" b="1" u="sng" dirty="0" smtClean="0">
                <a:solidFill>
                  <a:srgbClr val="7030A0"/>
                </a:solidFill>
              </a:rPr>
              <a:t>Коммуникативная функция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Приобщая детей к различным видам искусства, опосредованно отражающему реальный мир, необходимо учитывать особенности словаря, связной речи ребенка, чуткость к языковым явлениям и ориентировку не смысловую значимость языка.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45743"/>
      </p:ext>
    </p:extLst>
  </p:cSld>
  <p:clrMapOvr>
    <a:masterClrMapping/>
  </p:clrMapOvr>
  <p:transition spd="slow" advTm="426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Развитие речи дошкольников</a:t>
            </a: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 в процессе ознакомления с 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произведениями изобразительного искусства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1624"/>
            <a:ext cx="10515600" cy="47021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u="sng" dirty="0" smtClean="0">
                <a:solidFill>
                  <a:srgbClr val="7030A0"/>
                </a:solidFill>
              </a:rPr>
              <a:t>Задачи</a:t>
            </a:r>
            <a:r>
              <a:rPr lang="ru-RU" sz="3400" dirty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400" dirty="0"/>
              <a:t>• </a:t>
            </a:r>
            <a:r>
              <a:rPr lang="ru-RU" sz="3400" b="1" dirty="0"/>
              <a:t>развивать</a:t>
            </a:r>
            <a:r>
              <a:rPr lang="ru-RU" sz="3400" dirty="0"/>
              <a:t> умение высказываться связно и образно на тему </a:t>
            </a:r>
            <a:r>
              <a:rPr lang="ru-RU" sz="3400" b="1" dirty="0"/>
              <a:t>произведения живописи</a:t>
            </a:r>
            <a:r>
              <a:rPr lang="ru-RU" sz="3400" dirty="0"/>
              <a:t>;</a:t>
            </a:r>
          </a:p>
          <a:p>
            <a:pPr marL="0" indent="0">
              <a:buNone/>
            </a:pPr>
            <a:r>
              <a:rPr lang="ru-RU" sz="3400" dirty="0"/>
              <a:t>• учить детей составлять рассказ по картине, объяснять выбранный художественный колорит, настроение автора и переданные чувства, соотнося при этом картину с литературным </a:t>
            </a:r>
            <a:r>
              <a:rPr lang="ru-RU" sz="3400" b="1" dirty="0"/>
              <a:t>произведением</a:t>
            </a:r>
            <a:endParaRPr lang="ru-RU" sz="3400" dirty="0"/>
          </a:p>
          <a:p>
            <a:pPr marL="0" indent="0">
              <a:buNone/>
            </a:pPr>
            <a:r>
              <a:rPr lang="ru-RU" sz="3400" dirty="0"/>
              <a:t>• формировать элементарных представлений о структуре текста </a:t>
            </a:r>
            <a:r>
              <a:rPr lang="ru-RU" sz="3400" i="1" dirty="0"/>
              <a:t>(начало, середина, конец)</a:t>
            </a:r>
            <a:r>
              <a:rPr lang="ru-RU" sz="3400" dirty="0"/>
              <a:t>;</a:t>
            </a:r>
          </a:p>
          <a:p>
            <a:pPr marL="0" indent="0">
              <a:buNone/>
            </a:pPr>
            <a:r>
              <a:rPr lang="ru-RU" sz="3400" dirty="0"/>
              <a:t>• обучать соединению предложений разными способами связи;</a:t>
            </a:r>
          </a:p>
          <a:p>
            <a:pPr marL="0" indent="0">
              <a:buNone/>
            </a:pPr>
            <a:r>
              <a:rPr lang="ru-RU" sz="3400" dirty="0"/>
              <a:t>• </a:t>
            </a:r>
            <a:r>
              <a:rPr lang="ru-RU" sz="3400" b="1" dirty="0"/>
              <a:t>развивать</a:t>
            </a:r>
            <a:r>
              <a:rPr lang="ru-RU" sz="3400" dirty="0"/>
              <a:t> умения раскрывать тему и основную мысль высказывания, озаглавить рассказ;</a:t>
            </a:r>
          </a:p>
          <a:p>
            <a:pPr marL="0" indent="0">
              <a:buNone/>
            </a:pPr>
            <a:r>
              <a:rPr lang="ru-RU" sz="3400" dirty="0"/>
              <a:t>• учить построению высказываний разных типов- описаний, повествований, рассуждений;</a:t>
            </a:r>
          </a:p>
          <a:p>
            <a:pPr marL="0" indent="0">
              <a:buNone/>
            </a:pPr>
            <a:r>
              <a:rPr lang="ru-RU" sz="3400" dirty="0"/>
              <a:t>• обогащать словарь;</a:t>
            </a:r>
          </a:p>
          <a:p>
            <a:pPr marL="0" indent="0">
              <a:buNone/>
            </a:pPr>
            <a:r>
              <a:rPr lang="ru-RU" sz="3400" dirty="0"/>
              <a:t>• закреплять </a:t>
            </a:r>
            <a:r>
              <a:rPr lang="ru-RU" sz="3400" b="1" dirty="0"/>
              <a:t>изобразительные навыки детей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803943"/>
      </p:ext>
    </p:extLst>
  </p:cSld>
  <p:clrMapOvr>
    <a:masterClrMapping/>
  </p:clrMapOvr>
  <p:transition spd="slow" advTm="418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749301"/>
            <a:ext cx="10515600" cy="95726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             </a:t>
            </a:r>
            <a:r>
              <a:rPr lang="ru-RU" sz="36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Методика обучения связной речи на основе ознакомления с произведениями изобразительного искусства  </a:t>
            </a:r>
            <a:br>
              <a:rPr lang="ru-RU" sz="36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36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503363"/>
            <a:ext cx="10515600" cy="360203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Развитие </a:t>
            </a:r>
            <a:r>
              <a:rPr lang="ru-RU" b="1" i="1" dirty="0">
                <a:solidFill>
                  <a:srgbClr val="7030A0"/>
                </a:solidFill>
              </a:rPr>
              <a:t>речи детей на материале произведений живописи в сопровождении литературных и музыкальных произведений повышает эмоциональность восприятия и способствует более глубокому проникновению в художественный образ.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     Предлагаемая методика развивает восприятие произведений изобразительного искусства, формирует представление о художественном образе произведения. На этой основе развивается умение высказываться связно и образно на тему произведения живописи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86789"/>
      </p:ext>
    </p:extLst>
  </p:cSld>
  <p:clrMapOvr>
    <a:masterClrMapping/>
  </p:clrMapOvr>
  <p:transition spd="slow" advTm="764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Дети могут рассказывать о картине, объяснять выбранный художником колорит, настроение и чувства автора, соотнося картину с литературным произведением.  Умение объяснять свое предпочтение жанра в изобразительном искусстве развивается параллельно с пониманием художественного образа, что способствует сознательному использованию разнообразных выразительных средств в связных высказываниях. Ознакомление детей с разными жанрами изобразительного искусства подводит к созданию разных типов </a:t>
            </a:r>
            <a:r>
              <a:rPr lang="ru-RU" b="1" dirty="0" smtClean="0"/>
              <a:t>текстов при </a:t>
            </a:r>
            <a:r>
              <a:rPr lang="ru-RU" b="1" dirty="0"/>
              <a:t>рассматривании </a:t>
            </a:r>
            <a:r>
              <a:rPr lang="ru-RU" b="1" dirty="0" smtClean="0"/>
              <a:t>картин.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75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276224"/>
            <a:ext cx="10515600" cy="6175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         </a:t>
            </a:r>
            <a:r>
              <a:rPr lang="ru-RU" sz="2600" u="sng" dirty="0" smtClean="0">
                <a:latin typeface="+mj-lt"/>
              </a:rPr>
              <a:t>Обучение проводится фронтально со всеми детьми группы на занятиях по развитию речи в соответствии с перспективным планированием</a:t>
            </a:r>
            <a:r>
              <a:rPr lang="ru-RU" sz="2600" b="1" i="1" u="sng" dirty="0" smtClean="0">
                <a:latin typeface="+mj-lt"/>
              </a:rPr>
              <a:t>.</a:t>
            </a:r>
            <a:endParaRPr lang="ru-RU" sz="2600" b="1" i="1" u="sng" dirty="0">
              <a:latin typeface="+mj-lt"/>
            </a:endParaRPr>
          </a:p>
          <a:p>
            <a:r>
              <a:rPr lang="ru-RU" sz="2600" b="1" dirty="0">
                <a:solidFill>
                  <a:srgbClr val="7030A0"/>
                </a:solidFill>
              </a:rPr>
              <a:t>     </a:t>
            </a:r>
            <a:r>
              <a:rPr lang="ru-RU" sz="2600" b="1" dirty="0">
                <a:solidFill>
                  <a:srgbClr val="7030A0"/>
                </a:solidFill>
                <a:latin typeface="+mj-lt"/>
              </a:rPr>
              <a:t>На </a:t>
            </a:r>
            <a:r>
              <a:rPr lang="ru-RU" sz="2600" b="1" dirty="0" smtClean="0">
                <a:solidFill>
                  <a:srgbClr val="7030A0"/>
                </a:solidFill>
                <a:latin typeface="+mj-lt"/>
              </a:rPr>
              <a:t>первом </a:t>
            </a:r>
            <a:r>
              <a:rPr lang="ru-RU" sz="2600" b="1" dirty="0">
                <a:solidFill>
                  <a:srgbClr val="7030A0"/>
                </a:solidFill>
                <a:latin typeface="+mj-lt"/>
              </a:rPr>
              <a:t>этапе </a:t>
            </a:r>
            <a:r>
              <a:rPr lang="ru-RU" sz="2400" b="1" dirty="0">
                <a:latin typeface="+mj-lt"/>
              </a:rPr>
              <a:t>(подготовительном) основное внимание уделяется развитию умения видеть и понимать художественный образ произведений живописи, высказываться на тему этих произведений, выделять их главное</a:t>
            </a:r>
            <a:r>
              <a:rPr lang="ru-RU" b="1" dirty="0">
                <a:latin typeface="+mj-lt"/>
              </a:rPr>
              <a:t>. </a:t>
            </a:r>
            <a:endParaRPr lang="ru-RU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300" b="1" dirty="0" smtClean="0"/>
              <a:t>Важнейшей </a:t>
            </a:r>
            <a:r>
              <a:rPr lang="ru-RU" sz="2300" b="1" dirty="0"/>
              <a:t>задачей на этом этапе является обогащение речи детей выразительными средствами (метафорами, сравнениями, эпитетами, красочными определениями), а также обучению умению строить предложения разных типов и работать над структурой высказывания, соответствующей описанию.</a:t>
            </a:r>
            <a:endParaRPr lang="ru-RU" sz="2300" dirty="0"/>
          </a:p>
          <a:p>
            <a:r>
              <a:rPr lang="ru-RU" b="1" dirty="0"/>
              <a:t>     </a:t>
            </a:r>
            <a:r>
              <a:rPr lang="ru-RU" sz="2600" b="1" dirty="0">
                <a:solidFill>
                  <a:srgbClr val="7030A0"/>
                </a:solidFill>
                <a:latin typeface="+mj-lt"/>
              </a:rPr>
              <a:t>На втором этапе </a:t>
            </a:r>
            <a:r>
              <a:rPr lang="ru-RU" sz="2400" b="1" dirty="0">
                <a:latin typeface="+mj-lt"/>
              </a:rPr>
              <a:t>происходит обучение детей построению связного высказывания на темы картин разных жанров. При этом используется разнообразные методические приёмы: вопросы к детям, упражнения на подбор синонимов, антонимов, эпитетов, сравнений, придумывание названия картине и его объяснение</a:t>
            </a:r>
            <a:r>
              <a:rPr lang="ru-RU" b="1" dirty="0">
                <a:latin typeface="+mj-lt"/>
              </a:rPr>
              <a:t>.</a:t>
            </a:r>
            <a:r>
              <a:rPr lang="ru-RU" dirty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sz="1900" i="1" dirty="0" smtClean="0"/>
              <a:t>    </a:t>
            </a:r>
            <a:r>
              <a:rPr lang="ru-RU" sz="2200" dirty="0" smtClean="0"/>
              <a:t>Отбираются </a:t>
            </a:r>
            <a:r>
              <a:rPr lang="ru-RU" sz="2200" dirty="0"/>
              <a:t>произведения живописи по жанрам. Детям предлагается выбрать одно из нескольких произведений живописи и аргументировать свой выбор. Проводится запись детских рассказов и чтение их другим детям, составляются рассказы по собственным рисункам на тему знакомой картины, применяется приём «вхождение в картину», «оживления картины», приём «словесного рисования картины».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655984"/>
      </p:ext>
    </p:extLst>
  </p:cSld>
  <p:clrMapOvr>
    <a:masterClrMapping/>
  </p:clrMapOvr>
  <p:transition spd="slow" advTm="112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946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Тема Office</vt:lpstr>
      <vt:lpstr>Влияние искусства на развитие связной речи дошкольников</vt:lpstr>
      <vt:lpstr>«Искусство – это Гипнотизер, который без устали внушает нам ценности, образ жизни, формирует привычки и учит жить»</vt:lpstr>
      <vt:lpstr>Психолого-педагогические исследования показали, что при целенаправленном обучении детей дошкольного возраста им доступно понимание произведений изобразительного искусства, их содержания и средства выразительности (Л.С. Выготский, А.В. Запорожец, Б.М. Теплов, Н.П. Сакулина, Н.А. Ветлугина и др.) Е.И. Тихеева отмечала, что дети проявляют исключительную любовь к картинам: они напоминают им виденное ранее, ими лично пережитое, возбуждают их воображение и этой любовью следует широко пользоваться для развития наблюдательности, ясности мышления и языка детей</vt:lpstr>
      <vt:lpstr>Познание детьми произведений изобразительного искусства позволяет не только воспитывать любовь и интерес к нему, но и :  - формировать основы мировоззрения- например. При ознакомлении с жанровой живописью у детей активируется интерес к общественной жизни, различным видам деятельности человека, отношениям его процессу труда, к ценностям. - развивать мышление – рассматривая и осмысливая произведения, дети учатся делать обобщения на основе анализа, синтеза; делать выводы, формировать свои собственные суждения и умозаключения; - формировать нравственное сознание – дети обогащают свой нравственный опыт с опытом людей, изображенных художником, и переносят воспринятые в жанровой живописи способы взаимоотношений между людьми в реальные жизненные ситуации; - развивать речь – так, описывая произведения искусства, широко используются средства поэтического языка (метафоры, эпитеты и др.), специальные изобразительные термины, которые вводятся в пассивный словарь ребенка. Развивается связная и монологическая речь.</vt:lpstr>
      <vt:lpstr>                  Основные функции изобразительного искусства</vt:lpstr>
      <vt:lpstr>Развитие речи дошкольников в процессе ознакомления с произведениями изобразительного искусства. </vt:lpstr>
      <vt:lpstr>             Методика обучения связной речи на основе ознакомления с произведениями изобразительного искусства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искусства на развитие связной речи дошкольников</dc:title>
  <dc:creator>1</dc:creator>
  <cp:lastModifiedBy>1</cp:lastModifiedBy>
  <cp:revision>48</cp:revision>
  <dcterms:created xsi:type="dcterms:W3CDTF">2021-12-14T04:09:06Z</dcterms:created>
  <dcterms:modified xsi:type="dcterms:W3CDTF">2021-12-15T08:08:50Z</dcterms:modified>
</cp:coreProperties>
</file>