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8" r:id="rId6"/>
    <p:sldId id="274" r:id="rId7"/>
    <p:sldId id="275" r:id="rId8"/>
    <p:sldId id="276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60" r:id="rId18"/>
    <p:sldId id="261" r:id="rId19"/>
    <p:sldId id="268" r:id="rId20"/>
    <p:sldId id="262" r:id="rId21"/>
    <p:sldId id="266" r:id="rId22"/>
    <p:sldId id="264" r:id="rId23"/>
    <p:sldId id="265" r:id="rId24"/>
    <p:sldId id="26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896448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97823"/>
      </p:ext>
    </p:extLst>
  </p:cSld>
  <p:clrMapOvr>
    <a:masterClrMapping/>
  </p:clrMapOvr>
  <p:transition spd="med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6246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000"/>
                </a:solidFill>
                <a:latin typeface="open sans"/>
              </a:rPr>
              <a:t>ВЕЛИКОБРИТАНИЯ</a:t>
            </a:r>
            <a:endParaRPr lang="ru-RU" dirty="0">
              <a:solidFill>
                <a:srgbClr val="444444"/>
              </a:solidFill>
              <a:latin typeface="open sans"/>
            </a:endParaRPr>
          </a:p>
          <a:p>
            <a:r>
              <a:rPr lang="ru-RU" dirty="0">
                <a:solidFill>
                  <a:srgbClr val="444444"/>
                </a:solidFill>
                <a:latin typeface="open sans"/>
              </a:rPr>
              <a:t>Самой дорогой школой мира является английская «Международная школа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лэди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и джентльменов». Обучение стоит 77,5 тысяч долларов за один месяц обучения.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https://druzhniy-center.ru/wp-content/uploads/5/f/f/5ff0eca3be8939904ad1183fd8638c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7830616" cy="404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751549"/>
      </p:ext>
    </p:extLst>
  </p:cSld>
  <p:clrMapOvr>
    <a:masterClrMapping/>
  </p:clrMapOvr>
  <p:transition spd="med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open sans"/>
              </a:rPr>
              <a:t>Очень многие школы в Великобритании, даже государственные, - это пансионы. То есть ученики в них не только посещают занятия, но и живут. Поэтому все пансионы имеют большую огороженную территорию (по сути, маленький кампус), на которой размещаются учебное и жилое здания и обязательно спортивный центр.</a:t>
            </a:r>
          </a:p>
          <a:p>
            <a:r>
              <a:rPr lang="ru-RU" dirty="0">
                <a:solidFill>
                  <a:srgbClr val="FF0000"/>
                </a:solidFill>
                <a:latin typeface="open sans"/>
              </a:rPr>
              <a:t>В Англии разрешено произносить только правильную литературную речь, сленг - привычное «привет» строго запрещено.</a:t>
            </a:r>
            <a:endParaRPr lang="ru-RU" b="0" i="0" dirty="0">
              <a:solidFill>
                <a:srgbClr val="FF0000"/>
              </a:solidFill>
              <a:effectLst/>
              <a:latin typeface="open sans"/>
            </a:endParaRPr>
          </a:p>
        </p:txBody>
      </p:sp>
      <p:pic>
        <p:nvPicPr>
          <p:cNvPr id="8194" name="Picture 2" descr="https://godolphin.org/resources/galleries/300-9thJune-Godolphin-School-by-Ash-Mi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492896"/>
            <a:ext cx="8208912" cy="37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203637"/>
      </p:ext>
    </p:extLst>
  </p:cSld>
  <p:clrMapOvr>
    <a:masterClrMapping/>
  </p:clrMapOvr>
  <p:transition spd="med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000"/>
                </a:solidFill>
                <a:latin typeface="open sans"/>
              </a:rPr>
              <a:t>ГЕРМАНИЯ</a:t>
            </a:r>
            <a:endParaRPr lang="ru-RU" dirty="0">
              <a:solidFill>
                <a:srgbClr val="444444"/>
              </a:solidFill>
              <a:latin typeface="open sans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open sans"/>
              </a:rPr>
              <a:t>Дети в Германии в первый день учебного года получают специальный подарок в форме бумажного конуса -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open sans"/>
              </a:rPr>
              <a:t>шультуте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open sans"/>
              </a:rPr>
              <a:t>, наполненный карандашами, ручками, книгами и сладостями.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open sans"/>
              </a:rPr>
            </a:br>
            <a:r>
              <a:rPr lang="ru-RU" dirty="0">
                <a:solidFill>
                  <a:srgbClr val="444444"/>
                </a:solidFill>
                <a:latin typeface="open sans"/>
              </a:rPr>
              <a:t> </a:t>
            </a:r>
            <a:endParaRPr lang="ru-RU" b="0" i="0" dirty="0">
              <a:solidFill>
                <a:srgbClr val="444444"/>
              </a:solidFill>
              <a:effectLst/>
              <a:latin typeface="open sans"/>
            </a:endParaRPr>
          </a:p>
        </p:txBody>
      </p:sp>
      <p:pic>
        <p:nvPicPr>
          <p:cNvPr id="9218" name="Picture 2" descr="https://www.podsnezhniki.com/data/images/photos/news_1.september/media.facebook.e0656a03-c70a-40a3-b58d-909ebc59785f.normal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700808"/>
            <a:ext cx="844887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742479"/>
      </p:ext>
    </p:extLst>
  </p:cSld>
  <p:clrMapOvr>
    <a:masterClrMapping/>
  </p:clrMapOvr>
  <p:transition spd="med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В Германии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возникли «встречи выпускников». Одна из самых многочисленных встреч выпускников произошла в Германии, на встречу собрались более 2,5 тысяч выпускников на 100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летие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школы.</a:t>
            </a:r>
          </a:p>
          <a:p>
            <a:r>
              <a:rPr lang="ru-RU" dirty="0">
                <a:solidFill>
                  <a:srgbClr val="444444"/>
                </a:solidFill>
                <a:latin typeface="open sans"/>
              </a:rPr>
              <a:t>В Германии домашнее обучение карается законом. Если ребенок из школы Германии не посещает школу, то родителей могут оштрафовать.</a:t>
            </a:r>
            <a:br>
              <a:rPr lang="ru-RU" dirty="0">
                <a:solidFill>
                  <a:srgbClr val="444444"/>
                </a:solidFill>
                <a:latin typeface="open sans"/>
              </a:rPr>
            </a:br>
            <a:r>
              <a:rPr lang="ru-RU" dirty="0">
                <a:solidFill>
                  <a:srgbClr val="444444"/>
                </a:solidFill>
                <a:latin typeface="open sans"/>
              </a:rPr>
              <a:t> </a:t>
            </a:r>
            <a:br>
              <a:rPr lang="ru-RU" dirty="0">
                <a:solidFill>
                  <a:srgbClr val="444444"/>
                </a:solidFill>
                <a:latin typeface="open sans"/>
              </a:rPr>
            </a:br>
            <a:r>
              <a:rPr lang="ru-RU" dirty="0">
                <a:solidFill>
                  <a:srgbClr val="444444"/>
                </a:solidFill>
                <a:latin typeface="open sans"/>
              </a:rPr>
              <a:t>В Германии школьники не носят с собой сменную обувь.</a:t>
            </a:r>
            <a:br>
              <a:rPr lang="ru-RU" dirty="0">
                <a:solidFill>
                  <a:srgbClr val="444444"/>
                </a:solidFill>
                <a:latin typeface="open sans"/>
              </a:rPr>
            </a:br>
            <a:r>
              <a:rPr lang="ru-RU" dirty="0">
                <a:solidFill>
                  <a:srgbClr val="444444"/>
                </a:solidFill>
                <a:latin typeface="open sans"/>
              </a:rPr>
              <a:t> </a:t>
            </a:r>
            <a:br>
              <a:rPr lang="ru-RU" dirty="0">
                <a:solidFill>
                  <a:srgbClr val="444444"/>
                </a:solidFill>
                <a:latin typeface="open sans"/>
              </a:rPr>
            </a:br>
            <a:r>
              <a:rPr lang="ru-RU" dirty="0">
                <a:solidFill>
                  <a:srgbClr val="444444"/>
                </a:solidFill>
                <a:latin typeface="open sans"/>
              </a:rPr>
              <a:t>В Германии учителей называют по фамилии. Например, «госпожа Мюллер (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Frau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Müller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)» или «господин Шнайдер (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Herr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Schneider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)»</a:t>
            </a:r>
            <a:endParaRPr lang="ru-RU" b="0" i="0" dirty="0">
              <a:solidFill>
                <a:srgbClr val="444444"/>
              </a:solidFill>
              <a:effectLst/>
              <a:latin typeface="open sans"/>
            </a:endParaRPr>
          </a:p>
        </p:txBody>
      </p:sp>
      <p:pic>
        <p:nvPicPr>
          <p:cNvPr id="10242" name="Picture 2" descr="https://traveltimes.ru/wp-content/uploads/2021/06/Screenshot_1-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76567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32339"/>
      </p:ext>
    </p:extLst>
  </p:cSld>
  <p:clrMapOvr>
    <a:masterClrMapping/>
  </p:clrMapOvr>
  <p:transition spd="med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open sans"/>
              </a:rPr>
              <a:t>Во </a:t>
            </a:r>
            <a:r>
              <a:rPr lang="ru-RU" sz="2400" dirty="0">
                <a:solidFill>
                  <a:srgbClr val="FF0000"/>
                </a:solidFill>
                <a:latin typeface="open sans"/>
              </a:rPr>
              <a:t>Франции имеется 20-ти бальная система оценивания</a:t>
            </a:r>
            <a:r>
              <a:rPr lang="ru-RU" sz="2400" dirty="0" smtClean="0">
                <a:solidFill>
                  <a:srgbClr val="FF0000"/>
                </a:solidFill>
                <a:latin typeface="open sans"/>
              </a:rPr>
              <a:t>.</a:t>
            </a:r>
          </a:p>
          <a:p>
            <a:r>
              <a:rPr lang="ru-RU" sz="2400" dirty="0" smtClean="0">
                <a:solidFill>
                  <a:srgbClr val="00B0F0"/>
                </a:solidFill>
                <a:latin typeface="open sans"/>
              </a:rPr>
              <a:t> </a:t>
            </a:r>
            <a:r>
              <a:rPr lang="ru-RU" sz="2400" dirty="0">
                <a:solidFill>
                  <a:srgbClr val="00B0F0"/>
                </a:solidFill>
              </a:rPr>
              <a:t>В Норвегии ученикам до 8-го класса оценки не ставятся</a:t>
            </a:r>
            <a:r>
              <a:rPr lang="ru-RU" sz="2400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В школах Польши нет школьного выпускного бала</a:t>
            </a:r>
            <a:r>
              <a:rPr lang="ru-RU" sz="2400" dirty="0" smtClean="0"/>
              <a:t>.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 Чехии самой хорошей оценкой считается 1, а самой плохой - 5.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 школах Чехии не имеется учителей, которые ведут лишь 1 предмет. Они должны преподавать сразу несколько дисциплин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В</a:t>
            </a:r>
            <a:r>
              <a:rPr lang="ru-RU" sz="2400" dirty="0">
                <a:solidFill>
                  <a:srgbClr val="00B050"/>
                </a:solidFill>
              </a:rPr>
              <a:t> Уругвае школьников встречают учителя поцелуем</a:t>
            </a:r>
            <a:r>
              <a:rPr lang="ru-RU" sz="2400" dirty="0" smtClean="0"/>
              <a:t>.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Перед </a:t>
            </a:r>
            <a:r>
              <a:rPr lang="ru-RU" sz="2400" dirty="0">
                <a:solidFill>
                  <a:srgbClr val="FF0000"/>
                </a:solidFill>
              </a:rPr>
              <a:t>уроками в школах Китая обязательной является зарядка, которую школьники делают все вместе.</a:t>
            </a:r>
            <a:endParaRPr lang="ru-RU" sz="2400" b="0" i="0" dirty="0">
              <a:solidFill>
                <a:srgbClr val="FF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21986728"/>
      </p:ext>
    </p:extLst>
  </p:cSld>
  <p:clrMapOvr>
    <a:masterClrMapping/>
  </p:clrMapOvr>
  <p:transition spd="med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open sans"/>
              </a:rPr>
              <a:t>Ученики в Китае получают больше всего домашнего задания в мире.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444444"/>
                </a:solidFill>
                <a:latin typeface="open sans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B0F0"/>
                </a:solidFill>
                <a:latin typeface="open sans"/>
              </a:rPr>
              <a:t>В Китае допускается дневной сон учеников прямо за партами во время перерывов между занятиями</a:t>
            </a:r>
            <a:r>
              <a:rPr lang="ru-RU" dirty="0" smtClean="0">
                <a:solidFill>
                  <a:srgbClr val="00B0F0"/>
                </a:solidFill>
                <a:latin typeface="open sans"/>
              </a:rPr>
              <a:t>.</a:t>
            </a:r>
          </a:p>
          <a:p>
            <a:r>
              <a:rPr lang="ru-RU" dirty="0" smtClean="0"/>
              <a:t>В Китае </a:t>
            </a:r>
            <a:r>
              <a:rPr lang="ru-RU" dirty="0"/>
              <a:t>летние каникулы начинаются в августе и длятся всего один месяц, и то, часть из них посвящается необходимой самоподготовке.</a:t>
            </a:r>
            <a:endParaRPr lang="ru-RU" dirty="0" smtClean="0">
              <a:solidFill>
                <a:srgbClr val="00B0F0"/>
              </a:solidFill>
              <a:latin typeface="open sans"/>
            </a:endParaRPr>
          </a:p>
          <a:p>
            <a:endParaRPr lang="ru-RU" dirty="0"/>
          </a:p>
        </p:txBody>
      </p:sp>
      <p:pic>
        <p:nvPicPr>
          <p:cNvPr id="11266" name="Picture 2" descr="https://jenskiymir.com/uploads/posts/2022-08-31/24342_4540_1661999683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1912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76564"/>
      </p:ext>
    </p:extLst>
  </p:cSld>
  <p:clrMapOvr>
    <a:masterClrMapping/>
  </p:clrMapOvr>
  <p:transition spd="med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В Индии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дети посещают школу с 4 лет.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44444"/>
                </a:solidFill>
                <a:latin typeface="open sans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44444"/>
                </a:solidFill>
                <a:latin typeface="open sans"/>
              </a:rPr>
              <a:t>Индия славится школой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Монтессори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в Лакхнау, в которой учится самое большое количество школьников: 32 000 учеников. В школе больше 1000 аудиторий, 3700 компьютеров.</a:t>
            </a:r>
            <a:endParaRPr lang="ru-RU" dirty="0"/>
          </a:p>
        </p:txBody>
      </p:sp>
      <p:pic>
        <p:nvPicPr>
          <p:cNvPr id="12290" name="Picture 2" descr="https://jenskiymir.com/uploads/posts/2022-08-31/24342_757_1661999683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28836"/>
      </p:ext>
    </p:extLst>
  </p:cSld>
  <p:clrMapOvr>
    <a:masterClrMapping/>
  </p:clrMapOvr>
  <p:transition spd="med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33v.ru/uploads/d7/d7c9ed301aaea3f356f55563b8856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643306" y="857232"/>
            <a:ext cx="41434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/>
              <a:t>Считается, что инициатором введения </a:t>
            </a:r>
          </a:p>
          <a:p>
            <a:r>
              <a:rPr lang="ru-RU" sz="2600" b="1" dirty="0" smtClean="0"/>
              <a:t>1 сентября как праздника является педагог Федор </a:t>
            </a:r>
            <a:r>
              <a:rPr lang="ru-RU" sz="2600" b="1" dirty="0" err="1" smtClean="0"/>
              <a:t>Брюховецкий</a:t>
            </a:r>
            <a:r>
              <a:rPr lang="ru-RU" sz="2600" b="1" dirty="0" smtClean="0"/>
              <a:t>.</a:t>
            </a:r>
          </a:p>
          <a:p>
            <a:r>
              <a:rPr lang="ru-RU" sz="2600" b="1" dirty="0" smtClean="0"/>
              <a:t>Он так же положил основу первого и последнего звонка, которые в настоящее время являются одними из самых памятных моментов в жизни каждого человека.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14290"/>
            <a:ext cx="8786874" cy="64294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zakaz.krd.ru/www/home.nsf/c5d9bf6a7be7d30ac325688f00241cb1/63328aa560615e08c3256b25003b5b1d/Body/0.8C2?OpenElement&amp;FieldElemFormat=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2500330" cy="34528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142908" y="4286256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заслуженный учитель школы РСФСР, </a:t>
            </a:r>
          </a:p>
          <a:p>
            <a:pPr algn="ctr"/>
            <a:r>
              <a:rPr lang="ru-RU" sz="2400" b="1" dirty="0" smtClean="0"/>
              <a:t>кандидат исторических наук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e.freepik.com/free-vector/_73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271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1285860"/>
            <a:ext cx="8215370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/>
              <a:t>Поскольку </a:t>
            </a:r>
            <a:r>
              <a:rPr lang="ru-RU" sz="2600" b="1" dirty="0" smtClean="0">
                <a:solidFill>
                  <a:srgbClr val="FF0000"/>
                </a:solidFill>
              </a:rPr>
              <a:t>1 сентября </a:t>
            </a:r>
            <a:r>
              <a:rPr lang="ru-RU" sz="2600" b="1" dirty="0" smtClean="0"/>
              <a:t>не стоит соотносить лишь с Днем знаний, хотелось бы осветить некоторые интересные факты о 1 сентября: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5728"/>
            <a:ext cx="885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solidFill>
                  <a:srgbClr val="FF0000"/>
                </a:solidFill>
              </a:rPr>
              <a:t>1 сентября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14290"/>
            <a:ext cx="8786874" cy="64294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928934"/>
            <a:ext cx="4929222" cy="329320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600" b="1" dirty="0" smtClean="0"/>
              <a:t>Интересный факт, что именно 1 сентября 1964 г. на экраны телевизоров впервые вышла телепередача «Спокойной ночи, малыши», которая до сегодняшнего дня радует своей прекрасной песней и героями каждого ребенка перед сном;</a:t>
            </a:r>
          </a:p>
        </p:txBody>
      </p:sp>
      <p:pic>
        <p:nvPicPr>
          <p:cNvPr id="18434" name="Picture 2" descr="http://assets04.groupon-cdn.ru/system/offers/000/103/811/awesome_2815bb044969.jpg"/>
          <p:cNvPicPr>
            <a:picLocks noChangeAspect="1" noChangeArrowheads="1"/>
          </p:cNvPicPr>
          <p:nvPr/>
        </p:nvPicPr>
        <p:blipFill>
          <a:blip r:embed="rId3" cstate="print"/>
          <a:srcRect l="34331" r="33978"/>
          <a:stretch>
            <a:fillRect/>
          </a:stretch>
        </p:blipFill>
        <p:spPr bwMode="auto">
          <a:xfrm>
            <a:off x="1000100" y="2928934"/>
            <a:ext cx="2000264" cy="320040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yfreephotoshop.com/wp-content/uploads/2015/03/5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28596" y="3143248"/>
            <a:ext cx="8215370" cy="252376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/>
              <a:t>На Руси Новый год отмечали 1 марта – в X — XV веках, </a:t>
            </a:r>
            <a:r>
              <a:rPr lang="ru-RU" sz="2600" b="1" dirty="0" smtClean="0">
                <a:solidFill>
                  <a:srgbClr val="FF0000"/>
                </a:solidFill>
              </a:rPr>
              <a:t>1 сентября </a:t>
            </a:r>
            <a:r>
              <a:rPr lang="ru-RU" sz="2600" b="1" dirty="0" smtClean="0"/>
              <a:t>– с 1348 года после Собора в Москве, а с 1699 года по указу Петра I перенесли на 1 января. В результате, к настоящему времени Новый год стал плотной смесью традиций древнеславянских, христианских, западноевропейских и восточных.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5728"/>
            <a:ext cx="8858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solidFill>
                  <a:srgbClr val="FF0000"/>
                </a:solidFill>
              </a:rPr>
              <a:t>1 сентября – </a:t>
            </a:r>
          </a:p>
          <a:p>
            <a:pPr algn="r"/>
            <a:r>
              <a:rPr lang="ru-RU" sz="5400" b="1" dirty="0" smtClean="0">
                <a:solidFill>
                  <a:srgbClr val="FF0000"/>
                </a:solidFill>
              </a:rPr>
              <a:t>Новый год?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14290"/>
            <a:ext cx="8786874" cy="64294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tkritkis.com/wp-content/uploads/2020/10/1_sentyabr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4109"/>
      </p:ext>
    </p:extLst>
  </p:cSld>
  <p:clrMapOvr>
    <a:masterClrMapping/>
  </p:clrMapOvr>
  <p:transition spd="med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214290"/>
            <a:ext cx="8786874" cy="64294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571472" y="357166"/>
            <a:ext cx="8215354" cy="2214578"/>
            <a:chOff x="571472" y="357166"/>
            <a:chExt cx="8215354" cy="221457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71472" y="357166"/>
              <a:ext cx="5715024" cy="2214578"/>
              <a:chOff x="3071802" y="214290"/>
              <a:chExt cx="5715024" cy="2214578"/>
            </a:xfrm>
          </p:grpSpPr>
          <p:pic>
            <p:nvPicPr>
              <p:cNvPr id="13" name="Picture 4" descr="http://cdn.grid.fotosearch.com/CSP/CSP564/k564974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51163"/>
              <a:stretch>
                <a:fillRect/>
              </a:stretch>
            </p:blipFill>
            <p:spPr bwMode="auto">
              <a:xfrm>
                <a:off x="3071802" y="214290"/>
                <a:ext cx="3857652" cy="2071702"/>
              </a:xfrm>
              <a:prstGeom prst="rect">
                <a:avLst/>
              </a:prstGeom>
              <a:noFill/>
            </p:spPr>
          </p:pic>
          <p:pic>
            <p:nvPicPr>
              <p:cNvPr id="14" name="Picture 4" descr="http://cdn.grid.fotosearch.com/CSP/CSP564/k564974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51163"/>
              <a:stretch>
                <a:fillRect/>
              </a:stretch>
            </p:blipFill>
            <p:spPr bwMode="auto">
              <a:xfrm>
                <a:off x="5000644" y="214290"/>
                <a:ext cx="1500182" cy="2071702"/>
              </a:xfrm>
              <a:prstGeom prst="rect">
                <a:avLst/>
              </a:prstGeom>
              <a:noFill/>
            </p:spPr>
          </p:pic>
          <p:pic>
            <p:nvPicPr>
              <p:cNvPr id="15" name="Picture 4" descr="http://cdn.grid.fotosearch.com/CSP/CSP564/k564974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15008" y="357166"/>
                <a:ext cx="3071818" cy="2071702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Группа 10"/>
            <p:cNvGrpSpPr/>
            <p:nvPr/>
          </p:nvGrpSpPr>
          <p:grpSpPr>
            <a:xfrm>
              <a:off x="3071802" y="357166"/>
              <a:ext cx="5715024" cy="2071702"/>
              <a:chOff x="3071802" y="357166"/>
              <a:chExt cx="5715024" cy="2071702"/>
            </a:xfrm>
          </p:grpSpPr>
          <p:pic>
            <p:nvPicPr>
              <p:cNvPr id="10" name="Picture 4" descr="http://cdn.grid.fotosearch.com/CSP/CSP564/k564974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51163"/>
              <a:stretch>
                <a:fillRect/>
              </a:stretch>
            </p:blipFill>
            <p:spPr bwMode="auto">
              <a:xfrm>
                <a:off x="3071802" y="357166"/>
                <a:ext cx="3857652" cy="2071702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http://cdn.grid.fotosearch.com/CSP/CSP564/k564974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51163"/>
              <a:stretch>
                <a:fillRect/>
              </a:stretch>
            </p:blipFill>
            <p:spPr bwMode="auto">
              <a:xfrm>
                <a:off x="5000644" y="357166"/>
                <a:ext cx="1500182" cy="2071702"/>
              </a:xfrm>
              <a:prstGeom prst="rect">
                <a:avLst/>
              </a:prstGeom>
              <a:noFill/>
            </p:spPr>
          </p:pic>
          <p:pic>
            <p:nvPicPr>
              <p:cNvPr id="4100" name="Picture 4" descr="http://cdn.grid.fotosearch.com/CSP/CSP564/k564974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15008" y="357166"/>
                <a:ext cx="3071818" cy="207170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Прямоугольник 1"/>
          <p:cNvSpPr/>
          <p:nvPr/>
        </p:nvSpPr>
        <p:spPr>
          <a:xfrm>
            <a:off x="71438" y="500042"/>
            <a:ext cx="69294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/>
              <a:t>Стоит отметить, что именно 1 сентября 1714 г. Петр 1 издал указ, благодаря которому в России была открыта первая Государственная Библиотека России.</a:t>
            </a:r>
          </a:p>
        </p:txBody>
      </p:sp>
      <p:pic>
        <p:nvPicPr>
          <p:cNvPr id="19458" name="Picture 2" descr="Интересные факты о 1 сентября"/>
          <p:cNvPicPr>
            <a:picLocks noChangeAspect="1" noChangeArrowheads="1"/>
          </p:cNvPicPr>
          <p:nvPr/>
        </p:nvPicPr>
        <p:blipFill>
          <a:blip r:embed="rId3" cstate="print"/>
          <a:srcRect b="11290"/>
          <a:stretch>
            <a:fillRect/>
          </a:stretch>
        </p:blipFill>
        <p:spPr bwMode="auto">
          <a:xfrm>
            <a:off x="1571604" y="2428868"/>
            <a:ext cx="5905500" cy="392909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62.r.photoshare.ru/00628/005ff848e3a74fbfbe7ed56ba992838b6da2ba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3500438"/>
            <a:ext cx="7429552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/>
              <a:t>1 сентября 1255 года немецкие рыцари Тевтонского ордена и король Богемии </a:t>
            </a:r>
            <a:r>
              <a:rPr lang="ru-RU" sz="2600" b="1" dirty="0" err="1" smtClean="0"/>
              <a:t>Пржемысл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Отакар</a:t>
            </a:r>
            <a:r>
              <a:rPr lang="ru-RU" sz="2600" b="1" dirty="0" smtClean="0"/>
              <a:t> (1230–1278) основали крепость Кёнигсберг в месте впадения реки </a:t>
            </a:r>
            <a:r>
              <a:rPr lang="ru-RU" sz="2600" b="1" dirty="0" err="1" smtClean="0"/>
              <a:t>Преголи</a:t>
            </a:r>
            <a:r>
              <a:rPr lang="ru-RU" sz="2600" b="1" dirty="0" smtClean="0"/>
              <a:t> в Балтийское море. Впоследствии здесь возник город, который носил это имя более семи столетий.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14290"/>
            <a:ext cx="8358246" cy="78483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FF0000"/>
                </a:solidFill>
              </a:rPr>
              <a:t>Основана крепость Кёнигсберг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Самое разрушительное землетрясение в Японии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14290"/>
            <a:ext cx="8786874" cy="64294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71612"/>
            <a:ext cx="80724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/>
              <a:t>1 сентября 1923 года в Японии произошло самое разрушительное за всю историю страны землетрясение, известное под названием Великое землетрясение </a:t>
            </a:r>
            <a:r>
              <a:rPr lang="ru-RU" sz="2600" b="1" dirty="0" err="1" smtClean="0"/>
              <a:t>Канто</a:t>
            </a:r>
            <a:r>
              <a:rPr lang="ru-RU" sz="2600" b="1" dirty="0" smtClean="0"/>
              <a:t>. Токио, Йокогама и ещё девять менее крупных городов были разрушены практически до основания. Официально погибшими считаются более 170 тысяч человек, более полумиллиона числятся пропавшими без вести. Всего пострадало почти 4 миллиона человек, миллион из которых остался без крова. Материальный ущерб оценивается в 4,5 миллиарда долларов, что на тот момент было равно двум годовым бюджетам страны.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75562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 сентября 1985 г. в Атлантическом океане обнаружены обломки лайнера “Титаник”.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14290"/>
            <a:ext cx="8786874" cy="64294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76" y="2464726"/>
            <a:ext cx="435768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 smtClean="0"/>
              <a:t>Катастрофа “Титаника” стала легендарной и явилась одной из самых крупных в истории кораблекрушений. На её сюжет снято несколько художественных фильмов. </a:t>
            </a:r>
          </a:p>
        </p:txBody>
      </p:sp>
      <p:pic>
        <p:nvPicPr>
          <p:cNvPr id="22530" name="Picture 2" descr="http://www.clker.com/cliparts/Y/c/t/7/X/S/ocean-liner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3438" y="2428868"/>
            <a:ext cx="4143364" cy="28796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286388"/>
            <a:ext cx="8286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/>
              <a:t>О печально известном пароходе написаны десятки книг, сотни статей и очерков. 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44005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7158" y="1428736"/>
            <a:ext cx="835824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Не стоит забывать и о печальных событиях, которые произошли 1 сентября. В этот день в 1939 г. началась Вторая мировая война, которая унесла жизни более 50 млн. человек по всему миру.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14290"/>
            <a:ext cx="8786874" cy="64294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3214686"/>
            <a:ext cx="435771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Также в этот день в 2004 г. боевики захватили заложников в школе № 1 в Беслане, более 300 человек погибли при проведении этой террористической акции.</a:t>
            </a:r>
          </a:p>
        </p:txBody>
      </p:sp>
      <p:pic>
        <p:nvPicPr>
          <p:cNvPr id="20484" name="Picture 4" descr="http://www.tarostudio.ru/img/icons/sve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357166"/>
            <a:ext cx="952500" cy="952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57166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Трагические страницы истории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9.userapi.com/impg/c90SEcRxRjVR2UPjP8cZtEWC5ChDabcHCoYnPg/QkxpH0UAY5w.jpg?size=2141x1514&amp;quality=96&amp;sign=b9efee2f2a0d3640463a2d465fc79bcf&amp;c_uniq_tag=9Vge18js5FxX-aZqfM_33R_3dkp_lWsLs21Z0oylEgQ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90131"/>
      </p:ext>
    </p:extLst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136339"/>
            <a:ext cx="6174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44444"/>
                </a:solidFill>
                <a:latin typeface="open sans"/>
              </a:rPr>
              <a:t>До 1935 года в царской России вообще не существовало единой фиксированной даты начала учебного года. Учебный год в некоторых школах и гимназиях мог начаться в конце августа, середине сентября или октября, в то время как в селах учебный год начинался лишь в середине сентября, после уборки урожая.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4596709"/>
      </p:ext>
    </p:extLst>
  </p:cSld>
  <p:clrMapOvr>
    <a:masterClrMapping/>
  </p:clrMapOvr>
  <p:transition spd="med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Слово  </a:t>
            </a:r>
            <a:r>
              <a:rPr lang="ru-RU" sz="1600" b="1" dirty="0"/>
              <a:t>«школа» - «сколе» - первоначально возникло в Древней Греции</a:t>
            </a:r>
            <a:r>
              <a:rPr lang="ru-RU" sz="1600" dirty="0"/>
              <a:t>, но его значение было совсем другим -</a:t>
            </a:r>
            <a:r>
              <a:rPr lang="ru-RU" sz="1600" b="1" dirty="0"/>
              <a:t> «досуг, отдых».</a:t>
            </a:r>
            <a:r>
              <a:rPr lang="ru-RU" sz="1600" dirty="0"/>
              <a:t> Однако этот досуг не был праздным - он подразумевал философские дискуссии, беседы в свободное от работы время.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Постепенно у философов появились постоянные ученики, и это понятие стало обозначать учебный процесс. А когда возникла необходимость в специальных помещениях для обучения детей, их в дань этой традиции тоже назвали школами.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9633" y="8504995"/>
            <a:ext cx="6400800" cy="16217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jenskiymir.com/uploads/posts/2022-08-31/24342_6225_1661999683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6629400" cy="356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03249"/>
      </p:ext>
    </p:extLst>
  </p:cSld>
  <p:clrMapOvr>
    <a:masterClrMapping/>
  </p:clrMapOvr>
  <p:transition spd="med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8691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open sans"/>
              </a:rPr>
              <a:t>В XIX веке у школьников не было каникул.</a:t>
            </a:r>
            <a:r>
              <a:rPr lang="ru-RU" sz="2000" dirty="0">
                <a:solidFill>
                  <a:srgbClr val="FF0000"/>
                </a:solidFill>
                <a:latin typeface="open sans"/>
              </a:rPr>
              <a:t> Детям давали отгул только для сбора урожая.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782329.selcdn.ru/leonardo/uploadsForSiteId/200569/content/5dce5aa0-b75c-4f10-ba14-4f49a754ae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68885"/>
      </p:ext>
    </p:extLst>
  </p:cSld>
  <p:clrMapOvr>
    <a:masterClrMapping/>
  </p:clrMapOvr>
  <p:transition spd="med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61744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open sans"/>
              </a:rPr>
              <a:t>Страна, где впервые возникла </a:t>
            </a:r>
            <a:r>
              <a:rPr lang="ru-RU" sz="2800" b="1" dirty="0">
                <a:solidFill>
                  <a:srgbClr val="FF0000"/>
                </a:solidFill>
                <a:latin typeface="open sans"/>
              </a:rPr>
              <a:t>школьная форма - Великобритания.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002060"/>
                </a:solidFill>
                <a:latin typeface="open sans"/>
              </a:rPr>
              <a:t>Таблицу умножения, используемую в школах мира, изобрели в Китае.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444444"/>
                </a:solidFill>
                <a:latin typeface="open sans"/>
              </a:rPr>
              <a:t>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7030A0"/>
                </a:solidFill>
                <a:latin typeface="open sans"/>
              </a:rPr>
              <a:t>Самым великовозрастным образовательным учреждением стал </a:t>
            </a:r>
            <a:r>
              <a:rPr lang="ru-RU" sz="2800" b="1" dirty="0">
                <a:solidFill>
                  <a:srgbClr val="7030A0"/>
                </a:solidFill>
                <a:latin typeface="open sans"/>
              </a:rPr>
              <a:t>университет </a:t>
            </a:r>
            <a:r>
              <a:rPr lang="ru-RU" sz="2800" b="1" dirty="0" err="1">
                <a:solidFill>
                  <a:srgbClr val="7030A0"/>
                </a:solidFill>
                <a:latin typeface="open sans"/>
              </a:rPr>
              <a:t>Карауин</a:t>
            </a:r>
            <a:r>
              <a:rPr lang="ru-RU" sz="2800" b="1" dirty="0">
                <a:solidFill>
                  <a:srgbClr val="7030A0"/>
                </a:solidFill>
                <a:latin typeface="open sans"/>
              </a:rPr>
              <a:t> для мусульман в Фесе.</a:t>
            </a:r>
            <a:r>
              <a:rPr lang="ru-RU" sz="2800" dirty="0">
                <a:solidFill>
                  <a:srgbClr val="7030A0"/>
                </a:solidFill>
                <a:latin typeface="open sans"/>
              </a:rPr>
              <a:t> Открытие пришлось на</a:t>
            </a:r>
            <a:r>
              <a:rPr lang="ru-RU" sz="2800" b="1" dirty="0">
                <a:solidFill>
                  <a:srgbClr val="7030A0"/>
                </a:solidFill>
                <a:latin typeface="open sans"/>
              </a:rPr>
              <a:t> 859 год нашей эры.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88045"/>
      </p:ext>
    </p:extLst>
  </p:cSld>
  <p:clrMapOvr>
    <a:masterClrMapping/>
  </p:clrMapOvr>
  <p:transition spd="med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open sans"/>
              </a:rPr>
              <a:t>Самый продолжительный урок прошел в 2003 году в Австралии и составил ровно 54 часа.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 Это время было потрачено профессором на чтение лекционного материала для студентов.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s://detkisuper.ru/wp-content/uploads/4/9/e/49ec1a95dd79e963d78694e51e78388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28800"/>
            <a:ext cx="780080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284019"/>
      </p:ext>
    </p:extLst>
  </p:cSld>
  <p:clrMapOvr>
    <a:masterClrMapping/>
  </p:clrMapOvr>
  <p:transition spd="med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open sans"/>
              </a:rPr>
              <a:t>А</a:t>
            </a:r>
            <a:r>
              <a:rPr lang="ru-RU" sz="2800" dirty="0" smtClean="0">
                <a:solidFill>
                  <a:srgbClr val="00B050"/>
                </a:solidFill>
                <a:latin typeface="open sans"/>
              </a:rPr>
              <a:t>мериканские </a:t>
            </a:r>
            <a:r>
              <a:rPr lang="ru-RU" sz="2800" dirty="0">
                <a:solidFill>
                  <a:srgbClr val="00B050"/>
                </a:solidFill>
                <a:latin typeface="open sans"/>
              </a:rPr>
              <a:t>ученики, которые в первый раз попали в школу, отдают клятву верности своей стране.</a:t>
            </a:r>
          </a:p>
          <a:p>
            <a:r>
              <a:rPr lang="ru-RU" sz="2800" dirty="0">
                <a:solidFill>
                  <a:srgbClr val="00B050"/>
                </a:solidFill>
                <a:latin typeface="open sans"/>
              </a:rPr>
              <a:t>Учёба в США очень индивидуальная. Это проявляется даже в таких мелочах, как результаты контрольной. В американской школе учитель молча подзывает к себе и показывает твою отметку. И всё. Только ещё раз в полгода домой приходит табель успеваемости. Теоретически можно проучиться все 12 лет и без </a:t>
            </a:r>
            <a:r>
              <a:rPr lang="ru-RU" sz="2800" dirty="0" err="1">
                <a:solidFill>
                  <a:srgbClr val="00B050"/>
                </a:solidFill>
                <a:latin typeface="open sans"/>
              </a:rPr>
              <a:t>сверхусилий</a:t>
            </a:r>
            <a:r>
              <a:rPr lang="ru-RU" sz="2800" dirty="0">
                <a:solidFill>
                  <a:srgbClr val="00B050"/>
                </a:solidFill>
                <a:latin typeface="open sans"/>
              </a:rPr>
              <a:t> скрывать свою успеваемость.</a:t>
            </a:r>
            <a:endParaRPr lang="ru-RU" sz="2800" b="0" i="0" dirty="0">
              <a:solidFill>
                <a:srgbClr val="00B05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4608439"/>
      </p:ext>
    </p:extLst>
  </p:cSld>
  <p:clrMapOvr>
    <a:masterClrMapping/>
  </p:clrMapOvr>
  <p:transition spd="med"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571</Words>
  <Application>Microsoft Office PowerPoint</Application>
  <PresentationFormat>Экран (4:3)</PresentationFormat>
  <Paragraphs>50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Слово  «школа» - «сколе» - первоначально возникло в Древней Греции, но его значение было совсем другим - «досуг, отдых». Однако этот досуг не был праздным - он подразумевал философские дискуссии, беседы в свободное от работы время. Постепенно у философов появились постоянные ученики, и это понятие стало обозначать учебный процесс. А когда возникла необходимость в специальных помещениях для обучения детей, их в дань этой традиции тоже назвали школами.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asus1</dc:creator>
  <cp:lastModifiedBy>ADMIN</cp:lastModifiedBy>
  <cp:revision>31</cp:revision>
  <dcterms:created xsi:type="dcterms:W3CDTF">2016-05-06T12:23:08Z</dcterms:created>
  <dcterms:modified xsi:type="dcterms:W3CDTF">2023-08-15T05:11:48Z</dcterms:modified>
</cp:coreProperties>
</file>