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4"/>
  </p:notesMasterIdLst>
  <p:sldIdLst>
    <p:sldId id="256" r:id="rId2"/>
    <p:sldId id="304" r:id="rId3"/>
    <p:sldId id="257" r:id="rId4"/>
    <p:sldId id="259" r:id="rId5"/>
    <p:sldId id="271" r:id="rId6"/>
    <p:sldId id="263" r:id="rId7"/>
    <p:sldId id="273" r:id="rId8"/>
    <p:sldId id="272" r:id="rId9"/>
    <p:sldId id="265" r:id="rId10"/>
    <p:sldId id="267" r:id="rId11"/>
    <p:sldId id="290" r:id="rId12"/>
    <p:sldId id="274" r:id="rId13"/>
    <p:sldId id="289" r:id="rId14"/>
    <p:sldId id="269" r:id="rId15"/>
    <p:sldId id="270" r:id="rId16"/>
    <p:sldId id="287" r:id="rId17"/>
    <p:sldId id="286" r:id="rId18"/>
    <p:sldId id="285" r:id="rId19"/>
    <p:sldId id="299" r:id="rId20"/>
    <p:sldId id="284" r:id="rId21"/>
    <p:sldId id="281" r:id="rId22"/>
    <p:sldId id="280" r:id="rId23"/>
    <p:sldId id="298" r:id="rId24"/>
    <p:sldId id="291" r:id="rId25"/>
    <p:sldId id="292" r:id="rId26"/>
    <p:sldId id="300" r:id="rId27"/>
    <p:sldId id="301" r:id="rId28"/>
    <p:sldId id="302" r:id="rId29"/>
    <p:sldId id="303" r:id="rId30"/>
    <p:sldId id="294" r:id="rId31"/>
    <p:sldId id="295" r:id="rId32"/>
    <p:sldId id="297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9900FF"/>
    <a:srgbClr val="FF00FF"/>
    <a:srgbClr val="00FFFF"/>
    <a:srgbClr val="0066FF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7DEFF6-9D44-4826-ADC9-91D742A6A930}" type="datetimeFigureOut">
              <a:rPr lang="ru-RU" smtClean="0"/>
              <a:pPr/>
              <a:t>19.08.2023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C16EC-E731-49F2-8527-94A18FC020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169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19.08.2023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i071.radikal.ru/0911/e3/b1ae10e6b045.jpg" TargetMode="External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7.jpeg"/><Relationship Id="rId4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33173032_3c8398b1589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14678" y="1643050"/>
            <a:ext cx="592932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Агрызская </a:t>
            </a:r>
          </a:p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школа-интернат для детей с ОВЗ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клен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3571876"/>
            <a:ext cx="3690985" cy="2286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29190" y="3500438"/>
            <a:ext cx="3500462" cy="2332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571472" y="1357298"/>
            <a:ext cx="8215370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9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Человек ориентировался по солнцу </a:t>
            </a:r>
          </a:p>
          <a:p>
            <a:pPr algn="just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9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 древних времён: восток там, г</a:t>
            </a:r>
            <a: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9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де солнце</a:t>
            </a:r>
          </a:p>
          <a:p>
            <a:pPr algn="just"/>
            <a: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9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восходит (</a:t>
            </a:r>
            <a:r>
              <a:rPr lang="ru-RU" sz="32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9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востекает</a:t>
            </a:r>
            <a: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9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), 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9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запад там, где солнце</a:t>
            </a:r>
          </a:p>
          <a:p>
            <a:pPr algn="just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9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заходит </a:t>
            </a:r>
            <a: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9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(западает).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785794"/>
            <a:ext cx="750276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Как определить стороны горизонта?</a:t>
            </a:r>
            <a:endParaRPr lang="ru-RU" sz="3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F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28794" y="5857892"/>
            <a:ext cx="1065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восток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857884" y="5786454"/>
            <a:ext cx="965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запад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клен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57224" y="642918"/>
            <a:ext cx="757242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4000" b="1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9900FF"/>
                </a:solidFill>
              </a:rPr>
              <a:t>    Что может быть ориентиром</a:t>
            </a:r>
          </a:p>
          <a:p>
            <a:pPr algn="just"/>
            <a:r>
              <a:rPr lang="ru-RU" sz="4000" b="1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9900FF"/>
                </a:solidFill>
              </a:rPr>
              <a:t>     в</a:t>
            </a:r>
            <a:r>
              <a:rPr lang="ru-RU" sz="4000" b="1" cap="none" spc="0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9900FF"/>
                </a:solidFill>
              </a:rPr>
              <a:t> лесу?</a:t>
            </a:r>
            <a:endParaRPr lang="ru-RU" sz="4000" b="1" cap="none" spc="0" dirty="0">
              <a:ln w="19050">
                <a:solidFill>
                  <a:sysClr val="windowText" lastClr="000000"/>
                </a:solidFill>
                <a:prstDash val="solid"/>
              </a:ln>
              <a:solidFill>
                <a:srgbClr val="99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1928802"/>
            <a:ext cx="8185061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               Запомни  правила:</a:t>
            </a:r>
          </a:p>
          <a:p>
            <a:r>
              <a:rPr lang="ru-RU" sz="3200" b="1" dirty="0" smtClean="0">
                <a:solidFill>
                  <a:srgbClr val="0070C0"/>
                </a:solidFill>
                <a:sym typeface="Wingdings 2"/>
              </a:rPr>
              <a:t>Чтобы запомнить обратную дорогу, найди </a:t>
            </a:r>
          </a:p>
          <a:p>
            <a:r>
              <a:rPr lang="ru-RU" sz="3200" b="1" dirty="0" smtClean="0">
                <a:solidFill>
                  <a:srgbClr val="0070C0"/>
                </a:solidFill>
                <a:sym typeface="Wingdings 2"/>
              </a:rPr>
              <a:t>   какие – </a:t>
            </a:r>
            <a:r>
              <a:rPr lang="ru-RU" sz="3200" b="1" dirty="0" err="1" smtClean="0">
                <a:solidFill>
                  <a:srgbClr val="0070C0"/>
                </a:solidFill>
                <a:sym typeface="Wingdings 2"/>
              </a:rPr>
              <a:t>нибудь</a:t>
            </a:r>
            <a:r>
              <a:rPr lang="ru-RU" sz="3200" b="1" dirty="0" smtClean="0">
                <a:solidFill>
                  <a:srgbClr val="0070C0"/>
                </a:solidFill>
                <a:sym typeface="Wingdings 2"/>
              </a:rPr>
              <a:t>  ориентиры: дерево стран-</a:t>
            </a:r>
          </a:p>
          <a:p>
            <a:r>
              <a:rPr lang="ru-RU" sz="3200" b="1" dirty="0" smtClean="0">
                <a:solidFill>
                  <a:srgbClr val="0070C0"/>
                </a:solidFill>
                <a:sym typeface="Wingdings 2"/>
              </a:rPr>
              <a:t>   ной формы, сухое дерево, пень, нору и др.</a:t>
            </a:r>
          </a:p>
          <a:p>
            <a:r>
              <a:rPr lang="ru-RU" sz="3200" b="1" dirty="0" smtClean="0">
                <a:solidFill>
                  <a:srgbClr val="0070C0"/>
                </a:solidFill>
                <a:sym typeface="Wingdings 2"/>
              </a:rPr>
              <a:t>   и отметь их  в своей записной книжке.</a:t>
            </a:r>
          </a:p>
          <a:p>
            <a:r>
              <a:rPr lang="ru-RU" sz="3200" b="1" dirty="0" smtClean="0">
                <a:solidFill>
                  <a:srgbClr val="0070C0"/>
                </a:solidFill>
                <a:sym typeface="Wingdings 2"/>
              </a:rPr>
              <a:t>Время от времени оборачивайся назад.</a:t>
            </a:r>
          </a:p>
          <a:p>
            <a:r>
              <a:rPr lang="ru-RU" sz="3200" b="1" dirty="0" smtClean="0">
                <a:solidFill>
                  <a:srgbClr val="0070C0"/>
                </a:solidFill>
                <a:sym typeface="Wingdings 2"/>
              </a:rPr>
              <a:t>   С разных сторон пейзаж очень часто вы-</a:t>
            </a:r>
          </a:p>
          <a:p>
            <a:r>
              <a:rPr lang="ru-RU" sz="3200" b="1" dirty="0" smtClean="0">
                <a:solidFill>
                  <a:srgbClr val="0070C0"/>
                </a:solidFill>
                <a:sym typeface="Wingdings 2"/>
              </a:rPr>
              <a:t>   глядит по – разному.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клен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00100" y="642918"/>
            <a:ext cx="722550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9900FF"/>
                </a:solidFill>
              </a:rPr>
              <a:t>В полдень </a:t>
            </a:r>
            <a:r>
              <a:rPr lang="ru-RU" sz="3200" b="1" u="sng" dirty="0" smtClean="0">
                <a:solidFill>
                  <a:srgbClr val="9900FF"/>
                </a:solidFill>
              </a:rPr>
              <a:t>солнце </a:t>
            </a:r>
            <a:r>
              <a:rPr lang="ru-RU" sz="3200" b="1" dirty="0" smtClean="0">
                <a:solidFill>
                  <a:srgbClr val="9900FF"/>
                </a:solidFill>
              </a:rPr>
              <a:t>находится на юге.</a:t>
            </a:r>
          </a:p>
          <a:p>
            <a:r>
              <a:rPr lang="ru-RU" sz="3200" b="1" dirty="0" smtClean="0">
                <a:solidFill>
                  <a:srgbClr val="9900FF"/>
                </a:solidFill>
              </a:rPr>
              <a:t>Если встать к солнцу в полдень спиной,</a:t>
            </a:r>
          </a:p>
          <a:p>
            <a:r>
              <a:rPr lang="ru-RU" sz="3200" b="1" dirty="0" smtClean="0">
                <a:solidFill>
                  <a:srgbClr val="9900FF"/>
                </a:solidFill>
              </a:rPr>
              <a:t>то тень укажет на север.</a:t>
            </a:r>
            <a:endParaRPr lang="ru-RU" sz="3200" b="1" dirty="0">
              <a:solidFill>
                <a:srgbClr val="9900FF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00232" y="2357430"/>
            <a:ext cx="4429156" cy="3647541"/>
          </a:xfrm>
          <a:prstGeom prst="round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клен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4"/>
          <p:cNvSpPr txBox="1"/>
          <p:nvPr/>
        </p:nvSpPr>
        <p:spPr>
          <a:xfrm>
            <a:off x="1428728" y="785794"/>
            <a:ext cx="6472798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spc="50" dirty="0" smtClean="0">
                <a:ln w="11430">
                  <a:solidFill>
                    <a:srgbClr val="FF00FF"/>
                  </a:solidFill>
                </a:ln>
                <a:solidFill>
                  <a:srgbClr val="FF0000"/>
                </a:solidFill>
              </a:rPr>
              <a:t>ОРИЕНТИРОВАНИЕ ПО ДЕРЕВУ</a:t>
            </a:r>
            <a:endParaRPr lang="ru-RU" sz="3600" b="1" spc="50" dirty="0">
              <a:ln w="11430">
                <a:solidFill>
                  <a:srgbClr val="FF00FF"/>
                </a:solidFill>
              </a:ln>
              <a:solidFill>
                <a:srgbClr val="FF0000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10800000">
            <a:off x="1357290" y="5929330"/>
            <a:ext cx="1857388" cy="1588"/>
          </a:xfrm>
          <a:prstGeom prst="straightConnector1">
            <a:avLst/>
          </a:prstGeom>
          <a:ln>
            <a:solidFill>
              <a:srgbClr val="00FFFF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571868" y="5286388"/>
            <a:ext cx="652743" cy="707886"/>
          </a:xfrm>
          <a:prstGeom prst="rect">
            <a:avLst/>
          </a:prstGeom>
          <a:ln>
            <a:noFill/>
            <a:prstDash val="dash"/>
          </a:ln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9900FF"/>
                </a:solidFill>
              </a:rPr>
              <a:t>Ю</a:t>
            </a:r>
            <a:endParaRPr lang="ru-RU" sz="4000" dirty="0">
              <a:solidFill>
                <a:srgbClr val="9900FF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57224" y="5357826"/>
            <a:ext cx="4555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9900FF"/>
                </a:solidFill>
              </a:rPr>
              <a:t>С</a:t>
            </a:r>
            <a:endParaRPr lang="ru-RU" sz="4000" dirty="0">
              <a:solidFill>
                <a:srgbClr val="99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71934" y="4786322"/>
            <a:ext cx="458811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С ЮЖНОЙ СТОРОНЫ 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КРОНА ДЕРЕВА ПЫШНЕЕ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1785926"/>
            <a:ext cx="371477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Прямая соединительная линия 10"/>
          <p:cNvCxnSpPr/>
          <p:nvPr/>
        </p:nvCxnSpPr>
        <p:spPr>
          <a:xfrm rot="16200000" flipH="1">
            <a:off x="178563" y="3607595"/>
            <a:ext cx="4572032" cy="71438"/>
          </a:xfrm>
          <a:prstGeom prst="line">
            <a:avLst/>
          </a:prstGeom>
          <a:ln w="76200">
            <a:solidFill>
              <a:srgbClr val="FF00FF"/>
            </a:solidFill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57818" y="2000240"/>
            <a:ext cx="2783277" cy="250033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клен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57422" y="714356"/>
            <a:ext cx="4079586" cy="3873025"/>
          </a:xfrm>
          <a:prstGeom prst="rect">
            <a:avLst/>
          </a:prstGeom>
          <a:noFill/>
          <a:ln w="9525">
            <a:solidFill>
              <a:srgbClr val="9900FF"/>
            </a:solidFill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857224" y="4572008"/>
            <a:ext cx="757242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3200" b="1" u="sng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Муравейник</a:t>
            </a:r>
            <a:r>
              <a:rPr lang="ru-RU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располагается с южной стороны от дерева или пня. Южная сто-</a:t>
            </a:r>
          </a:p>
          <a:p>
            <a:pPr algn="just"/>
            <a:r>
              <a:rPr lang="ru-RU" sz="32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рона</a:t>
            </a:r>
            <a:r>
              <a:rPr lang="ru-RU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его более полога, чем северная.</a:t>
            </a:r>
            <a:endParaRPr lang="ru-RU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лен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42910" y="4286256"/>
            <a:ext cx="77153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u="sng" dirty="0" smtClean="0"/>
              <a:t>Квартальные столбы</a:t>
            </a:r>
            <a:r>
              <a:rPr lang="ru-RU" sz="2400" b="1" dirty="0" smtClean="0"/>
              <a:t> на просеках, вершины которых имеют форму четырехугольника, нумеруются с запада на восток и с севера на юг. Поэтому ребро между двумя соседними гранями, помеченными наименьшими цифрами, указывает направление на север. </a:t>
            </a:r>
            <a:endParaRPr lang="ru-RU" sz="2400" b="1" dirty="0"/>
          </a:p>
        </p:txBody>
      </p:sp>
      <p:pic>
        <p:nvPicPr>
          <p:cNvPr id="5" name="Picture 4" descr="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08" y="714356"/>
            <a:ext cx="4851756" cy="355324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лен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72396" y="5643578"/>
            <a:ext cx="857236" cy="57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6314" y="928670"/>
            <a:ext cx="256283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71604" y="857232"/>
            <a:ext cx="2286016" cy="3040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571472" y="4429132"/>
            <a:ext cx="778674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Раньше начинает спеть ягода и розовеют бока фруктов с южной стороны..</a:t>
            </a:r>
            <a:endParaRPr lang="ru-RU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лен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857620" y="5000636"/>
            <a:ext cx="4572000" cy="1200329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algn="just"/>
            <a:r>
              <a:rPr lang="ru-RU" sz="2400" b="1" dirty="0" smtClean="0"/>
              <a:t>У березы кора светлее на южной стороне. У сосны и ели кора грубее на северной стороне. </a:t>
            </a:r>
            <a:endParaRPr lang="ru-RU" sz="24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1071546"/>
            <a:ext cx="4214842" cy="3687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трелка вправо 6"/>
          <p:cNvSpPr/>
          <p:nvPr/>
        </p:nvSpPr>
        <p:spPr>
          <a:xfrm>
            <a:off x="2143108" y="4214818"/>
            <a:ext cx="1785950" cy="34175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43306" y="3571876"/>
            <a:ext cx="5517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</a:t>
            </a:r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лен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00166" y="714356"/>
            <a:ext cx="642942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85786" y="5143512"/>
            <a:ext cx="7492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Снег раньше тает на южных склонах гор.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rot="10800000" flipV="1">
            <a:off x="5000628" y="2000240"/>
            <a:ext cx="1214446" cy="4286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215074" y="1357298"/>
            <a:ext cx="7056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ю</a:t>
            </a:r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лен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11"/>
          <p:cNvPicPr>
            <a:picLocks noChangeAspect="1" noChangeArrowheads="1"/>
          </p:cNvPicPr>
          <p:nvPr/>
        </p:nvPicPr>
        <p:blipFill>
          <a:blip r:embed="rId3" cstate="email">
            <a:lum contrast="36000"/>
          </a:blip>
          <a:srcRect/>
          <a:stretch>
            <a:fillRect/>
          </a:stretch>
        </p:blipFill>
        <p:spPr bwMode="auto">
          <a:xfrm>
            <a:off x="857224" y="1142984"/>
            <a:ext cx="7262707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714348" y="4857760"/>
            <a:ext cx="795655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/>
              <a:t>Около деревьев, пней, больших камней </a:t>
            </a:r>
            <a:r>
              <a:rPr lang="ru-RU" sz="3200" b="1" dirty="0" smtClean="0"/>
              <a:t>снег </a:t>
            </a:r>
            <a:r>
              <a:rPr lang="ru-RU" sz="3200" b="1" dirty="0"/>
              <a:t>быстрее оттаивает с южной стороны.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33173032_3c8398b1589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14678" y="1643050"/>
            <a:ext cx="592932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Горизонт </a:t>
            </a:r>
          </a:p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и </a:t>
            </a:r>
          </a:p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линия </a:t>
            </a:r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горизонта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294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лен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10" y="1785926"/>
            <a:ext cx="41434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Смола на хвойных деревьях накапливается больше с </a:t>
            </a:r>
            <a:r>
              <a:rPr lang="ru-RU" sz="2400" b="1" dirty="0" err="1" smtClean="0"/>
              <a:t>юж</a:t>
            </a:r>
            <a:r>
              <a:rPr lang="ru-RU" sz="2400" b="1" dirty="0" smtClean="0"/>
              <a:t>-</a:t>
            </a:r>
          </a:p>
          <a:p>
            <a:pPr algn="just"/>
            <a:r>
              <a:rPr lang="ru-RU" sz="2400" b="1" dirty="0" smtClean="0"/>
              <a:t>ной стороны. </a:t>
            </a:r>
            <a:endParaRPr lang="ru-RU" sz="24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/>
          <a:srcRect b="5000"/>
          <a:stretch>
            <a:fillRect/>
          </a:stretch>
        </p:blipFill>
        <p:spPr bwMode="auto">
          <a:xfrm>
            <a:off x="4734951" y="785794"/>
            <a:ext cx="3408949" cy="5143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лен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Users\кал\Pictures\работа\окр мир\природа\ТАЙНЫ ЛЕСА ПОВЕДЕНИЕ В ПРИРОДЕ\ориентирование в лесу 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1" y="1500174"/>
            <a:ext cx="4146729" cy="342902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214546" y="642918"/>
            <a:ext cx="50970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solidFill>
                  <a:srgbClr val="9900FF"/>
                </a:solidFill>
              </a:rPr>
              <a:t>ОРИЕНТИРОВАНИЕ ПО ПНЮ</a:t>
            </a:r>
            <a:endParaRPr lang="ru-RU" sz="3200" dirty="0">
              <a:solidFill>
                <a:srgbClr val="9900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28992" y="471488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70C0"/>
                </a:solidFill>
              </a:rPr>
              <a:t>Толщина годичных колец на срезах пней заметно уже на стороне</a:t>
            </a:r>
            <a:r>
              <a:rPr lang="ru-RU" sz="2400" b="1" smtClean="0">
                <a:solidFill>
                  <a:srgbClr val="0070C0"/>
                </a:solidFill>
              </a:rPr>
              <a:t>, обращённой </a:t>
            </a:r>
            <a:r>
              <a:rPr lang="ru-RU" sz="2400" b="1" dirty="0" smtClean="0">
                <a:solidFill>
                  <a:srgbClr val="0070C0"/>
                </a:solidFill>
              </a:rPr>
              <a:t>к северу, и шире - к югу. 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лен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1" descr="мох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14414" y="785794"/>
            <a:ext cx="3031232" cy="3789040"/>
          </a:xfrm>
          <a:prstGeom prst="rect">
            <a:avLst/>
          </a:prstGeom>
          <a:noFill/>
        </p:spPr>
      </p:pic>
      <p:pic>
        <p:nvPicPr>
          <p:cNvPr id="5" name="Picture 3" descr="лишайник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14942" y="857232"/>
            <a:ext cx="3031232" cy="378904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00100" y="4857760"/>
            <a:ext cx="72866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Лишайников и мхов на древесной коре больше с северной стороны.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клен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4" descr="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28794" y="841853"/>
            <a:ext cx="5357850" cy="511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лен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57224" y="4000504"/>
            <a:ext cx="778674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Ночью ориентируются по созвездиям , а также по Луне. Луна в полночь находится  на юге, в 7 ч утра - на западе, а в 19 - на востоке. Большая Медведица, имеющая форму ковша, стоящего так, что из него не вылилась бы налитая туда вода, покажет общее </a:t>
            </a:r>
            <a:r>
              <a:rPr lang="ru-RU" sz="2000" b="1" dirty="0" err="1" smtClean="0"/>
              <a:t>направ</a:t>
            </a:r>
            <a:r>
              <a:rPr lang="ru-RU" sz="2000" b="1" dirty="0" smtClean="0"/>
              <a:t>-</a:t>
            </a:r>
          </a:p>
          <a:p>
            <a:r>
              <a:rPr lang="ru-RU" sz="2000" b="1" dirty="0" err="1" smtClean="0"/>
              <a:t>ление</a:t>
            </a:r>
            <a:r>
              <a:rPr lang="ru-RU" sz="2000" b="1" dirty="0" smtClean="0"/>
              <a:t> на север. Проведенная мысленно через две крайние звезды этого созвездия прямая линия упрётся в Полярную звезду, </a:t>
            </a:r>
            <a:r>
              <a:rPr lang="ru-RU" sz="2000" b="1" dirty="0" err="1" smtClean="0"/>
              <a:t>указы-вающую</a:t>
            </a:r>
            <a:r>
              <a:rPr lang="ru-RU" sz="2000" b="1" dirty="0" smtClean="0"/>
              <a:t> истинный север. </a:t>
            </a:r>
            <a:endParaRPr lang="ru-RU" sz="2000" b="1" dirty="0"/>
          </a:p>
        </p:txBody>
      </p:sp>
      <p:pic>
        <p:nvPicPr>
          <p:cNvPr id="5" name="Picture 2" descr="Картинка 7 из 825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00232" y="714356"/>
            <a:ext cx="4867726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лен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42910" y="714356"/>
            <a:ext cx="778674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Шляпки подсолнуха при </a:t>
            </a:r>
          </a:p>
          <a:p>
            <a:r>
              <a:rPr lang="ru-RU" sz="2800" b="1" dirty="0" smtClean="0"/>
              <a:t>цветении всегда поверну-</a:t>
            </a:r>
          </a:p>
          <a:p>
            <a:r>
              <a:rPr lang="ru-RU" sz="2800" b="1" dirty="0" smtClean="0"/>
              <a:t>ты в одном направлении </a:t>
            </a:r>
          </a:p>
          <a:p>
            <a:r>
              <a:rPr lang="ru-RU" sz="2800" b="1" dirty="0" smtClean="0"/>
              <a:t>— к солнцу. </a:t>
            </a:r>
          </a:p>
          <a:p>
            <a:r>
              <a:rPr lang="ru-RU" sz="2800" b="1" dirty="0" smtClean="0"/>
              <a:t>В 6—7 часов утра шляпки </a:t>
            </a:r>
          </a:p>
          <a:p>
            <a:r>
              <a:rPr lang="ru-RU" sz="2800" b="1" dirty="0" smtClean="0"/>
              <a:t>всегда обращены на </a:t>
            </a:r>
          </a:p>
          <a:p>
            <a:r>
              <a:rPr lang="ru-RU" sz="2800" b="1" dirty="0" smtClean="0"/>
              <a:t>восход солнца — к востоку. С 12 часов дня — строго на юг. Вечером с 18 до 21 часа на закат солнца — к западу. Этот цикл повторяется и в пасмурную погоду. Все это относится только к маленьким бутонам (завязям шляпок).</a:t>
            </a:r>
            <a:endParaRPr lang="ru-RU" sz="28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642918"/>
            <a:ext cx="3643338" cy="273250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лен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3108" y="1643050"/>
          <a:ext cx="4429150" cy="3429023"/>
        </p:xfrm>
        <a:graphic>
          <a:graphicData uri="http://schemas.openxmlformats.org/drawingml/2006/table">
            <a:tbl>
              <a:tblPr/>
              <a:tblGrid>
                <a:gridCol w="316937"/>
                <a:gridCol w="316937"/>
                <a:gridCol w="316273"/>
                <a:gridCol w="316273"/>
                <a:gridCol w="316273"/>
                <a:gridCol w="316273"/>
                <a:gridCol w="316273"/>
                <a:gridCol w="316273"/>
                <a:gridCol w="316273"/>
                <a:gridCol w="316273"/>
                <a:gridCol w="316273"/>
                <a:gridCol w="316273"/>
                <a:gridCol w="316273"/>
                <a:gridCol w="316273"/>
              </a:tblGrid>
              <a:tr h="4306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657">
                <a:tc gridSpan="9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0657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424">
                <a:tc rowSpan="2"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0657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0657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0657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0657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14480" y="164305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1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929190" y="114298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2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43438" y="242886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4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071802" y="207167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3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428860" y="285749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5</a:t>
            </a:r>
            <a:endParaRPr lang="ru-RU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143108" y="1357298"/>
            <a:ext cx="46730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0066FF"/>
                </a:solidFill>
              </a:rPr>
              <a:t>ориентиро</a:t>
            </a:r>
            <a:r>
              <a:rPr lang="ru-RU" sz="4800" dirty="0" smtClean="0">
                <a:solidFill>
                  <a:srgbClr val="9900FF"/>
                </a:solidFill>
              </a:rPr>
              <a:t>в</a:t>
            </a:r>
            <a:r>
              <a:rPr lang="ru-RU" sz="4800" dirty="0" smtClean="0">
                <a:solidFill>
                  <a:srgbClr val="0066FF"/>
                </a:solidFill>
              </a:rPr>
              <a:t>ание</a:t>
            </a:r>
            <a:endParaRPr lang="ru-RU" sz="4800" dirty="0">
              <a:solidFill>
                <a:srgbClr val="0066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0628" y="2285992"/>
            <a:ext cx="16754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9900FF"/>
                </a:solidFill>
              </a:rPr>
              <a:t>с</a:t>
            </a:r>
            <a:r>
              <a:rPr lang="ru-RU" sz="4800" dirty="0" smtClean="0">
                <a:solidFill>
                  <a:srgbClr val="0066FF"/>
                </a:solidFill>
              </a:rPr>
              <a:t>евер</a:t>
            </a:r>
            <a:endParaRPr lang="ru-RU" sz="4800" dirty="0">
              <a:solidFill>
                <a:srgbClr val="0066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86050" y="2714620"/>
            <a:ext cx="25261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0066FF"/>
                </a:solidFill>
              </a:rPr>
              <a:t>г</a:t>
            </a:r>
            <a:r>
              <a:rPr lang="ru-RU" sz="4800" dirty="0" smtClean="0">
                <a:solidFill>
                  <a:srgbClr val="FF0000"/>
                </a:solidFill>
              </a:rPr>
              <a:t>о</a:t>
            </a:r>
            <a:r>
              <a:rPr lang="ru-RU" sz="4800" dirty="0" smtClean="0">
                <a:solidFill>
                  <a:srgbClr val="0066FF"/>
                </a:solidFill>
              </a:rPr>
              <a:t>ризон</a:t>
            </a:r>
            <a:r>
              <a:rPr lang="ru-RU" sz="4800" dirty="0" smtClean="0">
                <a:solidFill>
                  <a:srgbClr val="9900FF"/>
                </a:solidFill>
              </a:rPr>
              <a:t>т</a:t>
            </a:r>
            <a:endParaRPr lang="ru-RU" sz="4800" dirty="0">
              <a:solidFill>
                <a:srgbClr val="99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29190" y="1857364"/>
            <a:ext cx="5100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9900FF"/>
                </a:solidFill>
              </a:rPr>
              <a:t>о</a:t>
            </a:r>
            <a:endParaRPr lang="ru-RU" sz="4800" dirty="0">
              <a:solidFill>
                <a:srgbClr val="99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29190" y="3143248"/>
            <a:ext cx="5100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9900FF"/>
                </a:solidFill>
              </a:rPr>
              <a:t>о</a:t>
            </a:r>
            <a:endParaRPr lang="ru-RU" sz="4800" dirty="0">
              <a:solidFill>
                <a:srgbClr val="99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29190" y="3571876"/>
            <a:ext cx="4700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9900FF"/>
                </a:solidFill>
              </a:rPr>
              <a:t>к</a:t>
            </a:r>
            <a:endParaRPr lang="ru-RU" sz="4800" dirty="0">
              <a:solidFill>
                <a:srgbClr val="99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00364" y="2285992"/>
            <a:ext cx="4700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к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00364" y="3143248"/>
            <a:ext cx="5309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м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00364" y="3571876"/>
            <a:ext cx="5052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п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00364" y="4000504"/>
            <a:ext cx="4796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а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00364" y="4429132"/>
            <a:ext cx="4443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с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500166" y="500042"/>
            <a:ext cx="63909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Разгадай кроссворд: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71538" y="5357826"/>
            <a:ext cx="63911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1. Умение находить стороны горизонта.</a:t>
            </a:r>
            <a:endParaRPr lang="ru-RU" sz="28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071538" y="5000636"/>
            <a:ext cx="69921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4. Какую сторону горизонта можно найти с </a:t>
            </a:r>
          </a:p>
          <a:p>
            <a:r>
              <a:rPr lang="ru-RU" sz="2800" b="1" dirty="0" smtClean="0"/>
              <a:t>     помощью тени в полдень?</a:t>
            </a:r>
            <a:endParaRPr lang="ru-RU" sz="28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1142976" y="5072074"/>
            <a:ext cx="69162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5. Линия, ограничивающая видимую часть</a:t>
            </a:r>
          </a:p>
          <a:p>
            <a:r>
              <a:rPr lang="ru-RU" sz="2800" b="1" dirty="0" smtClean="0"/>
              <a:t>     земной поверхности. </a:t>
            </a:r>
            <a:endParaRPr lang="ru-RU" sz="28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214414" y="5143512"/>
            <a:ext cx="5999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2. Противоположная сторона западу.</a:t>
            </a:r>
            <a:endParaRPr lang="ru-RU" sz="28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928662" y="5072074"/>
            <a:ext cx="75190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3. Прибор, с помощью которого можно </a:t>
            </a:r>
            <a:r>
              <a:rPr lang="ru-RU" sz="2800" b="1" dirty="0" err="1" smtClean="0"/>
              <a:t>ориен</a:t>
            </a:r>
            <a:r>
              <a:rPr lang="ru-RU" sz="2800" b="1" dirty="0" smtClean="0"/>
              <a:t>-</a:t>
            </a:r>
          </a:p>
          <a:p>
            <a:r>
              <a:rPr lang="ru-RU" sz="2800" b="1" dirty="0" smtClean="0"/>
              <a:t>     тироваться в любую погоду.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5" grpId="0"/>
      <p:bldP spid="26" grpId="0"/>
      <p:bldP spid="26" grpId="1"/>
      <p:bldP spid="27" grpId="0"/>
      <p:bldP spid="27" grpId="1"/>
      <p:bldP spid="28" grpId="0"/>
      <p:bldP spid="28" grpId="1"/>
      <p:bldP spid="2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1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8662" y="1714488"/>
            <a:ext cx="2928944" cy="276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86380" y="1500174"/>
            <a:ext cx="3214710" cy="2940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785918" y="500042"/>
            <a:ext cx="5558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Разгадайте ребус: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6248" y="2643182"/>
            <a:ext cx="85311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/>
                <a:solidFill>
                  <a:srgbClr val="00B050"/>
                </a:solidFill>
              </a:rPr>
              <a:t>И</a:t>
            </a:r>
            <a:endParaRPr lang="ru-RU" sz="8000" b="1" cap="none" spc="0" dirty="0">
              <a:ln/>
              <a:solidFill>
                <a:srgbClr val="00B050"/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29058" y="357166"/>
            <a:ext cx="564578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11500" b="1" cap="none" spc="0" dirty="0" smtClean="0">
                <a:ln/>
                <a:solidFill>
                  <a:schemeClr val="accent2">
                    <a:lumMod val="75000"/>
                  </a:schemeClr>
                </a:solidFill>
                <a:effectLst/>
              </a:rPr>
              <a:t>,</a:t>
            </a:r>
            <a:endParaRPr lang="ru-RU" sz="11500" b="1" cap="none" spc="0" dirty="0">
              <a:ln/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86050" y="4929198"/>
            <a:ext cx="368466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D99E8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ГОРИЗОНТ</a:t>
            </a:r>
            <a:endParaRPr lang="ru-RU" sz="6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D99E8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1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28794" y="428604"/>
            <a:ext cx="5558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Разгадайте ребус: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6" name="Рисунок 5" descr="7727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5400000">
            <a:off x="686846" y="2242056"/>
            <a:ext cx="2103430" cy="17626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29124" y="-142900"/>
            <a:ext cx="271464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400" dirty="0" smtClean="0"/>
              <a:t>е</a:t>
            </a:r>
            <a:endParaRPr lang="ru-RU" sz="34400" dirty="0"/>
          </a:p>
        </p:txBody>
      </p:sp>
      <p:sp>
        <p:nvSpPr>
          <p:cNvPr id="8" name="TextBox 7"/>
          <p:cNvSpPr txBox="1"/>
          <p:nvPr/>
        </p:nvSpPr>
        <p:spPr>
          <a:xfrm>
            <a:off x="5357818" y="1857364"/>
            <a:ext cx="5982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err="1" smtClean="0">
                <a:solidFill>
                  <a:srgbClr val="E929B7"/>
                </a:solidFill>
              </a:rPr>
              <a:t>р</a:t>
            </a:r>
            <a:endParaRPr lang="ru-RU" sz="6000" b="1" dirty="0">
              <a:solidFill>
                <a:srgbClr val="E929B7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28860" y="642918"/>
            <a:ext cx="944490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,,</a:t>
            </a:r>
            <a:endParaRPr lang="ru-RU" sz="115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F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86116" y="4643446"/>
            <a:ext cx="258436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СЕВЕР</a:t>
            </a:r>
            <a:endParaRPr lang="ru-RU" sz="7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1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28794" y="285728"/>
            <a:ext cx="5558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Разгадайте ребус: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28860" y="642918"/>
            <a:ext cx="18473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115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F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86116" y="4643446"/>
            <a:ext cx="371069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99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восток</a:t>
            </a:r>
            <a:endParaRPr lang="ru-RU" sz="9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99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3108" y="-285776"/>
            <a:ext cx="3765774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1300" b="1" dirty="0" smtClean="0"/>
              <a:t>О</a:t>
            </a:r>
            <a:endParaRPr lang="ru-RU" sz="41300" b="1" dirty="0"/>
          </a:p>
        </p:txBody>
      </p:sp>
      <p:sp>
        <p:nvSpPr>
          <p:cNvPr id="7" name="Прямоугольник 6"/>
          <p:cNvSpPr/>
          <p:nvPr/>
        </p:nvSpPr>
        <p:spPr>
          <a:xfrm rot="20670099">
            <a:off x="3207252" y="2432575"/>
            <a:ext cx="162737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100</a:t>
            </a:r>
            <a:endParaRPr lang="ru-RU" sz="72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72198" y="2285992"/>
            <a:ext cx="1027845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9900FF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К</a:t>
            </a:r>
            <a:endParaRPr lang="ru-RU" sz="115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9900FF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28728" y="428604"/>
            <a:ext cx="5276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Отгадай загадку: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5852" y="1643050"/>
            <a:ext cx="7510197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/>
              <a:t>Он и летом и зимой.</a:t>
            </a:r>
          </a:p>
          <a:p>
            <a:r>
              <a:rPr lang="ru-RU" sz="4400" b="1" i="1" dirty="0" smtClean="0"/>
              <a:t>Между небом и землёй –</a:t>
            </a:r>
          </a:p>
          <a:p>
            <a:r>
              <a:rPr lang="ru-RU" sz="4400" b="1" i="1" dirty="0" smtClean="0"/>
              <a:t>Хоть всю жизнь к нему иди –</a:t>
            </a:r>
          </a:p>
          <a:p>
            <a:r>
              <a:rPr lang="ru-RU" sz="4400" b="1" i="1" dirty="0" smtClean="0"/>
              <a:t>Он всё будет впереди.</a:t>
            </a:r>
            <a:endParaRPr lang="ru-RU" sz="44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3857620" y="4429132"/>
            <a:ext cx="27869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dirty="0" smtClean="0">
                <a:solidFill>
                  <a:srgbClr val="0070C0"/>
                </a:solidFill>
              </a:rPr>
              <a:t>Горизонт</a:t>
            </a:r>
            <a:endParaRPr lang="ru-RU" sz="48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лен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42910" y="1214422"/>
            <a:ext cx="8056308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Принц вышел из своего домика ранним утром и</a:t>
            </a:r>
          </a:p>
          <a:p>
            <a:r>
              <a:rPr lang="ru-RU" sz="2800" b="1" dirty="0" smtClean="0"/>
              <a:t>отправился в путешествие. Сначала он медлен-</a:t>
            </a:r>
          </a:p>
          <a:p>
            <a:r>
              <a:rPr lang="ru-RU" sz="2800" b="1" dirty="0" smtClean="0"/>
              <a:t>но брёл на юго-восток, пока не увидел высокое</a:t>
            </a:r>
          </a:p>
          <a:p>
            <a:r>
              <a:rPr lang="ru-RU" sz="2800" b="1" dirty="0" smtClean="0"/>
              <a:t>дерево, от него он быстро пошёл на север, где</a:t>
            </a:r>
          </a:p>
          <a:p>
            <a:r>
              <a:rPr lang="ru-RU" sz="2800" b="1" dirty="0" smtClean="0"/>
              <a:t>его ждал друг. Когда они встретились, то реши-</a:t>
            </a:r>
          </a:p>
          <a:p>
            <a:r>
              <a:rPr lang="ru-RU" sz="2800" b="1" dirty="0" smtClean="0"/>
              <a:t>ли пойти вмести на юго-запад, так как там </a:t>
            </a:r>
            <a:r>
              <a:rPr lang="ru-RU" sz="2800" b="1" dirty="0" err="1" smtClean="0"/>
              <a:t>нахо</a:t>
            </a:r>
            <a:r>
              <a:rPr lang="ru-RU" sz="2800" b="1" dirty="0" smtClean="0"/>
              <a:t>-</a:t>
            </a:r>
          </a:p>
          <a:p>
            <a:r>
              <a:rPr lang="ru-RU" sz="2800" b="1" dirty="0" err="1" smtClean="0"/>
              <a:t>дился</a:t>
            </a:r>
            <a:r>
              <a:rPr lang="ru-RU" sz="2800" b="1" dirty="0" smtClean="0"/>
              <a:t> замок принцессы, которую друзья хотели </a:t>
            </a:r>
          </a:p>
          <a:p>
            <a:r>
              <a:rPr lang="ru-RU" sz="2800" b="1" dirty="0" smtClean="0"/>
              <a:t>спасти. Они выручили принцессу и отправились в </a:t>
            </a:r>
          </a:p>
          <a:p>
            <a:r>
              <a:rPr lang="ru-RU" sz="2800" b="1" dirty="0" smtClean="0"/>
              <a:t>обратный путь.</a:t>
            </a:r>
          </a:p>
          <a:p>
            <a:r>
              <a:rPr lang="ru-RU" sz="2800" b="1" dirty="0" smtClean="0"/>
              <a:t>Задание. Отметьте и запишите обратный  путь</a:t>
            </a:r>
          </a:p>
          <a:p>
            <a:r>
              <a:rPr lang="ru-RU" sz="2800" b="1" dirty="0" smtClean="0"/>
              <a:t>                   принца и его друга.</a:t>
            </a:r>
          </a:p>
          <a:p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лен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7215206" y="500042"/>
            <a:ext cx="4203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400" b="1" dirty="0" smtClean="0"/>
              <a:t>с</a:t>
            </a:r>
            <a:endParaRPr lang="ru-RU" sz="1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215206" y="1785926"/>
            <a:ext cx="6094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400" b="1" dirty="0" smtClean="0"/>
              <a:t>ю</a:t>
            </a:r>
            <a:endParaRPr lang="ru-RU" sz="1200" b="1" dirty="0"/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6572264" y="1571612"/>
            <a:ext cx="1285884" cy="1588"/>
          </a:xfrm>
          <a:prstGeom prst="straightConnector1">
            <a:avLst/>
          </a:prstGeom>
          <a:ln w="38100">
            <a:solidFill>
              <a:srgbClr val="FF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5400000" flipH="1" flipV="1">
            <a:off x="6586029" y="1557847"/>
            <a:ext cx="1259149" cy="794"/>
          </a:xfrm>
          <a:prstGeom prst="straightConnector1">
            <a:avLst/>
          </a:prstGeom>
          <a:ln w="38100">
            <a:solidFill>
              <a:srgbClr val="FF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143636" y="1142984"/>
            <a:ext cx="4251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400" b="1" dirty="0" smtClean="0"/>
              <a:t>з</a:t>
            </a:r>
            <a:endParaRPr lang="ru-RU" sz="12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7929586" y="1142984"/>
            <a:ext cx="4635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400" b="1" dirty="0" smtClean="0"/>
              <a:t>в</a:t>
            </a:r>
            <a:endParaRPr lang="ru-RU" sz="1200" b="1" dirty="0"/>
          </a:p>
        </p:txBody>
      </p:sp>
      <p:pic>
        <p:nvPicPr>
          <p:cNvPr id="39" name="Рисунок 38" descr="prince-generalissimo-clipart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072066" y="857232"/>
            <a:ext cx="857256" cy="1191011"/>
          </a:xfrm>
          <a:prstGeom prst="rect">
            <a:avLst/>
          </a:prstGeom>
        </p:spPr>
      </p:pic>
      <p:cxnSp>
        <p:nvCxnSpPr>
          <p:cNvPr id="42" name="Прямая со стрелкой 41"/>
          <p:cNvCxnSpPr/>
          <p:nvPr/>
        </p:nvCxnSpPr>
        <p:spPr>
          <a:xfrm rot="10800000" flipV="1">
            <a:off x="3643306" y="2071678"/>
            <a:ext cx="1571636" cy="1143008"/>
          </a:xfrm>
          <a:prstGeom prst="straightConnector1">
            <a:avLst/>
          </a:prstGeom>
          <a:ln w="38100">
            <a:solidFill>
              <a:srgbClr val="99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Рисунок 53" descr="12289984276Ze5bu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68610" y="4000504"/>
            <a:ext cx="2307136" cy="1747656"/>
          </a:xfrm>
          <a:prstGeom prst="rect">
            <a:avLst/>
          </a:prstGeom>
        </p:spPr>
      </p:pic>
      <p:pic>
        <p:nvPicPr>
          <p:cNvPr id="8" name="Рисунок 7" descr="star-prince-clipart.png"/>
          <p:cNvPicPr>
            <a:picLocks noChangeAspect="1"/>
          </p:cNvPicPr>
          <p:nvPr/>
        </p:nvPicPr>
        <p:blipFill>
          <a:blip r:embed="rId5" cstate="email"/>
          <a:srcRect b="6084"/>
          <a:stretch>
            <a:fillRect/>
          </a:stretch>
        </p:blipFill>
        <p:spPr>
          <a:xfrm>
            <a:off x="2071670" y="4143380"/>
            <a:ext cx="1248918" cy="1700904"/>
          </a:xfrm>
          <a:prstGeom prst="rect">
            <a:avLst/>
          </a:prstGeom>
        </p:spPr>
      </p:pic>
      <p:pic>
        <p:nvPicPr>
          <p:cNvPr id="55" name="Рисунок 54" descr="501649340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214810" y="4714884"/>
            <a:ext cx="2383152" cy="1489470"/>
          </a:xfrm>
          <a:prstGeom prst="rect">
            <a:avLst/>
          </a:prstGeom>
          <a:effectLst>
            <a:softEdge rad="317500"/>
          </a:effectLst>
        </p:spPr>
      </p:pic>
      <p:cxnSp>
        <p:nvCxnSpPr>
          <p:cNvPr id="35" name="Прямая со стрелкой 34"/>
          <p:cNvCxnSpPr/>
          <p:nvPr/>
        </p:nvCxnSpPr>
        <p:spPr>
          <a:xfrm>
            <a:off x="3286116" y="5000636"/>
            <a:ext cx="857256" cy="673297"/>
          </a:xfrm>
          <a:prstGeom prst="straightConnector1">
            <a:avLst/>
          </a:prstGeom>
          <a:ln w="38100">
            <a:solidFill>
              <a:srgbClr val="99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16200000" flipV="1">
            <a:off x="4143372" y="3429000"/>
            <a:ext cx="2643206" cy="71438"/>
          </a:xfrm>
          <a:prstGeom prst="straightConnector1">
            <a:avLst/>
          </a:prstGeom>
          <a:ln w="38100">
            <a:solidFill>
              <a:srgbClr val="99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 rot="2299475">
            <a:off x="3560032" y="4786372"/>
            <a:ext cx="79670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solidFill>
                  <a:srgbClr val="FF0000"/>
                </a:solidFill>
              </a:rPr>
              <a:t>Ю-В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 rot="19675518">
            <a:off x="3919623" y="2100598"/>
            <a:ext cx="79670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solidFill>
                  <a:srgbClr val="FF0000"/>
                </a:solidFill>
              </a:rPr>
              <a:t>Ю-З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774609" y="3214737"/>
            <a:ext cx="79670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solidFill>
                  <a:srgbClr val="FF0000"/>
                </a:solidFill>
              </a:rPr>
              <a:t>С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62" name="Рисунок 61" descr="star-prince-clipart.png"/>
          <p:cNvPicPr>
            <a:picLocks noChangeAspect="1"/>
          </p:cNvPicPr>
          <p:nvPr/>
        </p:nvPicPr>
        <p:blipFill>
          <a:blip r:embed="rId5" cstate="email"/>
          <a:srcRect b="6084"/>
          <a:stretch>
            <a:fillRect/>
          </a:stretch>
        </p:blipFill>
        <p:spPr>
          <a:xfrm>
            <a:off x="5429256" y="4214818"/>
            <a:ext cx="1248918" cy="1700904"/>
          </a:xfrm>
          <a:prstGeom prst="rect">
            <a:avLst/>
          </a:prstGeom>
        </p:spPr>
      </p:pic>
      <p:pic>
        <p:nvPicPr>
          <p:cNvPr id="63" name="Рисунок 62" descr="star-prince-clipart.png"/>
          <p:cNvPicPr>
            <a:picLocks noChangeAspect="1"/>
          </p:cNvPicPr>
          <p:nvPr/>
        </p:nvPicPr>
        <p:blipFill>
          <a:blip r:embed="rId5" cstate="email"/>
          <a:srcRect b="6084"/>
          <a:stretch>
            <a:fillRect/>
          </a:stretch>
        </p:blipFill>
        <p:spPr>
          <a:xfrm>
            <a:off x="5500694" y="714356"/>
            <a:ext cx="1248918" cy="1700904"/>
          </a:xfrm>
          <a:prstGeom prst="rect">
            <a:avLst/>
          </a:prstGeom>
        </p:spPr>
      </p:pic>
      <p:pic>
        <p:nvPicPr>
          <p:cNvPr id="65" name="Рисунок 64" descr="short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071538" y="1500174"/>
            <a:ext cx="2166936" cy="202391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4" name="Рисунок 63" descr="star-prince-clipart.png"/>
          <p:cNvPicPr>
            <a:picLocks noChangeAspect="1"/>
          </p:cNvPicPr>
          <p:nvPr/>
        </p:nvPicPr>
        <p:blipFill>
          <a:blip r:embed="rId5" cstate="email"/>
          <a:srcRect b="6084"/>
          <a:stretch>
            <a:fillRect/>
          </a:stretch>
        </p:blipFill>
        <p:spPr>
          <a:xfrm>
            <a:off x="2928926" y="1500174"/>
            <a:ext cx="1248918" cy="1700904"/>
          </a:xfrm>
          <a:prstGeom prst="rect">
            <a:avLst/>
          </a:prstGeom>
        </p:spPr>
      </p:pic>
      <p:pic>
        <p:nvPicPr>
          <p:cNvPr id="66" name="Рисунок 65" descr="prince-generalissimo-clipart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357554" y="1785926"/>
            <a:ext cx="857256" cy="11910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лен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7215206" y="500042"/>
            <a:ext cx="4203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400" b="1" dirty="0" smtClean="0"/>
              <a:t>с</a:t>
            </a:r>
            <a:endParaRPr lang="ru-RU" sz="1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215206" y="1785926"/>
            <a:ext cx="6094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400" b="1" dirty="0" smtClean="0"/>
              <a:t>ю</a:t>
            </a:r>
            <a:endParaRPr lang="ru-RU" sz="1200" b="1" dirty="0"/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6572264" y="1571612"/>
            <a:ext cx="1285884" cy="1588"/>
          </a:xfrm>
          <a:prstGeom prst="straightConnector1">
            <a:avLst/>
          </a:prstGeom>
          <a:ln w="38100">
            <a:solidFill>
              <a:srgbClr val="FF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5400000" flipH="1" flipV="1">
            <a:off x="6586029" y="1557847"/>
            <a:ext cx="1259149" cy="794"/>
          </a:xfrm>
          <a:prstGeom prst="straightConnector1">
            <a:avLst/>
          </a:prstGeom>
          <a:ln w="38100">
            <a:solidFill>
              <a:srgbClr val="FF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143636" y="1142984"/>
            <a:ext cx="4251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400" b="1" dirty="0" smtClean="0"/>
              <a:t>з</a:t>
            </a:r>
            <a:endParaRPr lang="ru-RU" sz="12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7929586" y="1142984"/>
            <a:ext cx="4635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400" b="1" dirty="0" smtClean="0"/>
              <a:t>в</a:t>
            </a:r>
            <a:endParaRPr lang="ru-RU" sz="1200" b="1" dirty="0"/>
          </a:p>
        </p:txBody>
      </p:sp>
      <p:pic>
        <p:nvPicPr>
          <p:cNvPr id="39" name="Рисунок 38" descr="prince-generalissimo-clipart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072066" y="857232"/>
            <a:ext cx="857256" cy="1191011"/>
          </a:xfrm>
          <a:prstGeom prst="rect">
            <a:avLst/>
          </a:prstGeom>
        </p:spPr>
      </p:pic>
      <p:cxnSp>
        <p:nvCxnSpPr>
          <p:cNvPr id="42" name="Прямая со стрелкой 41"/>
          <p:cNvCxnSpPr/>
          <p:nvPr/>
        </p:nvCxnSpPr>
        <p:spPr>
          <a:xfrm flipV="1">
            <a:off x="3786182" y="2071678"/>
            <a:ext cx="1285884" cy="928694"/>
          </a:xfrm>
          <a:prstGeom prst="straightConnector1">
            <a:avLst/>
          </a:prstGeom>
          <a:ln w="38100">
            <a:solidFill>
              <a:srgbClr val="99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Рисунок 53" descr="12289984276Ze5bu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68610" y="4000504"/>
            <a:ext cx="2307136" cy="1747656"/>
          </a:xfrm>
          <a:prstGeom prst="rect">
            <a:avLst/>
          </a:prstGeom>
        </p:spPr>
      </p:pic>
      <p:pic>
        <p:nvPicPr>
          <p:cNvPr id="55" name="Рисунок 54" descr="501649340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286248" y="4786322"/>
            <a:ext cx="2383152" cy="1489470"/>
          </a:xfrm>
          <a:prstGeom prst="rect">
            <a:avLst/>
          </a:prstGeom>
          <a:effectLst>
            <a:softEdge rad="317500"/>
          </a:effectLst>
        </p:spPr>
      </p:pic>
      <p:cxnSp>
        <p:nvCxnSpPr>
          <p:cNvPr id="35" name="Прямая со стрелкой 34"/>
          <p:cNvCxnSpPr/>
          <p:nvPr/>
        </p:nvCxnSpPr>
        <p:spPr>
          <a:xfrm rot="10800000">
            <a:off x="3286116" y="5214950"/>
            <a:ext cx="1000132" cy="500066"/>
          </a:xfrm>
          <a:prstGeom prst="straightConnector1">
            <a:avLst/>
          </a:prstGeom>
          <a:ln w="38100">
            <a:solidFill>
              <a:srgbClr val="99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16200000" flipH="1">
            <a:off x="4321967" y="3393281"/>
            <a:ext cx="2286016" cy="71438"/>
          </a:xfrm>
          <a:prstGeom prst="straightConnector1">
            <a:avLst/>
          </a:prstGeom>
          <a:ln w="38100">
            <a:solidFill>
              <a:srgbClr val="99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 rot="19601356">
            <a:off x="3903741" y="1986228"/>
            <a:ext cx="79670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solidFill>
                  <a:srgbClr val="FF0000"/>
                </a:solidFill>
              </a:rPr>
              <a:t>С</a:t>
            </a:r>
            <a:r>
              <a:rPr lang="ru-RU" sz="2400" b="1" dirty="0" smtClean="0">
                <a:solidFill>
                  <a:srgbClr val="FF0000"/>
                </a:solidFill>
              </a:rPr>
              <a:t>-В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62014" y="3038340"/>
            <a:ext cx="79670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solidFill>
                  <a:srgbClr val="FF0000"/>
                </a:solidFill>
              </a:rPr>
              <a:t>Ю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rot="1450946">
            <a:off x="3560031" y="5000687"/>
            <a:ext cx="79670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solidFill>
                  <a:srgbClr val="FF0000"/>
                </a:solidFill>
              </a:rPr>
              <a:t>Ю-З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45" name="Рисунок 44" descr="64816043_1286114260_Doodle_Princess_by_Lilyreaper1013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571604" y="4143380"/>
            <a:ext cx="619229" cy="1633549"/>
          </a:xfrm>
          <a:prstGeom prst="rect">
            <a:avLst/>
          </a:prstGeom>
        </p:spPr>
      </p:pic>
      <p:pic>
        <p:nvPicPr>
          <p:cNvPr id="8" name="Рисунок 7" descr="star-prince-clipart.png"/>
          <p:cNvPicPr>
            <a:picLocks noChangeAspect="1"/>
          </p:cNvPicPr>
          <p:nvPr/>
        </p:nvPicPr>
        <p:blipFill>
          <a:blip r:embed="rId7" cstate="email"/>
          <a:srcRect b="6084"/>
          <a:stretch>
            <a:fillRect/>
          </a:stretch>
        </p:blipFill>
        <p:spPr>
          <a:xfrm>
            <a:off x="2000232" y="4143380"/>
            <a:ext cx="1248918" cy="1700904"/>
          </a:xfrm>
          <a:prstGeom prst="rect">
            <a:avLst/>
          </a:prstGeom>
        </p:spPr>
      </p:pic>
      <p:pic>
        <p:nvPicPr>
          <p:cNvPr id="46" name="Рисунок 45" descr="short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1500166" y="1571612"/>
            <a:ext cx="2166936" cy="2023918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4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684" y="0"/>
            <a:ext cx="9128632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7" y="285728"/>
            <a:ext cx="8573097" cy="641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785918" y="3929066"/>
            <a:ext cx="626274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это видимое вокруг тебя</a:t>
            </a:r>
          </a:p>
          <a:p>
            <a:r>
              <a:rPr lang="ru-RU" sz="4400" b="1" dirty="0" smtClean="0">
                <a:solidFill>
                  <a:schemeClr val="bg1"/>
                </a:solidFill>
              </a:rPr>
              <a:t> пространство</a:t>
            </a:r>
            <a:endParaRPr lang="ru-RU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4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684" y="0"/>
            <a:ext cx="9128632" cy="68580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5" y="571479"/>
            <a:ext cx="8786873" cy="5857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142976" y="1428736"/>
            <a:ext cx="661084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</a:rPr>
              <a:t>Линия горизонта –</a:t>
            </a:r>
          </a:p>
          <a:p>
            <a:endParaRPr lang="ru-RU" sz="5400" b="1" dirty="0" smtClean="0">
              <a:solidFill>
                <a:srgbClr val="FFFF00"/>
              </a:solidFill>
            </a:endParaRPr>
          </a:p>
          <a:p>
            <a:r>
              <a:rPr lang="ru-RU" sz="5400" b="1" dirty="0" smtClean="0">
                <a:solidFill>
                  <a:schemeClr val="bg1"/>
                </a:solidFill>
              </a:rPr>
              <a:t>это линия схождения</a:t>
            </a:r>
          </a:p>
          <a:p>
            <a:r>
              <a:rPr lang="ru-RU" sz="5400" b="1" dirty="0" smtClean="0">
                <a:solidFill>
                  <a:schemeClr val="bg1"/>
                </a:solidFill>
              </a:rPr>
              <a:t>      неба и земли</a:t>
            </a:r>
            <a:endParaRPr lang="ru-RU" sz="5400" b="1" dirty="0">
              <a:solidFill>
                <a:schemeClr val="bg1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rot="16200000" flipH="1">
            <a:off x="2357422" y="2357430"/>
            <a:ext cx="714380" cy="428628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43636" y="3857628"/>
            <a:ext cx="2783277" cy="250033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клен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85786" y="3500438"/>
            <a:ext cx="764386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Ориентир</a:t>
            </a:r>
            <a:r>
              <a:rPr lang="ru-RU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– от франц. с</a:t>
            </a:r>
            <a:r>
              <a:rPr lang="ru-RU" sz="4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лова «восток, восходящее </a:t>
            </a:r>
            <a:r>
              <a:rPr lang="ru-RU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солнце».</a:t>
            </a:r>
            <a:endParaRPr lang="ru-RU" sz="4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FF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4857760"/>
            <a:ext cx="764386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Ориентироваться</a:t>
            </a:r>
            <a:r>
              <a:rPr lang="ru-RU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– </a:t>
            </a:r>
            <a:r>
              <a:rPr lang="ru-RU" sz="4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устанав-ливать</a:t>
            </a:r>
            <a:r>
              <a:rPr lang="ru-RU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своё место по</a:t>
            </a:r>
            <a:r>
              <a:rPr lang="ru-RU" sz="4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солнцу.</a:t>
            </a:r>
            <a:endParaRPr lang="ru-RU" sz="4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FF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571480"/>
            <a:ext cx="7643866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Горизонт</a:t>
            </a:r>
            <a:r>
              <a:rPr lang="ru-RU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– от греч. с</a:t>
            </a:r>
            <a:r>
              <a:rPr lang="ru-RU" sz="4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лова «кругозор</a:t>
            </a:r>
            <a:r>
              <a:rPr lang="ru-RU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» - местность, </a:t>
            </a:r>
            <a:r>
              <a:rPr lang="ru-RU" sz="4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кото-рую</a:t>
            </a:r>
            <a:r>
              <a:rPr lang="ru-RU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мы видим вокруг себя,</a:t>
            </a:r>
          </a:p>
          <a:p>
            <a:pPr algn="just"/>
            <a:r>
              <a:rPr lang="ru-RU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ограничивающая кругозор.</a:t>
            </a:r>
            <a:endParaRPr lang="ru-RU" sz="4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FF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stemplatechildrend01cv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082797" cy="6858000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 rot="16200000" flipH="1">
            <a:off x="3500430" y="2857496"/>
            <a:ext cx="3786214" cy="71438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0800000" flipV="1">
            <a:off x="3428992" y="2786058"/>
            <a:ext cx="3929090" cy="142876"/>
          </a:xfrm>
          <a:prstGeom prst="straightConnector1">
            <a:avLst/>
          </a:prstGeom>
          <a:ln w="57150">
            <a:solidFill>
              <a:srgbClr val="FF9900"/>
            </a:solidFill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5072066" y="214290"/>
            <a:ext cx="5581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FFFF"/>
                </a:solidFill>
              </a:rPr>
              <a:t>С</a:t>
            </a:r>
            <a:endParaRPr lang="ru-RU" sz="5400" b="1" cap="none" spc="50" dirty="0">
              <a:ln w="11430">
                <a:solidFill>
                  <a:sysClr val="windowText" lastClr="000000"/>
                </a:solidFill>
              </a:ln>
              <a:solidFill>
                <a:srgbClr val="00FFFF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000628" y="4643446"/>
            <a:ext cx="82426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FFFF"/>
                </a:solidFill>
              </a:rPr>
              <a:t>Ю</a:t>
            </a:r>
            <a:endParaRPr lang="ru-RU" sz="5400" b="1" cap="none" spc="50" dirty="0">
              <a:ln w="11430">
                <a:solidFill>
                  <a:sysClr val="windowText" lastClr="000000"/>
                </a:solidFill>
              </a:ln>
              <a:solidFill>
                <a:srgbClr val="00FFFF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714612" y="2428868"/>
            <a:ext cx="5245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FFFF"/>
                </a:solidFill>
              </a:rPr>
              <a:t>З</a:t>
            </a:r>
            <a:endParaRPr lang="ru-RU" sz="5400" b="1" cap="none" spc="50" dirty="0">
              <a:ln w="11430">
                <a:solidFill>
                  <a:sysClr val="windowText" lastClr="000000"/>
                </a:solidFill>
              </a:ln>
              <a:solidFill>
                <a:srgbClr val="00FFFF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500958" y="2357430"/>
            <a:ext cx="5790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FFFF"/>
                </a:solidFill>
              </a:rPr>
              <a:t>В</a:t>
            </a:r>
            <a:endParaRPr lang="ru-RU" sz="5400" b="1" cap="none" spc="50" dirty="0">
              <a:ln w="11430">
                <a:solidFill>
                  <a:sysClr val="windowText" lastClr="000000"/>
                </a:solidFill>
              </a:ln>
              <a:solidFill>
                <a:srgbClr val="00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5103674"/>
            <a:ext cx="664637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9900FF"/>
                </a:solidFill>
              </a:rPr>
              <a:t>Основные стороны горизонта:</a:t>
            </a:r>
          </a:p>
          <a:p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9900FF"/>
                </a:solidFill>
              </a:rPr>
              <a:t>С – север,   Ю – юг, </a:t>
            </a:r>
          </a:p>
          <a:p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9900FF"/>
                </a:solidFill>
              </a:rPr>
              <a:t>З – запад,   В – восток.</a:t>
            </a:r>
            <a:endParaRPr lang="ru-RU" sz="3600" b="1" dirty="0">
              <a:ln>
                <a:solidFill>
                  <a:sysClr val="windowText" lastClr="000000"/>
                </a:solidFill>
              </a:ln>
              <a:solidFill>
                <a:srgbClr val="99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stemplatechildrend01cv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082797" cy="6858000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 rot="16200000" flipH="1">
            <a:off x="3500430" y="2857496"/>
            <a:ext cx="3786214" cy="71438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0800000" flipV="1">
            <a:off x="3428992" y="2786058"/>
            <a:ext cx="3929090" cy="142876"/>
          </a:xfrm>
          <a:prstGeom prst="straightConnector1">
            <a:avLst/>
          </a:prstGeom>
          <a:ln w="57150">
            <a:solidFill>
              <a:srgbClr val="FF9900"/>
            </a:solidFill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0800000" flipV="1">
            <a:off x="4643438" y="2143116"/>
            <a:ext cx="1571636" cy="1357322"/>
          </a:xfrm>
          <a:prstGeom prst="straightConnector1">
            <a:avLst/>
          </a:prstGeom>
          <a:ln w="5715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0800000">
            <a:off x="4500562" y="2214554"/>
            <a:ext cx="1714512" cy="1285884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5072066" y="214290"/>
            <a:ext cx="5581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FF00FF"/>
                </a:solidFill>
              </a:rPr>
              <a:t>С</a:t>
            </a:r>
            <a:endParaRPr lang="ru-RU" sz="5400" b="1" cap="none" spc="50" dirty="0">
              <a:ln w="11430"/>
              <a:solidFill>
                <a:srgbClr val="FF00FF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000628" y="4643446"/>
            <a:ext cx="82426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FF00FF"/>
                </a:solidFill>
              </a:rPr>
              <a:t>Ю</a:t>
            </a:r>
            <a:endParaRPr lang="ru-RU" sz="5400" b="1" cap="none" spc="50" dirty="0">
              <a:ln w="11430"/>
              <a:solidFill>
                <a:srgbClr val="FF00FF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714612" y="2428868"/>
            <a:ext cx="5245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FF00FF"/>
                </a:solidFill>
              </a:rPr>
              <a:t>З</a:t>
            </a:r>
            <a:endParaRPr lang="ru-RU" sz="5400" b="1" cap="none" spc="50" dirty="0">
              <a:ln w="11430"/>
              <a:solidFill>
                <a:srgbClr val="FF00FF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500958" y="2357430"/>
            <a:ext cx="5790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FF00FF"/>
                </a:solidFill>
              </a:rPr>
              <a:t>В</a:t>
            </a:r>
            <a:endParaRPr lang="ru-RU" sz="5400" b="1" cap="none" spc="50" dirty="0">
              <a:ln w="11430"/>
              <a:solidFill>
                <a:srgbClr val="FF00FF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072198" y="3214686"/>
            <a:ext cx="139813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err="1" smtClean="0">
                <a:ln w="11430"/>
                <a:solidFill>
                  <a:srgbClr val="0070C0"/>
                </a:solidFill>
              </a:rPr>
              <a:t>ю-в</a:t>
            </a:r>
            <a:endParaRPr lang="ru-RU" sz="6000" b="1" cap="none" spc="50" dirty="0">
              <a:ln w="11430"/>
              <a:solidFill>
                <a:srgbClr val="0070C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714744" y="1428736"/>
            <a:ext cx="109036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err="1" smtClean="0">
                <a:ln w="11430"/>
                <a:solidFill>
                  <a:srgbClr val="0070C0"/>
                </a:solidFill>
              </a:rPr>
              <a:t>с-з</a:t>
            </a:r>
            <a:endParaRPr lang="ru-RU" sz="6000" b="1" cap="none" spc="50" dirty="0">
              <a:ln w="11430"/>
              <a:solidFill>
                <a:srgbClr val="0070C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000760" y="1357298"/>
            <a:ext cx="114165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err="1" smtClean="0">
                <a:ln w="11430"/>
                <a:solidFill>
                  <a:srgbClr val="0070C0"/>
                </a:solidFill>
              </a:rPr>
              <a:t>с-в</a:t>
            </a:r>
            <a:endParaRPr lang="ru-RU" sz="6000" b="1" cap="none" spc="50" dirty="0">
              <a:ln w="11430"/>
              <a:solidFill>
                <a:srgbClr val="0070C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86182" y="3143248"/>
            <a:ext cx="13468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err="1" smtClean="0">
                <a:ln w="11430"/>
                <a:solidFill>
                  <a:srgbClr val="0070C0"/>
                </a:solidFill>
              </a:rPr>
              <a:t>ю-з</a:t>
            </a:r>
            <a:endParaRPr lang="ru-RU" sz="6000" b="1" cap="none" spc="50" dirty="0">
              <a:ln w="11430"/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4282" y="5103674"/>
            <a:ext cx="845564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/>
              <a:t>Промежуточные стороны горизонта:</a:t>
            </a:r>
          </a:p>
          <a:p>
            <a:r>
              <a:rPr lang="ru-RU" sz="3600" b="1" dirty="0" smtClean="0">
                <a:solidFill>
                  <a:srgbClr val="FF00FF"/>
                </a:solidFill>
              </a:rPr>
              <a:t>С-З</a:t>
            </a:r>
            <a:r>
              <a:rPr lang="ru-RU" sz="3600" b="1" dirty="0" smtClean="0">
                <a:solidFill>
                  <a:srgbClr val="00FFFF"/>
                </a:solidFill>
              </a:rPr>
              <a:t> – </a:t>
            </a:r>
            <a:r>
              <a:rPr lang="ru-RU" sz="3600" b="1" dirty="0" err="1" smtClean="0">
                <a:solidFill>
                  <a:srgbClr val="00FFFF"/>
                </a:solidFill>
              </a:rPr>
              <a:t>северо</a:t>
            </a:r>
            <a:r>
              <a:rPr lang="ru-RU" sz="3600" b="1" dirty="0" smtClean="0">
                <a:solidFill>
                  <a:srgbClr val="00FFFF"/>
                </a:solidFill>
              </a:rPr>
              <a:t> - запад,   </a:t>
            </a:r>
            <a:r>
              <a:rPr lang="ru-RU" sz="3600" b="1" dirty="0" smtClean="0">
                <a:solidFill>
                  <a:srgbClr val="FF00FF"/>
                </a:solidFill>
              </a:rPr>
              <a:t>Ю-З</a:t>
            </a:r>
            <a:r>
              <a:rPr lang="ru-RU" sz="3600" b="1" dirty="0" smtClean="0">
                <a:solidFill>
                  <a:srgbClr val="00FFFF"/>
                </a:solidFill>
              </a:rPr>
              <a:t> – </a:t>
            </a:r>
            <a:r>
              <a:rPr lang="ru-RU" sz="3600" b="1" dirty="0" err="1" smtClean="0">
                <a:solidFill>
                  <a:srgbClr val="00FFFF"/>
                </a:solidFill>
              </a:rPr>
              <a:t>юго</a:t>
            </a:r>
            <a:r>
              <a:rPr lang="ru-RU" sz="3600" b="1" dirty="0" smtClean="0">
                <a:solidFill>
                  <a:srgbClr val="00FFFF"/>
                </a:solidFill>
              </a:rPr>
              <a:t> - запад</a:t>
            </a:r>
          </a:p>
          <a:p>
            <a:r>
              <a:rPr lang="ru-RU" sz="3600" b="1" dirty="0" smtClean="0">
                <a:solidFill>
                  <a:srgbClr val="FF00FF"/>
                </a:solidFill>
              </a:rPr>
              <a:t>С-В</a:t>
            </a:r>
            <a:r>
              <a:rPr lang="ru-RU" sz="3600" b="1" dirty="0" smtClean="0">
                <a:solidFill>
                  <a:srgbClr val="00FFFF"/>
                </a:solidFill>
              </a:rPr>
              <a:t> - </a:t>
            </a:r>
            <a:r>
              <a:rPr lang="ru-RU" sz="3600" b="1" dirty="0" err="1" smtClean="0">
                <a:solidFill>
                  <a:srgbClr val="00FFFF"/>
                </a:solidFill>
              </a:rPr>
              <a:t>северо</a:t>
            </a:r>
            <a:r>
              <a:rPr lang="ru-RU" sz="3600" b="1" dirty="0" smtClean="0">
                <a:solidFill>
                  <a:srgbClr val="00FFFF"/>
                </a:solidFill>
              </a:rPr>
              <a:t> – восток,  </a:t>
            </a:r>
            <a:r>
              <a:rPr lang="ru-RU" sz="3600" b="1" dirty="0" smtClean="0">
                <a:solidFill>
                  <a:srgbClr val="FF00FF"/>
                </a:solidFill>
              </a:rPr>
              <a:t>Ю-В</a:t>
            </a:r>
            <a:r>
              <a:rPr lang="ru-RU" sz="3600" b="1" dirty="0" smtClean="0">
                <a:solidFill>
                  <a:srgbClr val="00FFFF"/>
                </a:solidFill>
              </a:rPr>
              <a:t> – </a:t>
            </a:r>
            <a:r>
              <a:rPr lang="ru-RU" sz="3600" b="1" dirty="0" err="1" smtClean="0">
                <a:solidFill>
                  <a:srgbClr val="00FFFF"/>
                </a:solidFill>
              </a:rPr>
              <a:t>юго</a:t>
            </a:r>
            <a:r>
              <a:rPr lang="ru-RU" sz="3600" b="1" dirty="0" smtClean="0">
                <a:solidFill>
                  <a:srgbClr val="00FFFF"/>
                </a:solidFill>
              </a:rPr>
              <a:t> - восток.</a:t>
            </a:r>
            <a:endParaRPr lang="ru-RU" sz="3600" b="1" dirty="0">
              <a:solidFill>
                <a:srgbClr val="00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3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3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3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3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клен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57224" y="642918"/>
            <a:ext cx="737952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ru-RU" sz="4000" b="1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9900FF"/>
                </a:solidFill>
              </a:rPr>
              <a:t>Что может служить ориентиром</a:t>
            </a:r>
          </a:p>
          <a:p>
            <a:pPr algn="just"/>
            <a:r>
              <a:rPr lang="ru-RU" sz="4000" b="1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9900FF"/>
                </a:solidFill>
              </a:rPr>
              <a:t>в</a:t>
            </a:r>
            <a:r>
              <a:rPr lang="ru-RU" sz="4000" b="1" cap="none" spc="0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9900FF"/>
                </a:solidFill>
              </a:rPr>
              <a:t> городе?</a:t>
            </a:r>
            <a:endParaRPr lang="ru-RU" sz="4000" b="1" cap="none" spc="0" dirty="0">
              <a:ln w="19050">
                <a:solidFill>
                  <a:sysClr val="windowText" lastClr="000000"/>
                </a:solidFill>
                <a:prstDash val="solid"/>
              </a:ln>
              <a:solidFill>
                <a:srgbClr val="9900FF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71604" y="2071678"/>
            <a:ext cx="622301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541</TotalTime>
  <Words>797</Words>
  <Application>Microsoft Office PowerPoint</Application>
  <PresentationFormat>Экран (4:3)</PresentationFormat>
  <Paragraphs>158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NewsPrint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viki</dc:creator>
  <cp:lastModifiedBy>Файзрахманыч</cp:lastModifiedBy>
  <cp:revision>122</cp:revision>
  <dcterms:modified xsi:type="dcterms:W3CDTF">2023-08-19T09:27:14Z</dcterms:modified>
</cp:coreProperties>
</file>