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61" r:id="rId5"/>
    <p:sldId id="267" r:id="rId6"/>
    <p:sldId id="258" r:id="rId7"/>
    <p:sldId id="260" r:id="rId8"/>
    <p:sldId id="262" r:id="rId9"/>
    <p:sldId id="263" r:id="rId10"/>
    <p:sldId id="264" r:id="rId11"/>
    <p:sldId id="265" r:id="rId12"/>
    <p:sldId id="273" r:id="rId13"/>
    <p:sldId id="274" r:id="rId14"/>
    <p:sldId id="266" r:id="rId15"/>
    <p:sldId id="268" r:id="rId16"/>
    <p:sldId id="269" r:id="rId17"/>
    <p:sldId id="270" r:id="rId18"/>
    <p:sldId id="272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0DB5C-A48D-4F2C-92B4-BEDBB183033D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0FA57-B287-44F5-B572-72BBFD035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0662-47EF-4192-B865-DD106251E860}" type="datetimeFigureOut">
              <a:rPr lang="ru-RU" smtClean="0"/>
              <a:pPr/>
              <a:t>29.07.2023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75F0-E585-4578-AF2E-EA58EF9CB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975" y="-38100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00863D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Умножение обыкновенных дробей.</a:t>
            </a:r>
          </a:p>
          <a:p>
            <a:pPr algn="ctr"/>
            <a:endParaRPr lang="ru-RU" sz="4800" b="1" dirty="0" smtClean="0">
              <a:solidFill>
                <a:srgbClr val="00863D"/>
              </a:solidFill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Решение </a:t>
            </a:r>
            <a:r>
              <a:rPr lang="ru-RU" sz="4800" b="1" smtClean="0">
                <a:solidFill>
                  <a:srgbClr val="00863D"/>
                </a:solidFill>
                <a:latin typeface="Monotype Corsiva" pitchFamily="66" charset="0"/>
              </a:rPr>
              <a:t>текстовых </a:t>
            </a:r>
            <a:r>
              <a:rPr lang="ru-RU" sz="4800" b="1" smtClean="0">
                <a:solidFill>
                  <a:srgbClr val="00863D"/>
                </a:solidFill>
                <a:latin typeface="Monotype Corsiva" pitchFamily="66" charset="0"/>
              </a:rPr>
              <a:t>задач, </a:t>
            </a:r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содержащих обыкновенные дроби.  </a:t>
            </a:r>
            <a:endParaRPr lang="ru-RU" sz="4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603448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-186321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первый день турист прошёл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пять четырнадцатых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всего пути, а во второй день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семь четырнадцатых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всего пути. Известно, что за эти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два дня турист прошёл 36 км. Сколько всего километров составляет путь туриста?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58" name="AutoShape 2" descr=" дробь: числитель: 5, знаменатель: 14 конец дроби "/>
          <p:cNvSpPr>
            <a:spLocks noChangeAspect="1" noChangeArrowheads="1"/>
          </p:cNvSpPr>
          <p:nvPr/>
        </p:nvSpPr>
        <p:spPr bwMode="auto">
          <a:xfrm>
            <a:off x="1903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AutoShape 3" descr=" дробь: числитель: 7, знаменатель: 14 конец дроби "/>
          <p:cNvSpPr>
            <a:spLocks noChangeAspect="1" noChangeArrowheads="1"/>
          </p:cNvSpPr>
          <p:nvPr/>
        </p:nvSpPr>
        <p:spPr bwMode="auto">
          <a:xfrm>
            <a:off x="3576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11663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Monotype Corsiva" pitchFamily="66" charset="0"/>
                <a:cs typeface="Times New Roman" pitchFamily="18" charset="0"/>
              </a:rPr>
              <a:t>Решите задачу</a:t>
            </a:r>
            <a:endParaRPr lang="ru-RU" sz="6000" b="1" dirty="0">
              <a:solidFill>
                <a:srgbClr val="00863D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9460" name="Picture 4" descr="C:\Users\Пользователь\Desktop\stock-photo-little-boy-tourist-530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194560" cy="2130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475672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 дробь: числитель: 5, знаменатель: 14 конец дроби "/>
          <p:cNvSpPr>
            <a:spLocks noChangeAspect="1" noChangeArrowheads="1"/>
          </p:cNvSpPr>
          <p:nvPr/>
        </p:nvSpPr>
        <p:spPr bwMode="auto">
          <a:xfrm>
            <a:off x="1903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AutoShape 3" descr=" дробь: числитель: 7, знаменатель: 14 конец дроби "/>
          <p:cNvSpPr>
            <a:spLocks noChangeAspect="1" noChangeArrowheads="1"/>
          </p:cNvSpPr>
          <p:nvPr/>
        </p:nvSpPr>
        <p:spPr bwMode="auto">
          <a:xfrm>
            <a:off x="3576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11663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Monotype Corsiva" pitchFamily="66" charset="0"/>
                <a:cs typeface="Times New Roman" pitchFamily="18" charset="0"/>
              </a:rPr>
              <a:t>Решите задачу</a:t>
            </a:r>
            <a:endParaRPr lang="ru-RU" sz="6000" b="1" dirty="0">
              <a:solidFill>
                <a:srgbClr val="00863D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504" y="980728"/>
            <a:ext cx="9144000" cy="66800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174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Бабушка напекла пирожков. </a:t>
            </a:r>
          </a:p>
          <a:p>
            <a:pPr marL="0" marR="0" lvl="0" indent="1190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завтраком члены семьи съели   три пятых  всех пирожков. В обед доели оставшиеся 12 пирожков. Сколько пирожков испекла бабушка?</a:t>
            </a:r>
          </a:p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 дробь: числитель: 3, знаменатель: 5 конец дроби "/>
          <p:cNvSpPr>
            <a:spLocks noChangeAspect="1" noChangeArrowheads="1"/>
          </p:cNvSpPr>
          <p:nvPr/>
        </p:nvSpPr>
        <p:spPr bwMode="auto">
          <a:xfrm>
            <a:off x="3851275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Пользователь\Desktop\post-142790-12659968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73016"/>
            <a:ext cx="1720770" cy="2308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475672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 дробь: числитель: 5, знаменатель: 14 конец дроби "/>
          <p:cNvSpPr>
            <a:spLocks noChangeAspect="1" noChangeArrowheads="1"/>
          </p:cNvSpPr>
          <p:nvPr/>
        </p:nvSpPr>
        <p:spPr bwMode="auto">
          <a:xfrm>
            <a:off x="1903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AutoShape 3" descr=" дробь: числитель: 7, знаменатель: 14 конец дроби "/>
          <p:cNvSpPr>
            <a:spLocks noChangeAspect="1" noChangeArrowheads="1"/>
          </p:cNvSpPr>
          <p:nvPr/>
        </p:nvSpPr>
        <p:spPr bwMode="auto">
          <a:xfrm>
            <a:off x="3576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7056" y="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Monotype Corsiva" pitchFamily="66" charset="0"/>
                <a:cs typeface="Times New Roman" pitchFamily="18" charset="0"/>
              </a:rPr>
              <a:t>ФИЗКУЛЬТ  МИНУТКА</a:t>
            </a:r>
            <a:endParaRPr lang="ru-RU" sz="6000" b="1" dirty="0">
              <a:solidFill>
                <a:srgbClr val="00863D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050" name="AutoShape 2" descr=" дробь: числитель: 3, знаменатель: 5 конец дроби "/>
          <p:cNvSpPr>
            <a:spLocks noChangeAspect="1" noChangeArrowheads="1"/>
          </p:cNvSpPr>
          <p:nvPr/>
        </p:nvSpPr>
        <p:spPr bwMode="auto">
          <a:xfrm>
            <a:off x="3851275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544" y="213285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 теперь ребята встали!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Быстро руки вверх подняли,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стороны, вперед, назад,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Повернулись вправо, влево,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Тихо сели – вновь за дело!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475672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 дробь: числитель: 5, знаменатель: 14 конец дроби "/>
          <p:cNvSpPr>
            <a:spLocks noChangeAspect="1" noChangeArrowheads="1"/>
          </p:cNvSpPr>
          <p:nvPr/>
        </p:nvSpPr>
        <p:spPr bwMode="auto">
          <a:xfrm>
            <a:off x="19034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AutoShape 3" descr=" дробь: числитель: 7, знаменатель: 14 конец дроби "/>
          <p:cNvSpPr>
            <a:spLocks noChangeAspect="1" noChangeArrowheads="1"/>
          </p:cNvSpPr>
          <p:nvPr/>
        </p:nvSpPr>
        <p:spPr bwMode="auto">
          <a:xfrm>
            <a:off x="35766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Monotype Corsiva" pitchFamily="66" charset="0"/>
                <a:cs typeface="Times New Roman" pitchFamily="18" charset="0"/>
              </a:rPr>
              <a:t>Решите задачу</a:t>
            </a:r>
            <a:endParaRPr lang="ru-RU" sz="6000" b="1" dirty="0">
              <a:solidFill>
                <a:srgbClr val="00863D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050" name="AutoShape 2" descr=" дробь: числитель: 3, знаменатель: 5 конец дроби "/>
          <p:cNvSpPr>
            <a:spLocks noChangeAspect="1" noChangeArrowheads="1"/>
          </p:cNvSpPr>
          <p:nvPr/>
        </p:nvSpPr>
        <p:spPr bwMode="auto">
          <a:xfrm>
            <a:off x="3851275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7544" y="1196752"/>
            <a:ext cx="8676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нашем классе 30 человек.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уроке физкультуры по уважительной причине отсутствует одна пятая класса. Сколько обучающихся присутствует на уроке физкультуры?.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5266944" cy="296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87424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0"/>
            <a:ext cx="93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-243408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Monotype Corsiva" pitchFamily="66" charset="0"/>
              </a:rPr>
              <a:t>Решите задачу</a:t>
            </a:r>
            <a:endParaRPr lang="ru-RU" sz="60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площадь и периметр прямоугольника, если ширина  равна четыре пятнадцатых дециметра, а длина на три пятнадцатых больше, чем ширина.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f1f7ce4e9bb3261f4a304297207239a5_thumb_4d76a05b13f4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89040"/>
            <a:ext cx="3771900" cy="2514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4048" y="3789040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/>
          </a:p>
          <a:p>
            <a:r>
              <a:rPr lang="en-US" sz="4800" b="1" dirty="0" smtClean="0"/>
              <a:t>S-</a:t>
            </a:r>
            <a:r>
              <a:rPr lang="ru-RU" sz="4800" b="1" dirty="0" smtClean="0"/>
              <a:t>?</a:t>
            </a:r>
            <a:endParaRPr lang="en-US" sz="4800" b="1" dirty="0" smtClean="0"/>
          </a:p>
          <a:p>
            <a:r>
              <a:rPr lang="en-US" sz="4800" b="1" dirty="0" smtClean="0"/>
              <a:t>P- </a:t>
            </a:r>
            <a:r>
              <a:rPr lang="ru-RU" sz="4800" b="1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387424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0"/>
            <a:ext cx="932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3648" y="-243408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Monotype Corsiva" pitchFamily="66" charset="0"/>
              </a:rPr>
              <a:t>Решите задачу</a:t>
            </a:r>
            <a:endParaRPr lang="ru-RU" sz="60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98072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площадь и периметр квадрата со стороной пять девятых метра.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789040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/>
          </a:p>
          <a:p>
            <a:r>
              <a:rPr lang="en-US" sz="4800" b="1" dirty="0" smtClean="0"/>
              <a:t>S-</a:t>
            </a:r>
            <a:r>
              <a:rPr lang="ru-RU" sz="4800" b="1" dirty="0" smtClean="0"/>
              <a:t>?</a:t>
            </a:r>
            <a:endParaRPr lang="en-US" sz="4800" b="1" dirty="0" smtClean="0"/>
          </a:p>
          <a:p>
            <a:r>
              <a:rPr lang="ru-RU" sz="4800" b="1" dirty="0" smtClean="0"/>
              <a:t>Р-?</a:t>
            </a:r>
          </a:p>
          <a:p>
            <a:endParaRPr lang="ru-RU" dirty="0"/>
          </a:p>
        </p:txBody>
      </p:sp>
      <p:pic>
        <p:nvPicPr>
          <p:cNvPr id="2050" name="Picture 2" descr="C:\Users\Пользователь\Desktop\y_9b781d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243408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  </a:t>
            </a:r>
            <a:endParaRPr lang="ru-RU" sz="4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Пользователь\Desktop\img_user_file_5c7c4cd9c3f3c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-192664"/>
            <a:ext cx="10657184" cy="7510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53144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  </a:t>
            </a:r>
            <a:endParaRPr lang="ru-RU" sz="4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Monotype Corsiva" pitchFamily="66" charset="0"/>
              </a:rPr>
              <a:t>Рефлексия</a:t>
            </a:r>
            <a:r>
              <a:rPr lang="ru-RU" sz="6000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6000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меня было много ошибок. Мне еще раз нужно поработать над темой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У меня возникали трудности и остались вопросы по теме.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Я доволен своей работой. У меня все получилось. </a:t>
            </a:r>
            <a:endParaRPr lang="ru-RU" b="1" dirty="0"/>
          </a:p>
        </p:txBody>
      </p:sp>
      <p:pic>
        <p:nvPicPr>
          <p:cNvPr id="4098" name="Picture 2" descr="C:\Users\Пользователь\Desktop\smiley-emoticon-sadness-computer-icons-2614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68760"/>
            <a:ext cx="1360000" cy="1311429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24944"/>
            <a:ext cx="2664296" cy="1498667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1644897494_8-fikiwiki-com-p-kartinki-ukh-ti-zdorovo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09120"/>
            <a:ext cx="1728216" cy="1436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459432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  </a:t>
            </a:r>
            <a:endParaRPr lang="ru-RU" sz="4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  <a:cs typeface="Times New Roman" pitchFamily="18" charset="0"/>
              </a:rPr>
              <a:t>Домашнее задание на карточке</a:t>
            </a:r>
            <a:endParaRPr lang="ru-RU" sz="4800" b="1" dirty="0">
              <a:solidFill>
                <a:srgbClr val="00863D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r="-2198" b="62456"/>
          <a:stretch>
            <a:fillRect/>
          </a:stretch>
        </p:blipFill>
        <p:spPr>
          <a:xfrm>
            <a:off x="683568" y="1412774"/>
            <a:ext cx="7776864" cy="96797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2636912"/>
            <a:ext cx="8532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Решить задачу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книге 87 страниц.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Стас уже прочитал две трети всех страниц.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Сколько страниц осталось прочитать Стасу?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53144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  </a:t>
            </a:r>
            <a:endParaRPr lang="ru-RU" sz="4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836712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Спасибо всем за урок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pic>
        <p:nvPicPr>
          <p:cNvPr id="5123" name="Picture 3" descr="C:\Users\Пользователь\Desktop\1614531339_118-p-smailik-na-belom-fone-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26289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387424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0648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863D"/>
                </a:solidFill>
                <a:latin typeface="Monotype Corsiva" pitchFamily="66" charset="0"/>
              </a:rPr>
              <a:t>Девиз урока:</a:t>
            </a:r>
            <a:endParaRPr lang="ru-RU" sz="80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62880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«Считай несчастным тот день или тот час, в который ты не усвоил ничего нового и ничего не прибавил к своему образованию»  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(Я.А. Коменский)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975" y="-38100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Разминка «Вопрос- ответ» </a:t>
            </a:r>
            <a:endParaRPr lang="ru-RU" sz="48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604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Что у дроби означает знаменатель?</a:t>
            </a:r>
          </a:p>
          <a:p>
            <a:endParaRPr lang="ru-RU" b="1" dirty="0" smtClean="0"/>
          </a:p>
          <a:p>
            <a:r>
              <a:rPr lang="ru-RU" b="1" dirty="0" smtClean="0"/>
              <a:t>2. Что означает числитель?    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r>
              <a:rPr lang="ru-RU" b="1" dirty="0" smtClean="0"/>
              <a:t>3. Какая дробь называется правильной?</a:t>
            </a:r>
          </a:p>
          <a:p>
            <a:endParaRPr lang="ru-RU" b="1" dirty="0" smtClean="0"/>
          </a:p>
          <a:p>
            <a:r>
              <a:rPr lang="ru-RU" b="1" dirty="0" smtClean="0"/>
              <a:t>4. Неправильная дробь это - …</a:t>
            </a:r>
          </a:p>
          <a:p>
            <a:endParaRPr lang="ru-RU" b="1" dirty="0" smtClean="0"/>
          </a:p>
          <a:p>
            <a:r>
              <a:rPr lang="ru-RU" b="1" dirty="0" smtClean="0"/>
              <a:t>5. Как сравнить дробь с равными знаменателями?</a:t>
            </a:r>
          </a:p>
          <a:p>
            <a:endParaRPr lang="ru-RU" b="1" dirty="0" smtClean="0"/>
          </a:p>
          <a:p>
            <a:r>
              <a:rPr lang="ru-RU" b="1" dirty="0" smtClean="0"/>
              <a:t>6. Как сравнить дробь с разными числителями?</a:t>
            </a:r>
          </a:p>
          <a:p>
            <a:endParaRPr lang="ru-RU" b="1" dirty="0" smtClean="0"/>
          </a:p>
          <a:p>
            <a:r>
              <a:rPr lang="ru-RU" b="1" dirty="0" smtClean="0"/>
              <a:t>7. Что значить сократить дробь?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Пользователь\Desktop\5fd3bedf4e9d3210366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818" y="1196752"/>
            <a:ext cx="1570182" cy="1535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заполните пропуски </a:t>
            </a:r>
            <a:endParaRPr lang="ru-RU" sz="48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1032" y="1340768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бы умножить обыкновенную дробь на натуральное число, надо её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умножить на это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………………………….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оставить без изменения.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заполните пропуски </a:t>
            </a:r>
            <a:endParaRPr lang="ru-RU" sz="48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1032" y="1340768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Произведение двух дробей есть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числитель которой равен произведению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………………………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а знаменатель  произведению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………...........................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этих дробей.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975" y="-381000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Пользователь\Desktop\415f87d0a1eb7d67abe1847c1565717f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-243408"/>
            <a:ext cx="10801200" cy="763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603448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863D"/>
                </a:solidFill>
                <a:latin typeface="Monotype Corsiva" pitchFamily="66" charset="0"/>
              </a:rPr>
              <a:t>Математический диктант </a:t>
            </a:r>
            <a:endParaRPr lang="ru-RU" sz="54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603448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Ответы </a:t>
            </a:r>
          </a:p>
          <a:p>
            <a:pPr algn="ctr"/>
            <a:r>
              <a:rPr lang="ru-RU" sz="4800" b="1" dirty="0" smtClean="0">
                <a:solidFill>
                  <a:srgbClr val="00863D"/>
                </a:solidFill>
                <a:latin typeface="Monotype Corsiva" pitchFamily="66" charset="0"/>
              </a:rPr>
              <a:t>на математический диктант </a:t>
            </a:r>
            <a:endParaRPr lang="ru-RU" sz="4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одзаголовок 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1580" y="1304764"/>
            <a:ext cx="7560840" cy="4248472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20087556_57-phonoteka_org-p-fon-dlya-prezentatsii-na-urok-matematiki-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603448"/>
            <a:ext cx="10775950" cy="76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863D"/>
                </a:solidFill>
                <a:latin typeface="Monotype Corsiva" pitchFamily="66" charset="0"/>
              </a:rPr>
              <a:t> </a:t>
            </a:r>
            <a:endParaRPr lang="ru-RU" sz="8800" b="1" dirty="0">
              <a:solidFill>
                <a:srgbClr val="00863D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0528" y="0"/>
            <a:ext cx="93245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863D"/>
                </a:solidFill>
                <a:latin typeface="Monotype Corsiva" pitchFamily="66" charset="0"/>
              </a:rPr>
              <a:t>Оцените себя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«5»,  если 7-8 правильных ответов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«4», если 6 правильных ответов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«3», если 5 правильных ответов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меньше 5 правильных ответов, не справился с заданием 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394</Words>
  <Application>Microsoft Office PowerPoint</Application>
  <PresentationFormat>Экран (4:3)</PresentationFormat>
  <Paragraphs>135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44</cp:revision>
  <dcterms:created xsi:type="dcterms:W3CDTF">2023-02-06T16:09:41Z</dcterms:created>
  <dcterms:modified xsi:type="dcterms:W3CDTF">2023-07-29T12:47:15Z</dcterms:modified>
</cp:coreProperties>
</file>