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E%D1%80%D0%B0%D0%BB%D1%8C" TargetMode="External"/><Relationship Id="rId2" Type="http://schemas.openxmlformats.org/officeDocument/2006/relationships/hyperlink" Target="https://ru.wikipedia.org/wiki/%D0%A1%D0%B8%D0%BD%D0%BE%D0%BD%D0%B8%D0%B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AD%D1%82%D0%B8%D0%BA%D0%B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1184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4146252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НРАВСТВЕННЫЕ ПРОБЛЕМЫ</a:t>
            </a:r>
            <a:br>
              <a:rPr lang="ru-RU" sz="3200" dirty="0"/>
            </a:br>
            <a:r>
              <a:rPr lang="ru-RU" sz="3200" dirty="0"/>
              <a:t> В РОМАНЕ М.А.БУЛГАКОВА</a:t>
            </a:r>
            <a:br>
              <a:rPr lang="ru-RU" sz="3200" dirty="0"/>
            </a:br>
            <a:r>
              <a:rPr lang="ru-RU" sz="3200" dirty="0"/>
              <a:t> </a:t>
            </a:r>
            <a:r>
              <a:rPr lang="ru-RU" sz="3200" dirty="0" smtClean="0"/>
              <a:t>«</a:t>
            </a:r>
            <a:r>
              <a:rPr lang="ru-RU" sz="3200" dirty="0"/>
              <a:t>МАСТЕР И МАРГАРИТА</a:t>
            </a:r>
            <a:r>
              <a:rPr lang="ru-RU" sz="3200" dirty="0" smtClean="0"/>
              <a:t>»</a:t>
            </a:r>
          </a:p>
          <a:p>
            <a:pPr algn="ctr"/>
            <a:endParaRPr lang="ru-RU" sz="3200" dirty="0"/>
          </a:p>
          <a:p>
            <a:pPr algn="ctr"/>
            <a:endParaRPr lang="ru-RU" sz="3200" dirty="0" smtClean="0"/>
          </a:p>
          <a:p>
            <a:pPr algn="ctr"/>
            <a:endParaRPr lang="ru-RU" sz="3200" dirty="0"/>
          </a:p>
          <a:p>
            <a:pPr algn="ctr"/>
            <a:endParaRPr lang="ru-RU" sz="3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00" y="2060848"/>
            <a:ext cx="389859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3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ДОБРО ИЛИ ЗЛО?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Что </a:t>
            </a:r>
            <a:r>
              <a:rPr lang="ru-RU" dirty="0"/>
              <a:t>в </a:t>
            </a:r>
            <a:r>
              <a:rPr lang="ru-RU" dirty="0" smtClean="0"/>
              <a:t>жизни первично </a:t>
            </a:r>
            <a:r>
              <a:rPr lang="ru-RU" dirty="0"/>
              <a:t>и что </a:t>
            </a:r>
            <a:r>
              <a:rPr lang="ru-RU" dirty="0" smtClean="0"/>
              <a:t>вторично?</a:t>
            </a:r>
          </a:p>
          <a:p>
            <a:pPr marL="0" indent="0" algn="ctr">
              <a:buNone/>
            </a:pPr>
            <a:endParaRPr lang="ru-RU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3079941" cy="495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5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ИЕШУА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«… </a:t>
            </a:r>
            <a:r>
              <a:rPr lang="ru-RU" dirty="0"/>
              <a:t>злых людей нет на свете, есть люди несчастливые».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                                                  Есть </a:t>
            </a:r>
            <a:r>
              <a:rPr lang="ru-RU" dirty="0"/>
              <a:t>люди, зажатые </a:t>
            </a:r>
            <a:r>
              <a:rPr lang="ru-RU" dirty="0" smtClean="0"/>
              <a:t>в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обстоятельств </a:t>
            </a:r>
            <a:r>
              <a:rPr lang="ru-RU" dirty="0"/>
              <a:t>и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вынужденные 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правдами </a:t>
            </a:r>
            <a:r>
              <a:rPr lang="ru-RU" dirty="0"/>
              <a:t>и </a:t>
            </a:r>
            <a:r>
              <a:rPr lang="ru-RU" dirty="0" smtClean="0"/>
              <a:t>неправдами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их </a:t>
            </a:r>
            <a:r>
              <a:rPr lang="ru-RU" dirty="0"/>
              <a:t>преодолевать. Есть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искалеченные  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ближними,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</a:t>
            </a:r>
            <a:r>
              <a:rPr lang="ru-RU" dirty="0"/>
              <a:t>несчастные и оттого </a:t>
            </a:r>
            <a:r>
              <a:rPr lang="ru-RU" dirty="0" smtClean="0"/>
              <a:t>ожесточившиеся</a:t>
            </a:r>
            <a:r>
              <a:rPr lang="ru-RU" dirty="0"/>
              <a:t>. Но все по природе своей добры.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5"/>
            <a:ext cx="4513684" cy="338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8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ВОЛАНД И ЕГО СВИТА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Наказывают тех, кто заслуживает наказания, тех чьи пороки</a:t>
            </a:r>
            <a:r>
              <a:rPr lang="ru-RU" dirty="0"/>
              <a:t>, может, и </a:t>
            </a:r>
            <a:r>
              <a:rPr lang="ru-RU" dirty="0" smtClean="0"/>
              <a:t>незначительны</a:t>
            </a:r>
            <a:r>
              <a:rPr lang="ru-RU" dirty="0"/>
              <a:t>, но </a:t>
            </a:r>
            <a:r>
              <a:rPr lang="ru-RU" dirty="0" smtClean="0"/>
              <a:t>многочисленны</a:t>
            </a:r>
            <a:r>
              <a:rPr lang="ru-RU" dirty="0"/>
              <a:t>. </a:t>
            </a:r>
            <a:br>
              <a:rPr lang="ru-RU" dirty="0"/>
            </a:br>
            <a:r>
              <a:rPr lang="ru-RU" dirty="0"/>
              <a:t>Воланд и его помощники творят зло, но их цель – обнажать сущность явления, высвечивать, усиливать, выставлять на всеобщее обозрение негативные явления в человеческом обществе.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96114"/>
            <a:ext cx="2154535" cy="215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97327"/>
            <a:ext cx="3390954" cy="23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7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3. ПРОБЛЕМА ИСТИННОГО ТВОРЧЕСТВА.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Важнейшей </a:t>
            </a:r>
            <a:r>
              <a:rPr lang="ru-RU" dirty="0"/>
              <a:t>темой в произведении является вопрос ценности истинного искусства, истинного творчества</a:t>
            </a:r>
            <a:r>
              <a:rPr lang="ru-RU" dirty="0" smtClean="0"/>
              <a:t>.</a:t>
            </a:r>
          </a:p>
          <a:p>
            <a:r>
              <a:rPr lang="ru-RU" dirty="0"/>
              <a:t>Для автора эта проблема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была </a:t>
            </a:r>
            <a:r>
              <a:rPr lang="ru-RU" dirty="0"/>
              <a:t>особо болезненна, и не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случайно </a:t>
            </a:r>
            <a:r>
              <a:rPr lang="ru-RU" dirty="0"/>
              <a:t>многие </a:t>
            </a:r>
            <a:r>
              <a:rPr lang="ru-RU" dirty="0" err="1" smtClean="0"/>
              <a:t>литературо</a:t>
            </a:r>
            <a:r>
              <a:rPr lang="ru-RU" dirty="0" smtClean="0"/>
              <a:t>-</a:t>
            </a:r>
          </a:p>
          <a:p>
            <a:pPr marL="137160" indent="0">
              <a:buNone/>
            </a:pPr>
            <a:r>
              <a:rPr lang="ru-RU" dirty="0" smtClean="0"/>
              <a:t>веды </a:t>
            </a:r>
            <a:r>
              <a:rPr lang="ru-RU" dirty="0"/>
              <a:t>угадывают под маской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Мастера </a:t>
            </a:r>
            <a:r>
              <a:rPr lang="ru-RU" dirty="0"/>
              <a:t>самого Булгакова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4904"/>
            <a:ext cx="3202226" cy="40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БЕРЛИОЗ И ИВАН БЕЗДОМНЫЙ.</a:t>
            </a:r>
            <a:br>
              <a:rPr lang="ru-RU" sz="3200" dirty="0" smtClean="0"/>
            </a:br>
            <a:r>
              <a:rPr lang="ru-RU" sz="3200" dirty="0" smtClean="0"/>
              <a:t>ЧЛЕНЫ МАССОЛИТА.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зость</a:t>
            </a:r>
            <a:r>
              <a:rPr lang="ru-RU" dirty="0"/>
              <a:t>, глупость, ограниченность </a:t>
            </a:r>
            <a:r>
              <a:rPr lang="ru-RU" dirty="0" smtClean="0"/>
              <a:t>Берлиоза.</a:t>
            </a:r>
          </a:p>
          <a:p>
            <a:r>
              <a:rPr lang="ru-RU" dirty="0"/>
              <a:t>Иван Бездомный во всем ему </a:t>
            </a:r>
            <a:r>
              <a:rPr lang="ru-RU" dirty="0" smtClean="0"/>
              <a:t>поддакивает.</a:t>
            </a:r>
          </a:p>
          <a:p>
            <a:r>
              <a:rPr lang="ru-RU" dirty="0" smtClean="0"/>
              <a:t>Члены МАССОЛИТа заботятся </a:t>
            </a:r>
            <a:r>
              <a:rPr lang="ru-RU" dirty="0"/>
              <a:t>только лишь о набивании своего </a:t>
            </a:r>
            <a:r>
              <a:rPr lang="ru-RU" dirty="0" smtClean="0"/>
              <a:t>желудка.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581824" cy="256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3579703" cy="263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6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МАСТЕР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4256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Х</a:t>
            </a:r>
            <a:r>
              <a:rPr lang="ru-RU" dirty="0" smtClean="0"/>
              <a:t>удожник </a:t>
            </a:r>
            <a:r>
              <a:rPr lang="ru-RU" dirty="0"/>
              <a:t>не имеет права продаваться, иначе он лишиться своего дара. Это главный нравственный закон настоящего творца. 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9624"/>
            <a:ext cx="2982482" cy="42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9" y="3140968"/>
            <a:ext cx="4180174" cy="272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6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4. ПРОБЛЕМА ВЕРЫ В БОГА.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    -…ежели Бога нет, то, спрашивается, кто же управляет жизнью человеческой и всем вообще распорядком на Земле? </a:t>
            </a:r>
            <a:br>
              <a:rPr lang="ru-RU" dirty="0"/>
            </a:br>
            <a:r>
              <a:rPr lang="ru-RU" dirty="0"/>
              <a:t>    - Сам человек и управляет, - поспешил сердито ответить Бездомный на этот, признаться, не очень понятный вопрос. </a:t>
            </a:r>
            <a:br>
              <a:rPr lang="ru-RU" dirty="0"/>
            </a:br>
            <a:r>
              <a:rPr lang="ru-RU" dirty="0"/>
              <a:t>    - Виноват, - мягко отозвался неизвестный, - для того, чтобы управлять, необходимо иметь точный план на некоторый срок. Как же может управлять человек, если он не может знать, что будет с ним на завтрашний день?» </a:t>
            </a:r>
            <a:br>
              <a:rPr lang="ru-RU" dirty="0"/>
            </a:b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824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ВЕРА В БОГА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    Булгаков иллюстрирует пример проявления крепко вбитой идеологии советского атеизма в головы граждан России сталинской эпохи – отрицание возможности существования </a:t>
            </a:r>
            <a:r>
              <a:rPr lang="ru-RU" dirty="0" smtClean="0"/>
              <a:t>Бога.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2657259" cy="35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5. ЧТО ЕСТЬ НАСТОЯЩАЯ СВОБОДА?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Свобо́да во́ли</a:t>
            </a:r>
            <a:r>
              <a:rPr lang="ru-RU" dirty="0"/>
              <a:t> </a:t>
            </a:r>
            <a:r>
              <a:rPr lang="ru-RU" dirty="0" smtClean="0"/>
              <a:t> — </a:t>
            </a:r>
            <a:r>
              <a:rPr lang="ru-RU" dirty="0"/>
              <a:t>это возможность человека делать выбор вне зависимости от определённых обстоятельств.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13" y="3140968"/>
            <a:ext cx="3888432" cy="31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ИЕШУА</a:t>
            </a:r>
            <a:br>
              <a:rPr lang="ru-RU" sz="3200" dirty="0" smtClean="0"/>
            </a:br>
            <a:r>
              <a:rPr lang="ru-RU" sz="3200" dirty="0" smtClean="0"/>
              <a:t>МАСТЕР</a:t>
            </a:r>
            <a:br>
              <a:rPr lang="ru-RU" sz="3200" dirty="0" smtClean="0"/>
            </a:br>
            <a:r>
              <a:rPr lang="ru-RU" sz="3200" dirty="0" smtClean="0"/>
              <a:t>МАРГАРИТА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ПОНТИЙ ПИЛАТ</a:t>
            </a:r>
          </a:p>
          <a:p>
            <a:pPr marL="0" indent="0">
              <a:buNone/>
            </a:pPr>
            <a:r>
              <a:rPr lang="ru-RU" dirty="0" smtClean="0"/>
              <a:t>БЕРЛИОЗ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73016"/>
            <a:ext cx="211613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652646" cy="249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01476"/>
            <a:ext cx="3233340" cy="252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365104"/>
            <a:ext cx="2985526" cy="22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1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НРАВСТВЕННОСТЬ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Нравственность</a:t>
            </a:r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dirty="0"/>
              <a:t> — термин, чаще всего употребляющийся в речи и литературе как </a:t>
            </a:r>
            <a:r>
              <a:rPr lang="ru-RU" u="sng" dirty="0">
                <a:hlinkClick r:id="rId2" tooltip="Синоним"/>
              </a:rPr>
              <a:t>синоним</a:t>
            </a:r>
            <a:r>
              <a:rPr lang="ru-RU" dirty="0"/>
              <a:t> </a:t>
            </a:r>
            <a:r>
              <a:rPr lang="ru-RU" u="sng" dirty="0">
                <a:hlinkClick r:id="rId3" tooltip="Мораль"/>
              </a:rPr>
              <a:t>морали</a:t>
            </a:r>
            <a:r>
              <a:rPr lang="ru-RU" dirty="0"/>
              <a:t>, иногда — </a:t>
            </a:r>
            <a:r>
              <a:rPr lang="ru-RU" u="sng" dirty="0" smtClean="0">
                <a:hlinkClick r:id="rId4" tooltip="Этика"/>
              </a:rPr>
              <a:t>этики</a:t>
            </a:r>
            <a:r>
              <a:rPr lang="ru-RU" baseline="30000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1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6. ЧЕСТНОСТЬ И ЛИЦЕМЕРИЕ.</a:t>
            </a:r>
            <a:br>
              <a:rPr lang="ru-RU" sz="3200" dirty="0" smtClean="0"/>
            </a:br>
            <a:r>
              <a:rPr lang="ru-RU" sz="3200" dirty="0" smtClean="0"/>
              <a:t>ДОЛГ. СОВЕСТЬ. ТРУСОСТЬ.</a:t>
            </a:r>
            <a:br>
              <a:rPr lang="ru-RU" sz="3200" dirty="0" smtClean="0"/>
            </a:br>
            <a:r>
              <a:rPr lang="ru-RU" sz="3200" dirty="0" smtClean="0"/>
              <a:t>ОТВЕТСТВЕННОСТЬ.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Трусость – самый страшный порок</a:t>
            </a:r>
            <a:r>
              <a:rPr lang="ru-RU" dirty="0" smtClean="0"/>
              <a:t>».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А трусость – это боязнь </a:t>
            </a:r>
            <a:r>
              <a:rPr lang="ru-RU" dirty="0" smtClean="0"/>
              <a:t>ответственности, отсутствие совести, долга и чести.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73016"/>
            <a:ext cx="4176315" cy="295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7. ПРОБЛЕМА МИЛОСЕРДИЯ.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/>
          <a:lstStyle/>
          <a:p>
            <a:r>
              <a:rPr lang="ru-RU" dirty="0" smtClean="0"/>
              <a:t>Маргарита </a:t>
            </a:r>
            <a:r>
              <a:rPr lang="ru-RU" dirty="0"/>
              <a:t>– просит, чтобы не подавали платок Фриде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Мастер прощает Понтия Пилата за его </a:t>
            </a:r>
            <a:r>
              <a:rPr lang="ru-RU" dirty="0" smtClean="0"/>
              <a:t>трусость.</a:t>
            </a:r>
          </a:p>
          <a:p>
            <a:r>
              <a:rPr lang="ru-RU" dirty="0" smtClean="0"/>
              <a:t> </a:t>
            </a:r>
            <a:r>
              <a:rPr lang="ru-RU" dirty="0"/>
              <a:t>Иешуа прощает всех, а </a:t>
            </a:r>
            <a:r>
              <a:rPr lang="ru-RU" dirty="0" smtClean="0"/>
              <a:t>для Мастера </a:t>
            </a:r>
            <a:r>
              <a:rPr lang="ru-RU" dirty="0"/>
              <a:t>просит покоя.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4604118" cy="25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4068482" cy="271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8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8. ПРОБЛЕМА ИСТИННОЙ ЛЮБВИ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33055"/>
            <a:ext cx="8229600" cy="5076305"/>
          </a:xfrm>
        </p:spPr>
        <p:txBody>
          <a:bodyPr/>
          <a:lstStyle/>
          <a:p>
            <a:pPr marL="137160" indent="0" algn="ctr">
              <a:buNone/>
            </a:pPr>
            <a:r>
              <a:rPr lang="ru-RU" dirty="0"/>
              <a:t>  Маргарита в романе является носительницей огромной, поэтической и вдохновенной любви, которую автор назвал “вечной”.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9" y="2667421"/>
            <a:ext cx="3400995" cy="23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73" y="2667421"/>
            <a:ext cx="4162647" cy="23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09319"/>
            <a:ext cx="23780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4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    Уйдя от нас, Мастер оставил нам свой роман как напоминание о том, что наши нравственные проблемы решать нам самим.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0344"/>
            <a:ext cx="2707782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02978"/>
            <a:ext cx="4176464" cy="421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8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В своем бессмертном романе «Мастер и Маргарита» Булгаков поднял вечные вопросы различного характера. </a:t>
            </a:r>
          </a:p>
          <a:p>
            <a:pPr marL="0" indent="0" algn="ctr">
              <a:buNone/>
            </a:pPr>
            <a:r>
              <a:rPr lang="ru-RU" dirty="0"/>
              <a:t>Каждое поколение людей решает для себя нравственные проблемы. Одни иногда “прозревают”, заглядывают “внутрь” себя. “Не обманывай-то хоть сам себя. Никогда слава не придет к тому, кто сочиняет дурные стихи...” — безжалостно судит себя Рюхин. Другим не дано “прозреть”. Берлиозу, главе МАССОЛИТа, такая возможность уже не представится, он погиб страшной, нелепой смертью. Пройдя через страдания, очищается и поднимается на более высокую нравственную ступень поэт Иван Бездомный: </a:t>
            </a:r>
            <a:br>
              <a:rPr lang="ru-RU" dirty="0"/>
            </a:br>
            <a:r>
              <a:rPr lang="ru-RU" dirty="0"/>
              <a:t>    Уйдя от нас, Мастер оставил нам свой роман как напоминание о том, что наши нравственные проблемы решать нам самим.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4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1. ПРОБЛЕМА НРАВСТВЕННОГО ВЫБОРА.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     Нравственный </a:t>
            </a:r>
            <a:r>
              <a:rPr lang="ru-RU" dirty="0"/>
              <a:t>выбор… Как часто человек оказывается в ситуации, когда нужно принять правильное решение, самостоятельно определив, что «плохо», а что «хорошо», что «нравственно», а что «безнравственно»! Верность или предательство, совесть или бесчестие, справедливость или трусость. Эти и многие другие дилеммы останавливают человека на распутье.</a:t>
            </a:r>
          </a:p>
          <a:p>
            <a:pPr marL="0" indent="0" algn="just">
              <a:buNone/>
            </a:pPr>
            <a:r>
              <a:rPr lang="ru-RU" dirty="0" smtClean="0"/>
              <a:t>          Проблема </a:t>
            </a:r>
            <a:r>
              <a:rPr lang="ru-RU" dirty="0"/>
              <a:t>нравственного выбора является ключевой и в романе М.А.Булгакова «Мастер и Маргарита». Каждый из героев писателя в определённый момент своей жизни должен на что-то решиться.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9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ПОНТИЙ ПИЛАТ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О</a:t>
            </a:r>
            <a:r>
              <a:rPr lang="ru-RU" dirty="0" smtClean="0"/>
              <a:t>правдать </a:t>
            </a:r>
            <a:r>
              <a:rPr lang="ru-RU" dirty="0"/>
              <a:t>невиновного бродячего философа или всё-таки утвердить смертный </a:t>
            </a:r>
            <a:r>
              <a:rPr lang="ru-RU" dirty="0" smtClean="0"/>
              <a:t>приговор?</a:t>
            </a:r>
            <a:endParaRPr lang="ru-RU" dirty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41169"/>
            <a:ext cx="2658806" cy="37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8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ИЕШУА ГА - НОЦРИ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Т</a:t>
            </a:r>
            <a:r>
              <a:rPr lang="ru-RU" dirty="0" smtClean="0"/>
              <a:t>ворит </a:t>
            </a:r>
            <a:r>
              <a:rPr lang="ru-RU" dirty="0"/>
              <a:t>добро, хотя в него швыряют камни, распинают его. Свобода, истина и добро для бродячего философа превыше всего.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63" y="2780928"/>
            <a:ext cx="50387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0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МАСТЕР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Создавать собственный роман или подчиниться цензуре?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638006" cy="401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2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МАРГАРИТА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Остаться в доме нелюбимого мужа, где ее ждет обеспеченная безбедная жизнь, или разделить участь любимого Мастера?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73466"/>
            <a:ext cx="2415158" cy="386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6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2. ПРОБЛЕМА ДОБРА И ЗЛА.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Добро - </a:t>
            </a:r>
            <a:r>
              <a:rPr lang="ru-RU" dirty="0"/>
              <a:t> </a:t>
            </a:r>
            <a:r>
              <a:rPr lang="ru-RU" i="1" dirty="0"/>
              <a:t>намеренное, бескорыстное и искреннее стремление</a:t>
            </a:r>
            <a:r>
              <a:rPr lang="ru-RU" dirty="0"/>
              <a:t> к осуществлению блага, полезного деяния, например, помощи ближнему, а также незнакомому человеку или даже животному и растительному миру. </a:t>
            </a:r>
            <a:endParaRPr lang="ru-RU" dirty="0" smtClean="0"/>
          </a:p>
          <a:p>
            <a:r>
              <a:rPr lang="ru-RU" i="1" dirty="0" smtClean="0"/>
              <a:t>Зло - намеренное</a:t>
            </a:r>
            <a:r>
              <a:rPr lang="ru-RU" i="1" dirty="0"/>
              <a:t>, умышленное, </a:t>
            </a:r>
            <a:r>
              <a:rPr lang="ru-RU" i="1" dirty="0" smtClean="0"/>
              <a:t>сознательное </a:t>
            </a:r>
            <a:r>
              <a:rPr lang="ru-RU" dirty="0" smtClean="0"/>
              <a:t>причинение </a:t>
            </a:r>
            <a:r>
              <a:rPr lang="ru-RU" dirty="0"/>
              <a:t>кому-либо вреда, ущерба, </a:t>
            </a:r>
            <a:r>
              <a:rPr lang="ru-RU" dirty="0" smtClean="0"/>
              <a:t>страданий</a:t>
            </a:r>
            <a:r>
              <a:rPr lang="ru-RU" u="sng" baseline="30000" dirty="0" smtClean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3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129</TotalTime>
  <Words>456</Words>
  <Application>Microsoft Office PowerPoint</Application>
  <PresentationFormat>Экран (4:3)</PresentationFormat>
  <Paragraphs>69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    </vt:lpstr>
      <vt:lpstr>НРАВСТВЕННОСТЬ</vt:lpstr>
      <vt:lpstr>Презентация PowerPoint</vt:lpstr>
      <vt:lpstr>1. ПРОБЛЕМА НРАВСТВЕННОГО ВЫБОРА.</vt:lpstr>
      <vt:lpstr>ПОНТИЙ ПИЛАТ</vt:lpstr>
      <vt:lpstr>ИЕШУА ГА - НОЦРИ</vt:lpstr>
      <vt:lpstr>МАСТЕР</vt:lpstr>
      <vt:lpstr>МАРГАРИТА</vt:lpstr>
      <vt:lpstr>2. ПРОБЛЕМА ДОБРА И ЗЛА.</vt:lpstr>
      <vt:lpstr>ДОБРО ИЛИ ЗЛО?</vt:lpstr>
      <vt:lpstr>ИЕШУА</vt:lpstr>
      <vt:lpstr>ВОЛАНД И ЕГО СВИТА</vt:lpstr>
      <vt:lpstr>3. ПРОБЛЕМА ИСТИННОГО ТВОРЧЕСТВА.</vt:lpstr>
      <vt:lpstr>БЕРЛИОЗ И ИВАН БЕЗДОМНЫЙ. ЧЛЕНЫ МАССОЛИТА.</vt:lpstr>
      <vt:lpstr>МАСТЕР</vt:lpstr>
      <vt:lpstr>4. ПРОБЛЕМА ВЕРЫ В БОГА.</vt:lpstr>
      <vt:lpstr>ВЕРА В БОГА</vt:lpstr>
      <vt:lpstr>5. ЧТО ЕСТЬ НАСТОЯЩАЯ СВОБОДА?</vt:lpstr>
      <vt:lpstr>ИЕШУА МАСТЕР МАРГАРИТА </vt:lpstr>
      <vt:lpstr>6. ЧЕСТНОСТЬ И ЛИЦЕМЕРИЕ. ДОЛГ. СОВЕСТЬ. ТРУСОСТЬ. ОТВЕТСТВЕННОСТЬ.</vt:lpstr>
      <vt:lpstr>7. ПРОБЛЕМА МИЛОСЕРДИЯ.</vt:lpstr>
      <vt:lpstr>8. ПРОБЛЕМА ИСТИННОЙ ЛЮБВИ</vt:lpstr>
      <vt:lpstr>    Уйдя от нас, Мастер оставил нам свой роман как напоминание о том, что наши нравственные проблемы решать нам самим.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НРАВСТВЕННЫЕ ПРОБЛЕМЫ  В РОМАНЕ М.А.БУЛГАКОВА  «МАСТЕР И МАРГАРИТА»</dc:title>
  <dc:creator>Наталья</dc:creator>
  <cp:lastModifiedBy>Кирилл</cp:lastModifiedBy>
  <cp:revision>15</cp:revision>
  <dcterms:created xsi:type="dcterms:W3CDTF">2015-01-19T15:56:01Z</dcterms:created>
  <dcterms:modified xsi:type="dcterms:W3CDTF">2018-03-20T14:47:30Z</dcterms:modified>
</cp:coreProperties>
</file>