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>
        <p:scale>
          <a:sx n="100" d="100"/>
          <a:sy n="100" d="100"/>
        </p:scale>
        <p:origin x="-114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Сравнение</a:t>
            </a:r>
            <a:r>
              <a:rPr lang="ru-RU" baseline="0" dirty="0"/>
              <a:t> оценок (начало года и конец)</a:t>
            </a:r>
          </a:p>
          <a:p>
            <a:pPr>
              <a:defRPr/>
            </a:pPr>
            <a:r>
              <a:rPr lang="ru-RU" baseline="0" dirty="0"/>
              <a:t>по данному виду упражнений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Сентябрь</c:v>
                </c:pt>
                <c:pt idx="1">
                  <c:v>Май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6-43D4-9B19-AA5B2F707A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Сентябрь</c:v>
                </c:pt>
                <c:pt idx="1">
                  <c:v>Май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6-43D4-9B19-AA5B2F707A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Сентябрь</c:v>
                </c:pt>
                <c:pt idx="1">
                  <c:v>Май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66-43D4-9B19-AA5B2F707A4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Сентябрь</c:v>
                </c:pt>
                <c:pt idx="1">
                  <c:v>Май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6-43D4-9B19-AA5B2F707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85472"/>
        <c:axId val="24199552"/>
        <c:axId val="0"/>
      </c:bar3DChart>
      <c:catAx>
        <c:axId val="2418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99552"/>
        <c:crosses val="autoZero"/>
        <c:auto val="1"/>
        <c:lblAlgn val="ctr"/>
        <c:lblOffset val="100"/>
        <c:noMultiLvlLbl val="0"/>
      </c:catAx>
      <c:valAx>
        <c:axId val="2419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8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8FB482-B26B-4309-AC3B-1984E48BA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30AE5-2D5E-47C9-9543-66EACF4D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905932-3DF6-4728-9978-C1390E799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6A824-E8D9-4EB1-B3EB-293B1F6F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79B570-BA3A-4545-8847-DA6CBCBE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8FB2F-8628-46AA-AA3A-4F0236BA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1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5CEC5-263F-430B-A7A3-4D60AE53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0A29C9-2F9A-44EA-A794-2566A280D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91D7FB-CAEF-49E1-A84F-4425BE9F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361ADB-CCF5-42A0-AEDF-92107892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80CB7E-B30A-4254-8274-D9915E77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2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6FE38D-78BC-4B22-BDA8-DC4CCAB58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3B2EED-EC6A-478A-8B5C-A6A0DF6B8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7432E-411C-411A-AFF9-3EE1603B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7C35B-2EA8-46DF-9009-6CED653B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800F6-56B1-4D27-8662-D74DBD02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D2205-637D-4B70-8FCB-481AF9F0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90EE51-0750-49D4-BCBC-129FFD296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CE7FC5-13B7-4D3E-AE4C-A798B42D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68BF7F-E425-43C8-B8E5-C85F1616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56233E-07FC-4471-8E60-433BD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9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F468B-0B83-43CF-A8C8-23D9F95E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9F6F10-2728-4014-BEC6-E9E835A8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888F6-6E94-4028-8217-41C1187E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1C364-A376-41DB-B301-24D1E1F4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5885FB-6F31-4590-8FDF-FE1F8E67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5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BD40B-F342-4D90-BEC6-DA2FE05B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E47CE-0E5E-40DD-A50B-22D0988FB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E4318F-FBDF-4786-895E-B0323754D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75F8EA-9025-4EC8-B3A9-07041C1D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80671-52E1-4601-B543-2BCD0B9F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D6C303-B0EE-43B1-88AE-CB8C86F1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6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9DF41-99C3-480A-A620-ECB451C4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AA9CA2-DFE2-4596-A97E-9FFF6BB0F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1DDB2F-96ED-4700-B450-1A23E0C62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08846-A790-4F61-91D7-B4318D6DA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DF7DB8-8F3C-4B15-83E6-3DE91EA02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C71322-FFB5-455E-A5F9-7A93DF4A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47EFBA-34A2-474A-BE96-4ECEDB01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8FD37-D428-4EFE-A591-CCCF9B87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2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1F6D5-A5CE-48F4-8A28-C6615B58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F16455-ADD8-44CE-A795-0885A2CE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E7699B-4AEA-4EFD-B828-35B7DDE7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1174FD-C601-4CFC-8055-F343F0B2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7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462615-1F0F-4D0C-8F9F-711F8695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2F6A28-7EAC-41A8-92F0-DA0EBDDA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996222-B1D1-4A56-AF1E-77AD009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3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957DF-CA58-41C2-B7AE-CB6530A4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8B538-D475-4642-BF15-B4E98D7B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5252DD-04BF-430A-9AE7-884C693CA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D14F05-FAA6-4A17-A9A0-FA5BD8E1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3A25EF-41D6-4346-9678-E5D54DD1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AC1F72-CAD2-4A0D-BC3C-3618F69D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4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125D5-27DF-4958-85BA-142AA516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0545BF-FA67-4093-8B52-F4ABBDABE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B7E85-4B44-48C5-9440-BBB874297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FF5613-E157-40CA-A1C4-FDC99370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2190DF-8124-47C8-BF4A-90763E31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CCAFD9-5AEA-4395-A244-0EAE26C7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6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230B2-4E76-49E3-A005-7653FC20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98A829-946B-4D81-8B76-2036FA26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444F91-FDF0-4BAA-B0EC-50C49D57E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4C2F0-4BAE-4222-ABE3-8A4752EA210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D0E61-3985-45EF-BE61-E3BC41ABE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054FA-597A-4162-9F1B-0913FF43A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0E97D4-1F2E-48FB-9BA9-6A1D4C2136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4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E2171-9817-4C64-92D4-6351AAE83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668" y="1188719"/>
            <a:ext cx="9326881" cy="275626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>
                <a:latin typeface="+mn-lt"/>
              </a:rPr>
            </a:br>
            <a:r>
              <a:rPr lang="ru-RU" sz="5300" b="1" dirty="0">
                <a:latin typeface="Bahnschrift Condensed" panose="020B0502040204020203" pitchFamily="34" charset="0"/>
              </a:rPr>
              <a:t>Ленточный эспандер «Петля», как эффективное средство развития физических качеств учащихся</a:t>
            </a:r>
            <a:br>
              <a:rPr lang="ru-RU" sz="5300" b="1" dirty="0">
                <a:latin typeface="Bahnschrift Condensed" panose="020B0502040204020203" pitchFamily="34" charset="0"/>
              </a:rPr>
            </a:br>
            <a:endParaRPr lang="ru-RU" sz="5300" b="1" dirty="0"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312C50-261E-49B1-8BD1-6459D5D9B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7960" y="4323806"/>
            <a:ext cx="4894217" cy="1984207"/>
          </a:xfrm>
        </p:spPr>
        <p:txBody>
          <a:bodyPr/>
          <a:lstStyle/>
          <a:p>
            <a:pPr algn="l"/>
            <a:r>
              <a:rPr lang="ru-RU" dirty="0"/>
              <a:t>Выполнила проект:</a:t>
            </a:r>
          </a:p>
          <a:p>
            <a:pPr algn="l"/>
            <a:r>
              <a:rPr lang="ru-RU" dirty="0"/>
              <a:t>Пожидаева А. Т.</a:t>
            </a:r>
          </a:p>
          <a:p>
            <a:pPr algn="l"/>
            <a:r>
              <a:rPr lang="ru-RU" dirty="0"/>
              <a:t>Учитель физической культуры</a:t>
            </a:r>
          </a:p>
          <a:p>
            <a:pPr algn="l"/>
            <a:r>
              <a:rPr lang="ru-RU" dirty="0"/>
              <a:t>МАОУ «Лицей №131»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11" y="3209502"/>
            <a:ext cx="4648929" cy="309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206" y="365125"/>
            <a:ext cx="8401593" cy="1325563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Методы и приемы выполнения упражнений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Bahnschrift Condensed" panose="020B0502040204020203" pitchFamily="34" charset="0"/>
              </a:rPr>
              <a:t>- Наглядно - зрительный (показ упражнений);</a:t>
            </a:r>
          </a:p>
          <a:p>
            <a:pPr marL="0" indent="0">
              <a:buNone/>
            </a:pPr>
            <a:r>
              <a:rPr lang="ru-RU" dirty="0">
                <a:latin typeface="Bahnschrift Condensed" panose="020B0502040204020203" pitchFamily="34" charset="0"/>
              </a:rPr>
              <a:t>- Словесный (объяснение, пояснение);</a:t>
            </a:r>
          </a:p>
          <a:p>
            <a:pPr marL="0" indent="0">
              <a:buNone/>
            </a:pPr>
            <a:r>
              <a:rPr lang="ru-RU" dirty="0">
                <a:latin typeface="Bahnschrift Condensed" panose="020B0502040204020203" pitchFamily="34" charset="0"/>
              </a:rPr>
              <a:t>- Практический (повторение упражнений без изменения и с усложнением);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10" y="3433354"/>
            <a:ext cx="4676565" cy="30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24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784" y="365125"/>
            <a:ext cx="7498080" cy="1325563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Предполагаемый результат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Bahnschrift Condensed" panose="020B0502040204020203" pitchFamily="34" charset="0"/>
              </a:rPr>
              <a:t>- Увеличение количества учеников с высоким и средним уровнем физической подготовленности по основным физическим качествам как: сила, выносливость и гибкость;</a:t>
            </a:r>
          </a:p>
          <a:p>
            <a:pPr marL="0" indent="0" algn="just">
              <a:buNone/>
            </a:pPr>
            <a:r>
              <a:rPr lang="ru-RU" dirty="0">
                <a:latin typeface="Bahnschrift Condensed" panose="020B0502040204020203" pitchFamily="34" charset="0"/>
              </a:rPr>
              <a:t>- Снижение заболеваемости;</a:t>
            </a:r>
          </a:p>
          <a:p>
            <a:pPr marL="0" indent="0" algn="just">
              <a:buNone/>
            </a:pPr>
            <a:r>
              <a:rPr lang="ru-RU" dirty="0">
                <a:latin typeface="Bahnschrift Condensed" panose="020B0502040204020203" pitchFamily="34" charset="0"/>
              </a:rPr>
              <a:t>- Повышение интереса к спортивным занятиям;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2760980"/>
            <a:ext cx="3550920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5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212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Внедрение эспандера «Петля» на занятиях физической культуры.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56" y="1433740"/>
            <a:ext cx="6128658" cy="508462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ahnschrift Condensed" panose="020B0502040204020203" pitchFamily="34" charset="0"/>
              </a:rPr>
              <a:t>1 этап. Разработка комплекса упражнений с эспандером.</a:t>
            </a:r>
          </a:p>
          <a:p>
            <a:pPr marL="0" indent="0">
              <a:buNone/>
            </a:pPr>
            <a:r>
              <a:rPr lang="ru-RU" dirty="0">
                <a:latin typeface="Bahnschrift Condensed" panose="020B0502040204020203" pitchFamily="34" charset="0"/>
              </a:rPr>
              <a:t>2 этап. Составление тренировочного плана:</a:t>
            </a:r>
          </a:p>
          <a:p>
            <a:pPr marL="0" indent="0">
              <a:buNone/>
            </a:pPr>
            <a:r>
              <a:rPr lang="ru-RU" dirty="0">
                <a:latin typeface="Bahnschrift Condensed" panose="020B0502040204020203" pitchFamily="34" charset="0"/>
              </a:rPr>
              <a:t> - нагрузка с учетом возраста, индивидуальных особенностей учащихся;</a:t>
            </a:r>
          </a:p>
          <a:p>
            <a:pPr marL="0" indent="0">
              <a:buNone/>
            </a:pPr>
            <a:r>
              <a:rPr lang="ru-RU" dirty="0">
                <a:latin typeface="Bahnschrift Condensed" panose="020B0502040204020203" pitchFamily="34" charset="0"/>
              </a:rPr>
              <a:t> - качество выполнения упражнений;</a:t>
            </a:r>
          </a:p>
          <a:p>
            <a:pPr marL="0" indent="0">
              <a:buNone/>
            </a:pPr>
            <a:r>
              <a:rPr lang="ru-RU" dirty="0">
                <a:latin typeface="Bahnschrift Condensed" panose="020B0502040204020203" pitchFamily="34" charset="0"/>
              </a:rPr>
              <a:t>3 этап. Проведение тестирования на силу мышц рук (отжимания) в начале и в конце учебного года. Конкретно на одном классе (11В).</a:t>
            </a:r>
          </a:p>
          <a:p>
            <a:pPr marL="0" indent="0">
              <a:buNone/>
            </a:pPr>
            <a:r>
              <a:rPr lang="ru-RU" dirty="0">
                <a:latin typeface="Bahnschrift Condensed" panose="020B0502040204020203" pitchFamily="34" charset="0"/>
              </a:rPr>
              <a:t>4 этап. Итог тестирования.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8" y="2377440"/>
            <a:ext cx="4804773" cy="36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2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9" y="1959429"/>
            <a:ext cx="4798423" cy="3598817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873838116"/>
              </p:ext>
            </p:extLst>
          </p:nvPr>
        </p:nvGraphicFramePr>
        <p:xfrm>
          <a:off x="5218612" y="928671"/>
          <a:ext cx="68710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3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136" y="365125"/>
            <a:ext cx="6337663" cy="1325563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49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dirty="0">
                <a:latin typeface="Bahnschrift Condensed" panose="020B0502040204020203" pitchFamily="34" charset="0"/>
              </a:rPr>
              <a:t>Эспандер «Петля» особенно актуален для людей, не имеющих возможности посещать тренажерный зал. Имея под рукой лишь резиновую петлю вы сможете проработать квадрицепс, бицепс бедра и ягодичные мышцы, мышцы спины не выходя из дома. Планирую в дальнейшем работать и развивать это направление, искать новые формы организации физкультурно- оздоровительной деятельности.</a:t>
            </a:r>
          </a:p>
          <a:p>
            <a:pPr marL="0" indent="0" algn="just">
              <a:buNone/>
            </a:pPr>
            <a:r>
              <a:rPr lang="ru-RU" sz="3600" dirty="0">
                <a:latin typeface="Bahnschrift Condensed" panose="020B0502040204020203" pitchFamily="34" charset="0"/>
              </a:rPr>
              <a:t>По итогу тестирования, все дети, которые систематически выполняли упражнения с эспандером улучшили свои показатели в конце года.</a:t>
            </a:r>
          </a:p>
        </p:txBody>
      </p:sp>
    </p:spTree>
    <p:extLst>
      <p:ext uri="{BB962C8B-B14F-4D97-AF65-F5344CB8AC3E}">
        <p14:creationId xmlns:p14="http://schemas.microsoft.com/office/powerpoint/2010/main" val="381124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188" y="2559685"/>
            <a:ext cx="4791891" cy="1325563"/>
          </a:xfrm>
        </p:spPr>
        <p:txBody>
          <a:bodyPr>
            <a:noAutofit/>
          </a:bodyPr>
          <a:lstStyle/>
          <a:p>
            <a:r>
              <a:rPr lang="ru-RU" sz="8800" dirty="0">
                <a:latin typeface="Bahnschrift Condensed" panose="020B0502040204020203" pitchFamily="34" charset="0"/>
              </a:rPr>
              <a:t>СПАСИБО ЗА</a:t>
            </a:r>
            <a:br>
              <a:rPr lang="ru-RU" sz="8800" dirty="0">
                <a:latin typeface="Bahnschrift Condensed" panose="020B0502040204020203" pitchFamily="34" charset="0"/>
              </a:rPr>
            </a:br>
            <a:r>
              <a:rPr lang="ru-RU" sz="8800" dirty="0">
                <a:latin typeface="Bahnschrift Condensed" panose="020B0502040204020203" pitchFamily="34" charset="0"/>
              </a:rPr>
              <a:t> ВНИМАНИЕ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15" y="1120570"/>
            <a:ext cx="6876884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6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7838" y="707861"/>
            <a:ext cx="8865327" cy="5979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7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детей с новым видом спортивного снаряжения, как эспандер «Петля».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7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Укрепить мышечный тонус, развить координацию движения, равновесия через цикл непосредственной образовательной деятельности;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7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Способствовать хорошему самочувствию и развитию адаптационных возможностей;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7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Воспитать силу, выносливость, гибкость;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7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Сформировать интерес к физическим занятиям;</a:t>
            </a:r>
          </a:p>
          <a:p>
            <a:pPr algn="just"/>
            <a:r>
              <a:rPr lang="ru-RU" sz="2700" dirty="0">
                <a:latin typeface="Bahnschrift Condensed" panose="020B0502040204020203" pitchFamily="34" charset="0"/>
              </a:rPr>
              <a:t>Д) Приобщить детей к здоровому образу жизни;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950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452" y="1188720"/>
            <a:ext cx="10515600" cy="5236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Bahnschrift Condensed" panose="020B0502040204020203" pitchFamily="34" charset="0"/>
              </a:rPr>
              <a:t>Актуальность работы:</a:t>
            </a:r>
          </a:p>
          <a:p>
            <a:pPr marL="0" indent="0" algn="just">
              <a:buNone/>
            </a:pPr>
            <a:r>
              <a:rPr lang="ru-RU" dirty="0">
                <a:latin typeface="Bahnschrift Condensed" panose="020B0502040204020203" pitchFamily="34" charset="0"/>
              </a:rPr>
              <a:t>С внедрением новых упражнений с эспандером, применяются новые методы и средства в обучении учащихся, которые помогают не только разнообразить урок, но и повысить мотивацию и интерес учеников к дальнейшему изучения предмета.</a:t>
            </a:r>
          </a:p>
          <a:p>
            <a:pPr marL="0" indent="0" algn="just">
              <a:buNone/>
            </a:pPr>
            <a:r>
              <a:rPr lang="ru-RU" dirty="0">
                <a:latin typeface="Bahnschrift Condensed" panose="020B0502040204020203" pitchFamily="34" charset="0"/>
              </a:rPr>
              <a:t>Основная направленность работы: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детьми;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Приобщение к здоровому образу жизни;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непосредственной образовательной деятельности;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утренней гимнастики;</a:t>
            </a:r>
          </a:p>
          <a:p>
            <a:pPr marL="0" indent="0">
              <a:buNone/>
            </a:pPr>
            <a:endParaRPr lang="ru-RU" sz="2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6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26" y="156436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Лента эспандер «Петля» - это новый спортивный тренажер, предназначенный для упражнений на развитие небольших групп мышц.</a:t>
            </a:r>
          </a:p>
          <a:p>
            <a:pPr marL="0" indent="0" algn="just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Главный принцип тренировки с эспандером заключается в растяжке.</a:t>
            </a:r>
          </a:p>
          <a:p>
            <a:pPr marL="0" indent="0" algn="just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Этот тренажер активно используется в процессе тренировок как со взрослыми, так и с детьми.</a:t>
            </a:r>
          </a:p>
          <a:p>
            <a:pPr marL="0" indent="0" algn="just">
              <a:buNone/>
            </a:pPr>
            <a:r>
              <a:rPr lang="ru-RU" sz="3200" dirty="0">
                <a:latin typeface="Bahnschrift Condensed" panose="020B0502040204020203" pitchFamily="34" charset="0"/>
              </a:rPr>
              <a:t>Лента изготавливается из 100% латекса, благодаря чему способны выдерживать большие нагрузки, не теряя своих свойств.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01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5" y="1671412"/>
            <a:ext cx="4754880" cy="4337502"/>
          </a:xfrm>
        </p:spPr>
        <p:txBody>
          <a:bodyPr>
            <a:normAutofit/>
          </a:bodyPr>
          <a:lstStyle/>
          <a:p>
            <a:pPr algn="just"/>
            <a:r>
              <a:rPr lang="ru-RU" sz="4000" dirty="0">
                <a:latin typeface="Bahnschrift Condensed" panose="020B0502040204020203" pitchFamily="34" charset="0"/>
              </a:rPr>
              <a:t>Лента имеет несколько уровней упругости для людей разной физической подготовки. Встречаются нескольких уровней</a:t>
            </a:r>
            <a:br>
              <a:rPr lang="ru-RU" sz="4000" dirty="0">
                <a:latin typeface="Bahnschrift Condensed" panose="020B0502040204020203" pitchFamily="34" charset="0"/>
              </a:rPr>
            </a:br>
            <a:r>
              <a:rPr lang="ru-RU" sz="4000" dirty="0">
                <a:latin typeface="Bahnschrift Condensed" panose="020B0502040204020203" pitchFamily="34" charset="0"/>
              </a:rPr>
              <a:t>сопротивления. </a:t>
            </a:r>
            <a:br>
              <a:rPr lang="ru-RU" dirty="0">
                <a:latin typeface="Bahnschrift Condensed" panose="020B0502040204020203" pitchFamily="34" charset="0"/>
              </a:rPr>
            </a:br>
            <a:endParaRPr lang="ru-RU" dirty="0">
              <a:latin typeface="Bahnschrift 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69" y="521880"/>
            <a:ext cx="6113416" cy="5689823"/>
          </a:xfrm>
        </p:spPr>
      </p:pic>
    </p:spTree>
    <p:extLst>
      <p:ext uri="{BB962C8B-B14F-4D97-AF65-F5344CB8AC3E}">
        <p14:creationId xmlns:p14="http://schemas.microsoft.com/office/powerpoint/2010/main" val="282297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2766" y="365125"/>
            <a:ext cx="4759234" cy="2430326"/>
          </a:xfrm>
        </p:spPr>
        <p:txBody>
          <a:bodyPr>
            <a:normAutofit/>
          </a:bodyPr>
          <a:lstStyle/>
          <a:p>
            <a:r>
              <a:rPr lang="ru-RU" sz="6600" dirty="0">
                <a:latin typeface="Bahnschrift Condensed" panose="020B0502040204020203" pitchFamily="34" charset="0"/>
              </a:rPr>
              <a:t>Мягкий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4137">
            <a:off x="5067237" y="-843843"/>
            <a:ext cx="2421753" cy="91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7897" y="939891"/>
            <a:ext cx="3333206" cy="1325563"/>
          </a:xfrm>
        </p:spPr>
        <p:txBody>
          <a:bodyPr>
            <a:normAutofit/>
          </a:bodyPr>
          <a:lstStyle/>
          <a:p>
            <a:r>
              <a:rPr lang="ru-RU" sz="6600" dirty="0">
                <a:latin typeface="Bahnschrift Condensed" panose="020B0502040204020203" pitchFamily="34" charset="0"/>
              </a:rPr>
              <a:t>Средний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2720">
            <a:off x="4445390" y="-658248"/>
            <a:ext cx="2494796" cy="83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4651" y="731217"/>
            <a:ext cx="3333206" cy="1325563"/>
          </a:xfrm>
        </p:spPr>
        <p:txBody>
          <a:bodyPr>
            <a:normAutofit/>
          </a:bodyPr>
          <a:lstStyle/>
          <a:p>
            <a:r>
              <a:rPr lang="ru-RU" sz="6600" dirty="0">
                <a:latin typeface="Bahnschrift Condensed" panose="020B0502040204020203" pitchFamily="34" charset="0"/>
              </a:rPr>
              <a:t>Жесткий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9495">
            <a:off x="4439861" y="-879454"/>
            <a:ext cx="2544682" cy="90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757010"/>
            <a:ext cx="7526383" cy="1325563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Преимущество использования ленты: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Bahnschrift Condensed" panose="020B0502040204020203" pitchFamily="34" charset="0"/>
              </a:rPr>
              <a:t>А) Безопасность (это спортивное снаряжение является самым безопасным для здоровья);</a:t>
            </a:r>
          </a:p>
          <a:p>
            <a:pPr marL="0" indent="0">
              <a:buNone/>
            </a:pPr>
            <a:r>
              <a:rPr lang="ru-RU" dirty="0">
                <a:latin typeface="Bahnschrift Condensed" panose="020B0502040204020203" pitchFamily="34" charset="0"/>
              </a:rPr>
              <a:t>Б) Многофункциональность (она легка в применении и обеспечивает тренировку всего тела);</a:t>
            </a:r>
          </a:p>
          <a:p>
            <a:pPr marL="0" indent="0">
              <a:buNone/>
            </a:pPr>
            <a:r>
              <a:rPr lang="ru-RU" dirty="0">
                <a:latin typeface="Bahnschrift Condensed" panose="020B0502040204020203" pitchFamily="34" charset="0"/>
              </a:rPr>
              <a:t>В) Адаптивность (с лентой можно постоянно работать над прогрессом и развитии силы);</a:t>
            </a:r>
          </a:p>
          <a:p>
            <a:pPr marL="0" indent="0">
              <a:buNone/>
            </a:pPr>
            <a:r>
              <a:rPr lang="ru-RU" dirty="0">
                <a:latin typeface="Bahnschrift Condensed" panose="020B0502040204020203" pitchFamily="34" charset="0"/>
              </a:rPr>
              <a:t>Г) Эффективность (применяется для растяжки);</a:t>
            </a:r>
          </a:p>
          <a:p>
            <a:pPr marL="0" indent="0">
              <a:buNone/>
            </a:pPr>
            <a:r>
              <a:rPr lang="ru-RU" dirty="0">
                <a:latin typeface="Bahnschrift Condensed" panose="020B0502040204020203" pitchFamily="34" charset="0"/>
              </a:rPr>
              <a:t>Д) Доступность;</a:t>
            </a:r>
          </a:p>
          <a:p>
            <a:pPr marL="0" indent="0">
              <a:buNone/>
            </a:pPr>
            <a:r>
              <a:rPr lang="ru-RU" dirty="0">
                <a:latin typeface="Bahnschrift Condensed" panose="020B0502040204020203" pitchFamily="34" charset="0"/>
              </a:rPr>
              <a:t>Е) Легкость;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615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529</Words>
  <Application>Microsoft Office PowerPoint</Application>
  <PresentationFormat>Широкоэкранный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Ленточный эспандер «Петля», как эффективное средство развития физических качеств учащихся </vt:lpstr>
      <vt:lpstr>Презентация PowerPoint</vt:lpstr>
      <vt:lpstr>Презентация PowerPoint</vt:lpstr>
      <vt:lpstr>Презентация PowerPoint</vt:lpstr>
      <vt:lpstr>Лента имеет несколько уровней упругости для людей разной физической подготовки. Встречаются нескольких уровней сопротивления.  </vt:lpstr>
      <vt:lpstr>Мягкий</vt:lpstr>
      <vt:lpstr>Средний</vt:lpstr>
      <vt:lpstr>Жесткий</vt:lpstr>
      <vt:lpstr>Преимущество использования ленты: </vt:lpstr>
      <vt:lpstr>Методы и приемы выполнения упражнений</vt:lpstr>
      <vt:lpstr>Предполагаемый результат </vt:lpstr>
      <vt:lpstr>Внедрение эспандера «Петля» на занятиях физической культуры. </vt:lpstr>
      <vt:lpstr>Презентация PowerPoint</vt:lpstr>
      <vt:lpstr>Вывод</vt:lpstr>
      <vt:lpstr>СПАСИБО ЗА 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Неизвестный пользователь</cp:lastModifiedBy>
  <cp:revision>12</cp:revision>
  <dcterms:created xsi:type="dcterms:W3CDTF">2021-06-25T08:30:56Z</dcterms:created>
  <dcterms:modified xsi:type="dcterms:W3CDTF">2023-07-13T16:04:15Z</dcterms:modified>
</cp:coreProperties>
</file>