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59" r:id="rId8"/>
    <p:sldId id="269" r:id="rId9"/>
    <p:sldId id="267" r:id="rId10"/>
    <p:sldId id="268" r:id="rId11"/>
    <p:sldId id="270" r:id="rId12"/>
    <p:sldId id="271" r:id="rId13"/>
    <p:sldId id="275" r:id="rId14"/>
    <p:sldId id="260" r:id="rId15"/>
    <p:sldId id="276" r:id="rId16"/>
    <p:sldId id="277" r:id="rId17"/>
    <p:sldId id="278" r:id="rId18"/>
    <p:sldId id="279" r:id="rId19"/>
    <p:sldId id="272" r:id="rId20"/>
    <p:sldId id="273" r:id="rId21"/>
    <p:sldId id="274" r:id="rId22"/>
    <p:sldId id="283" r:id="rId23"/>
    <p:sldId id="286" r:id="rId24"/>
    <p:sldId id="287" r:id="rId25"/>
    <p:sldId id="288" r:id="rId26"/>
    <p:sldId id="281" r:id="rId27"/>
    <p:sldId id="285" r:id="rId28"/>
    <p:sldId id="284" r:id="rId29"/>
    <p:sldId id="282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314" name="Picture 2" descr="https://tkanivtule.ru/wp-content/uploads/monaconw010_1900x900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251"/>
            <a:ext cx="9144000" cy="6854749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0375" y="4743450"/>
            <a:ext cx="23336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i.pinimg.com/originals/1f/82/ab/1f82ab49511b2977726c499ee6d55dd6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8077">
            <a:off x="-115943" y="-761127"/>
            <a:ext cx="1195601" cy="236307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zen.yandex.ru/media/literatura32/dopusk-k-oge-itogovoe-sobesedovanie-sovety-po-chteniiu-i-pereskazu-61e5e337a196f863774268f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ustutors.ru/" TargetMode="External"/><Relationship Id="rId2" Type="http://schemas.openxmlformats.org/officeDocument/2006/relationships/hyperlink" Target="https://catherineasquithgallery.com/uploads/posts/2021-02/1613503780_28-p-russkii-yazik-fon-dlya-prezentatsii-nachal-30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stutors.ru/uploads/posts/2021-12/medium/1639767982_21.jpg" TargetMode="External"/><Relationship Id="rId4" Type="http://schemas.openxmlformats.org/officeDocument/2006/relationships/hyperlink" Target="https://i.ytimg.com/vi/R6YK5Qhmhsc/maxresdefault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5"/>
            <a:ext cx="7702624" cy="211566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Знакомство со структурой итогового собеседования по русскому языку в 9 классе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Презентацию подготовила: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учитель русского языка и литературы Махнева Елена Михайловна,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МБОУ «СОШ №34», г.БИЙСК, Алтайский край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Задание №2.Подробный пересказ текста с включением приведённого высказывания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713387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Способы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включения цитаты в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пересказ</a:t>
            </a:r>
          </a:p>
          <a:p>
            <a:pPr>
              <a:buNone/>
            </a:pPr>
            <a:r>
              <a:rPr lang="ru-RU" sz="2000" b="1" dirty="0" smtClean="0"/>
              <a:t>1. Прямое цитирование (дословная передача слов)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Клише (самый простой вариант, который вы точно не забудете):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ФИО говорил: «Цитата». </a:t>
            </a:r>
          </a:p>
          <a:p>
            <a:pPr>
              <a:buNone/>
            </a:pPr>
            <a:r>
              <a:rPr lang="ru-RU" sz="2000" dirty="0" smtClean="0"/>
              <a:t>Недаром ФИО утверждал: «Цитата». </a:t>
            </a:r>
          </a:p>
          <a:p>
            <a:pPr>
              <a:buNone/>
            </a:pPr>
            <a:r>
              <a:rPr lang="ru-RU" sz="2000" dirty="0" smtClean="0"/>
              <a:t>Заслуги (ФИО героя текста в родительном падеже) подтверждают слова ФИО (того, кому принадлежит высказывание): «Цитата». </a:t>
            </a:r>
          </a:p>
          <a:p>
            <a:pPr>
              <a:buNone/>
            </a:pPr>
            <a:r>
              <a:rPr lang="ru-RU" sz="2000" dirty="0" smtClean="0"/>
              <a:t>«Цитата», — так говорил об этом человеке ФИО. </a:t>
            </a:r>
          </a:p>
          <a:p>
            <a:pPr>
              <a:buNone/>
            </a:pPr>
            <a:r>
              <a:rPr lang="ru-RU" sz="2000" dirty="0" smtClean="0"/>
              <a:t>Сам ФИО (героя текста) говорил следующее: «Цитата». </a:t>
            </a:r>
          </a:p>
          <a:p>
            <a:pPr>
              <a:buNone/>
            </a:pPr>
            <a:r>
              <a:rPr lang="ru-RU" sz="2000" b="1" dirty="0" smtClean="0"/>
              <a:t>2. Косвенное цитирование (при помощи сложноподчинённых предложений)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ФИО говорил, что… </a:t>
            </a:r>
          </a:p>
          <a:p>
            <a:pPr>
              <a:buNone/>
            </a:pPr>
            <a:r>
              <a:rPr lang="ru-RU" sz="2000" dirty="0" smtClean="0"/>
              <a:t>ФИО утверждал, что… 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None/>
            </a:pPr>
            <a:endParaRPr lang="ru-RU" sz="20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Задание №2.Подробный пересказ текста с включением приведённого высказывания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Совет 1</a:t>
            </a:r>
            <a:r>
              <a:rPr lang="ru-RU" dirty="0" smtClean="0"/>
              <a:t> </a:t>
            </a:r>
          </a:p>
          <a:p>
            <a:r>
              <a:rPr lang="ru-RU" dirty="0" smtClean="0"/>
              <a:t>Лучше использовать прямое цитирование, чтобы избежать речевых и грамматических ошибок! </a:t>
            </a:r>
          </a:p>
          <a:p>
            <a:pPr>
              <a:buNone/>
            </a:pPr>
            <a:r>
              <a:rPr lang="ru-RU" b="1" dirty="0" smtClean="0"/>
              <a:t>Совет 2</a:t>
            </a:r>
            <a:r>
              <a:rPr lang="ru-RU" dirty="0" smtClean="0"/>
              <a:t> </a:t>
            </a:r>
          </a:p>
          <a:p>
            <a:r>
              <a:rPr lang="ru-RU" dirty="0" smtClean="0"/>
              <a:t>Если вы забыли включить высказывание во время пересказа (а такое нередко случается от волнения) и вспомнили о нём только тогда, когда пересказали текст полностью, не расстраивайтесь и произнесите цитату в конце. </a:t>
            </a:r>
          </a:p>
          <a:p>
            <a:r>
              <a:rPr lang="ru-RU" dirty="0" smtClean="0"/>
              <a:t>Вам могут не дать балл по критерию П3 («Работа с высказыванием»), зато вы не потеряете балл по критерию П4 («Способы цитирования»).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Монолог и диалог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zen_doc/235990/pub_61e5e337a196f863774268f9_61e5f2dd7bc7bf0d28dca95f/scale_360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569155" cy="5991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129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P\Desktop\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Часть 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Внимание!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Задания </a:t>
            </a:r>
            <a:r>
              <a:rPr lang="ru-RU" dirty="0"/>
              <a:t>3 и 4 не связаны с заданиями 1 и 2. Для выполнения заданий 3 и 4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вам </a:t>
            </a:r>
            <a:r>
              <a:rPr lang="ru-RU" dirty="0"/>
              <a:t>необходимо выбрать одну из предложенных тем беседы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Минимальный объём высказывания – </a:t>
            </a:r>
            <a:r>
              <a:rPr lang="ru-RU" dirty="0" smtClean="0">
                <a:solidFill>
                  <a:srgbClr val="C00000"/>
                </a:solidFill>
              </a:rPr>
              <a:t>10 фраз. </a:t>
            </a:r>
            <a:r>
              <a:rPr lang="ru-RU" dirty="0" smtClean="0"/>
              <a:t>Больше лучше, но необходимо уложиться во временной лимит – </a:t>
            </a:r>
            <a:r>
              <a:rPr lang="ru-RU" dirty="0" smtClean="0">
                <a:solidFill>
                  <a:srgbClr val="C00000"/>
                </a:solidFill>
              </a:rPr>
              <a:t>3 минуты. </a:t>
            </a:r>
            <a:r>
              <a:rPr lang="ru-RU" dirty="0" smtClean="0"/>
              <a:t>Если рассказ будет слишком долгим, то вас прервут и перейдут к диалогу. Если высказывание окажется слишком коротким, то экзаменатор может начать задавать наводящие вопросы. На подготовку даётся всего 1 минута.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4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Задание 3.Выберите </a:t>
            </a:r>
            <a:r>
              <a:rPr lang="ru-RU" sz="3600" b="1" dirty="0" smtClean="0"/>
              <a:t>одну из предложенных </a:t>
            </a:r>
            <a:br>
              <a:rPr lang="ru-RU" sz="3600" b="1" dirty="0" smtClean="0"/>
            </a:br>
            <a:r>
              <a:rPr lang="ru-RU" sz="3600" b="1" dirty="0" smtClean="0"/>
              <a:t>тем беседы: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464496" cy="4929411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ТЕМА 1.</a:t>
            </a:r>
            <a:r>
              <a:rPr lang="ru-RU" sz="2000" dirty="0" smtClean="0"/>
              <a:t> Музей  (на основе описания фотографии)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ТЕМА 2.</a:t>
            </a:r>
            <a:r>
              <a:rPr lang="ru-RU" sz="2000" dirty="0" smtClean="0"/>
              <a:t> Экскурсия (повествование на основе жизненного опыта)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ТЕМА 3.</a:t>
            </a:r>
            <a:r>
              <a:rPr lang="ru-RU" sz="2000" dirty="0" smtClean="0"/>
              <a:t> Какого человека можно назвать настоящим другом? (Рассуждение по поставленному вопросу)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У Вас есть 1 минута на подготовку.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Ваше высказывание должно занимать не более 3 минут.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3884240" cy="500141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9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Совет 1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 Не загадывайте заранее, какую тему вы будете брать. Исходите из ситуации. Может быть, вам попадется интересная фотография, а может, проблемный вопрос покажется очень легким. Главное – не берите то, в чём совсем не уверены.</a:t>
            </a:r>
            <a:endParaRPr lang="ru-RU" sz="29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spcAft>
                <a:spcPts val="800"/>
              </a:spcAft>
            </a:pPr>
            <a:r>
              <a:rPr lang="ru-RU" sz="29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Совет 2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 Читайте подсказки, данные в карточках. Это позволит не потеряться и не уйти в сторону во время монолога. При этом не обязательно давать ответы на все данные там вопросы. Во время подготовки можно галочками отметить самые важные их них, а потом подсматривать в карточку.</a:t>
            </a:r>
            <a:endParaRPr lang="ru-RU" sz="29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075240" cy="557748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	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79833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581128"/>
            <a:ext cx="81369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	</a:t>
            </a:r>
            <a:r>
              <a:rPr lang="ru-RU" b="1" dirty="0" smtClean="0"/>
              <a:t>Не </a:t>
            </a:r>
            <a:r>
              <a:rPr lang="ru-RU" b="1" dirty="0"/>
              <a:t>забудьте описать:</a:t>
            </a:r>
          </a:p>
          <a:p>
            <a:r>
              <a:rPr lang="ru-RU" sz="2000" dirty="0"/>
              <a:t>Кто изображен на </a:t>
            </a:r>
            <a:r>
              <a:rPr lang="ru-RU" sz="2000" dirty="0" smtClean="0"/>
              <a:t>фотографии; место </a:t>
            </a:r>
            <a:r>
              <a:rPr lang="ru-RU" sz="2000" dirty="0"/>
              <a:t>действия, внешний вид людей;</a:t>
            </a:r>
          </a:p>
          <a:p>
            <a:r>
              <a:rPr lang="ru-RU" sz="2000" dirty="0" smtClean="0"/>
              <a:t>чем </a:t>
            </a:r>
            <a:r>
              <a:rPr lang="ru-RU" sz="2000" dirty="0"/>
              <a:t>они </a:t>
            </a:r>
            <a:r>
              <a:rPr lang="ru-RU" sz="2000" dirty="0" smtClean="0"/>
              <a:t>заняты;  какое </a:t>
            </a:r>
            <a:r>
              <a:rPr lang="ru-RU" sz="2000" dirty="0"/>
              <a:t>настроение у детей на фотографии.</a:t>
            </a:r>
          </a:p>
          <a:p>
            <a:r>
              <a:rPr lang="ru-RU" sz="2000" dirty="0"/>
              <a:t>У Вас есть 1 минута на подготовку.</a:t>
            </a:r>
          </a:p>
          <a:p>
            <a:r>
              <a:rPr lang="ru-RU" sz="2000" dirty="0"/>
              <a:t>Ваше Высказывание должно занимать не более 3 минут. </a:t>
            </a:r>
          </a:p>
        </p:txBody>
      </p:sp>
    </p:spTree>
    <p:extLst>
      <p:ext uri="{BB962C8B-B14F-4D97-AF65-F5344CB8AC3E}">
        <p14:creationId xmlns:p14="http://schemas.microsoft.com/office/powerpoint/2010/main" xmlns="" val="27040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Описание фотографии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289451"/>
          </a:xfrm>
        </p:spPr>
        <p:txBody>
          <a:bodyPr>
            <a:noAutofit/>
          </a:bodyPr>
          <a:lstStyle/>
          <a:p>
            <a:r>
              <a:rPr lang="ru-RU" sz="2200" dirty="0" smtClean="0"/>
              <a:t>1.   Передо мной интересная фотография.</a:t>
            </a:r>
          </a:p>
          <a:p>
            <a:r>
              <a:rPr lang="ru-RU" sz="2200" dirty="0" smtClean="0"/>
              <a:t>2.    На ней изображен(а)…………..</a:t>
            </a:r>
          </a:p>
          <a:p>
            <a:r>
              <a:rPr lang="ru-RU" sz="2200" dirty="0" smtClean="0"/>
              <a:t>3.     Давайте рассмотрим изображение внимательнее.</a:t>
            </a:r>
          </a:p>
          <a:p>
            <a:r>
              <a:rPr lang="ru-RU" sz="2200" dirty="0" smtClean="0"/>
              <a:t>4.     Перед нами (школьный двор, зал музея, комната и т.д.). Если это улица, описать погоду – На снимке запечатлен (какой, какое) день, утро….+ подробности (светит яркое солнце, на небе облака и т.д.)</a:t>
            </a:r>
          </a:p>
          <a:p>
            <a:r>
              <a:rPr lang="ru-RU" sz="2200" dirty="0" smtClean="0"/>
              <a:t>5.     На переднем плане мы видим….</a:t>
            </a:r>
          </a:p>
          <a:p>
            <a:r>
              <a:rPr lang="ru-RU" sz="2200" dirty="0" smtClean="0"/>
              <a:t>6.     Они (описать внешний вид, одежду, чем заняты).</a:t>
            </a:r>
          </a:p>
          <a:p>
            <a:r>
              <a:rPr lang="ru-RU" sz="2200" dirty="0" smtClean="0"/>
              <a:t>7.     Их лица (его лицо, ее лицо) … (радостны, печальны, сосредоточенны), потому что …</a:t>
            </a:r>
          </a:p>
          <a:p>
            <a:r>
              <a:rPr lang="ru-RU" sz="2200" dirty="0" smtClean="0"/>
              <a:t>8.     На заднем плане мы видим (назвать, кто, что на дальнем плане)</a:t>
            </a:r>
          </a:p>
          <a:p>
            <a:r>
              <a:rPr lang="ru-RU" sz="2200" dirty="0" smtClean="0"/>
              <a:t>9.     Я думаю (мне кажется), что…. (сделать вывод о том, что на заднем плане или о снимке в целом).</a:t>
            </a:r>
          </a:p>
          <a:p>
            <a:r>
              <a:rPr lang="ru-RU" sz="2200" dirty="0" smtClean="0"/>
              <a:t>10.   Мне понравилась эта фотография, потому что она четко передает чувства и эмоции присутствующих (присутствующего) на ней.</a:t>
            </a: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фотографии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Описывая фотографию, обращайте внимание на композицию, то есть передний и задний план, на цветовую гамму, на действия героев (их позы), на передаваемое снимком настроение и важные детали.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 можно сказать о задаче автора снимка или о том, какие эмоции он у вас вызывает.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Итоговое собеседование является допуском к государственной итоговой аттестации по образовательным программам основного общего образования.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Общее </a:t>
            </a:r>
            <a:r>
              <a:rPr lang="ru-RU" b="1" dirty="0"/>
              <a:t>количество баллов за выполнение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всей </a:t>
            </a:r>
            <a:r>
              <a:rPr lang="ru-RU" b="1" dirty="0"/>
              <a:t>работы – </a:t>
            </a:r>
            <a:r>
              <a:rPr lang="ru-RU" b="1" dirty="0">
                <a:solidFill>
                  <a:srgbClr val="C00000"/>
                </a:solidFill>
              </a:rPr>
              <a:t>20.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Участник </a:t>
            </a:r>
            <a:r>
              <a:rPr lang="ru-RU" b="1" dirty="0"/>
              <a:t>итогового собеседования получает зачёт в случае, если за выполнение всей работы он набрал </a:t>
            </a:r>
            <a:r>
              <a:rPr lang="ru-RU" b="1" dirty="0">
                <a:solidFill>
                  <a:srgbClr val="FF0000"/>
                </a:solidFill>
              </a:rPr>
              <a:t>10 или более баллов.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/>
              <a:t>проведение итогового собеседования с одним участником итогового собеседования отводится примерно </a:t>
            </a:r>
            <a:r>
              <a:rPr lang="ru-RU" b="1" dirty="0">
                <a:solidFill>
                  <a:srgbClr val="FF0000"/>
                </a:solidFill>
              </a:rPr>
              <a:t>15-16 минут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Тема 2. Экскурсия</a:t>
            </a:r>
            <a:br>
              <a:rPr lang="ru-RU" b="1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	</a:t>
            </a:r>
            <a:r>
              <a:rPr lang="ru-RU" dirty="0" smtClean="0"/>
              <a:t>Расскажите об экскурсии, которая произвела на вас впечатление.</a:t>
            </a:r>
          </a:p>
          <a:p>
            <a:pPr marL="0" indent="0">
              <a:buNone/>
            </a:pPr>
            <a:r>
              <a:rPr lang="ru-RU" dirty="0" smtClean="0"/>
              <a:t>Не забудьте рассказать:</a:t>
            </a:r>
          </a:p>
          <a:p>
            <a:r>
              <a:rPr lang="ru-RU" dirty="0" smtClean="0"/>
              <a:t>Когда состоялась экскурсия? Куда вы ходили?</a:t>
            </a:r>
          </a:p>
          <a:p>
            <a:r>
              <a:rPr lang="ru-RU" dirty="0" smtClean="0"/>
              <a:t>Кто организовывал экскурсию?</a:t>
            </a:r>
          </a:p>
          <a:p>
            <a:r>
              <a:rPr lang="ru-RU" dirty="0" smtClean="0"/>
              <a:t>Чем вам была интересна/ полезна экскурсия?</a:t>
            </a:r>
          </a:p>
          <a:p>
            <a:r>
              <a:rPr lang="ru-RU" dirty="0" smtClean="0"/>
              <a:t>Вы могли бы порекомендовать друзьям эту экскурсию? Почему?</a:t>
            </a:r>
          </a:p>
          <a:p>
            <a:pPr>
              <a:buNone/>
            </a:pPr>
            <a:r>
              <a:rPr lang="ru-RU" dirty="0" smtClean="0"/>
              <a:t>У вас есть 1 минута на подготовку.</a:t>
            </a:r>
          </a:p>
          <a:p>
            <a:pPr>
              <a:buNone/>
            </a:pPr>
            <a:r>
              <a:rPr lang="ru-RU" dirty="0" smtClean="0"/>
              <a:t>Ваше высказывание должно занимать не более 3 минут.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2.Экскурсия.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Рассказывая о случае из своей жизни (тема 2), не пытайтесь ничего придумывать. </a:t>
            </a:r>
          </a:p>
          <a:p>
            <a:r>
              <a:rPr lang="ru-RU" dirty="0" smtClean="0"/>
              <a:t>Это может вас запутать или заставить запнуться в самый неподходящий момент. </a:t>
            </a:r>
          </a:p>
          <a:p>
            <a:r>
              <a:rPr lang="ru-RU" dirty="0" smtClean="0"/>
              <a:t>Будьте эмоциональнее. </a:t>
            </a:r>
          </a:p>
          <a:p>
            <a:r>
              <a:rPr lang="ru-RU" dirty="0" smtClean="0"/>
              <a:t>Когда вы делитесь собственной историей, в ней не может быть правильных или неправильных моментов, деталей. </a:t>
            </a:r>
          </a:p>
          <a:p>
            <a:r>
              <a:rPr lang="ru-RU" dirty="0" smtClean="0"/>
              <a:t>Главное, чтобы рассказ был логичным и содержательным.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73616" cy="8367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Рассказ на заданную тему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5400600" cy="590465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1.    Я хочу рассказать об одном интересном событии - ….</a:t>
            </a:r>
          </a:p>
          <a:p>
            <a:r>
              <a:rPr lang="ru-RU" dirty="0" smtClean="0"/>
              <a:t> 2.    Туда я отправился вместе с (классом, семьей, друзьями).</a:t>
            </a:r>
          </a:p>
          <a:p>
            <a:r>
              <a:rPr lang="ru-RU" dirty="0" smtClean="0"/>
              <a:t> 3.    Наша (поездка, экскурсия, наш поход) состоялся (указать точную или примерную дату).</a:t>
            </a:r>
          </a:p>
          <a:p>
            <a:r>
              <a:rPr lang="ru-RU" dirty="0" smtClean="0"/>
              <a:t> 4.    К этому мероприятию мы готовились заранее: … (рассказ о том, как готовились: если музей, экскурсия, то читали об этом, изучали материалы, если поход – собирали вещи, продумывали маршрут).</a:t>
            </a:r>
          </a:p>
          <a:p>
            <a:r>
              <a:rPr lang="ru-RU" dirty="0" smtClean="0"/>
              <a:t>5.     И вот наступил долгожданный день.</a:t>
            </a:r>
          </a:p>
          <a:p>
            <a:r>
              <a:rPr lang="ru-RU" dirty="0" smtClean="0"/>
              <a:t>6.     Во время экскурсии мы побывали … Во время похода мы побывали …..</a:t>
            </a:r>
          </a:p>
          <a:p>
            <a:r>
              <a:rPr lang="ru-RU" dirty="0" smtClean="0"/>
              <a:t>7.     Кроме того, мы увидели ….</a:t>
            </a:r>
          </a:p>
          <a:p>
            <a:r>
              <a:rPr lang="ru-RU" dirty="0" smtClean="0"/>
              <a:t>8.     Самым интересным оказалось (стал, был)…., так как….</a:t>
            </a:r>
          </a:p>
          <a:p>
            <a:r>
              <a:rPr lang="ru-RU" dirty="0" smtClean="0"/>
              <a:t>9.     Мне понравилась эта ….. (понравился этот…), потому что ……</a:t>
            </a:r>
          </a:p>
          <a:p>
            <a:r>
              <a:rPr lang="ru-RU" dirty="0" smtClean="0"/>
              <a:t>10.   Я хочу еще раз принять участие в подобном мероприятии.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580112" y="476672"/>
            <a:ext cx="3240360" cy="55446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Расскажите об экскурсии, которая произвела на вас впечатление.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забудьте рассказать: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Когда состоялась экскурсия? Куда вы ходили?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организовывал экскурсию?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Чем вам была интересна/ полезна экскурсия?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 могли бы порекомендовать друзьям эту экскурсию?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5289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			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300" b="1" dirty="0">
                <a:latin typeface="Times New Roman" pitchFamily="18" charset="0"/>
                <a:cs typeface="Times New Roman" pitchFamily="18" charset="0"/>
              </a:rPr>
              <a:t>3. </a:t>
            </a: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/>
              <a:t>Какого </a:t>
            </a:r>
            <a:r>
              <a:rPr lang="ru-RU" b="1" dirty="0"/>
              <a:t>человека можно назвать настоящим другом?</a:t>
            </a:r>
          </a:p>
          <a:p>
            <a:pPr>
              <a:buNone/>
            </a:pPr>
            <a:r>
              <a:rPr lang="ru-RU" b="1" dirty="0"/>
              <a:t>Не забудьте дать ответы на следующие </a:t>
            </a:r>
            <a:r>
              <a:rPr lang="ru-RU" b="1" dirty="0" smtClean="0"/>
              <a:t>вопросы:</a:t>
            </a:r>
          </a:p>
          <a:p>
            <a:pPr>
              <a:buNone/>
            </a:pPr>
            <a:r>
              <a:rPr lang="ru-RU" dirty="0" smtClean="0"/>
              <a:t>Что </a:t>
            </a:r>
            <a:r>
              <a:rPr lang="ru-RU" dirty="0"/>
              <a:t>значит дружба?</a:t>
            </a:r>
          </a:p>
          <a:p>
            <a:r>
              <a:rPr lang="ru-RU" dirty="0"/>
              <a:t>Почему не каждого знакомого человека можно назвать другом?</a:t>
            </a:r>
          </a:p>
          <a:p>
            <a:r>
              <a:rPr lang="ru-RU" dirty="0"/>
              <a:t>Есть ли у Вас настоящие друзья?</a:t>
            </a:r>
          </a:p>
          <a:p>
            <a:r>
              <a:rPr lang="ru-RU" dirty="0"/>
              <a:t>У Вас есть 1 минута на подготовку.</a:t>
            </a:r>
            <a:br>
              <a:rPr lang="ru-RU" dirty="0"/>
            </a:br>
            <a:r>
              <a:rPr lang="ru-RU" dirty="0"/>
              <a:t> Ваше Высказывание должно занимать не более 3 минут.</a:t>
            </a:r>
          </a:p>
        </p:txBody>
      </p:sp>
    </p:spTree>
    <p:extLst>
      <p:ext uri="{BB962C8B-B14F-4D97-AF65-F5344CB8AC3E}">
        <p14:creationId xmlns:p14="http://schemas.microsoft.com/office/powerpoint/2010/main" xmlns="" val="21866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/>
          <a:lstStyle/>
          <a:p>
            <a:r>
              <a:rPr lang="ru-RU" b="1" dirty="0" smtClean="0"/>
              <a:t>Тема 3.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51432"/>
            <a:ext cx="7848872" cy="60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5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3.Рассуждение </a:t>
            </a:r>
            <a:r>
              <a:rPr lang="ru-RU" b="1" dirty="0" smtClean="0"/>
              <a:t>на заданную тему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4824536" cy="528945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     Мне предложили </a:t>
            </a:r>
            <a:r>
              <a:rPr lang="ru-RU" dirty="0" err="1" smtClean="0"/>
              <a:t>порассуждать</a:t>
            </a:r>
            <a:r>
              <a:rPr lang="ru-RU" dirty="0" smtClean="0"/>
              <a:t> на интересную тему.</a:t>
            </a:r>
          </a:p>
          <a:p>
            <a:r>
              <a:rPr lang="ru-RU" dirty="0" smtClean="0"/>
              <a:t>2.     (Произнести заданную для монолога тему).</a:t>
            </a:r>
          </a:p>
          <a:p>
            <a:r>
              <a:rPr lang="ru-RU" dirty="0" smtClean="0"/>
              <a:t>3.     Попробую изложить свою точку зрения.</a:t>
            </a:r>
          </a:p>
          <a:p>
            <a:r>
              <a:rPr lang="ru-RU" dirty="0" smtClean="0"/>
              <a:t>4.     Итак, (далее прочитать первый предложенный вопрос).</a:t>
            </a:r>
          </a:p>
          <a:p>
            <a:r>
              <a:rPr lang="ru-RU" dirty="0" smtClean="0"/>
              <a:t>5.     Думаю, что …(ответ на первый предложенный вопрос).</a:t>
            </a:r>
          </a:p>
          <a:p>
            <a:r>
              <a:rPr lang="ru-RU" dirty="0" smtClean="0"/>
              <a:t>6.     (Ответ на второй предложенный вопрос), потому что…</a:t>
            </a:r>
          </a:p>
          <a:p>
            <a:r>
              <a:rPr lang="ru-RU" dirty="0" smtClean="0"/>
              <a:t>7.     Я считаю, что (ответ на третий предложенный вопрос), потому что…</a:t>
            </a:r>
          </a:p>
          <a:p>
            <a:r>
              <a:rPr lang="ru-RU" dirty="0" smtClean="0"/>
              <a:t>8.     Кроме того, (далее изложить информацию из последнего вопроса).</a:t>
            </a:r>
          </a:p>
          <a:p>
            <a:r>
              <a:rPr lang="ru-RU" dirty="0" smtClean="0"/>
              <a:t>9.     (Ответ на последний вопрос)</a:t>
            </a:r>
          </a:p>
          <a:p>
            <a:r>
              <a:rPr lang="ru-RU" dirty="0" smtClean="0"/>
              <a:t> 10.  Таким образом, (сделать общий вывод). 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932040" y="836712"/>
            <a:ext cx="4464496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Какого человека можно назвать настоящим другом?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забудьте дать ответы на следующие вопросы: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значит дружба?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Почему не каждого знакомого человека можно назвать другом?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Есть ли у Вас настоящие друзья?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№4.Диалог.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  <a:spcAft>
                <a:spcPts val="600"/>
              </a:spcAft>
              <a:buNone/>
            </a:pPr>
            <a:r>
              <a:rPr lang="ru-RU" sz="4400" b="1" kern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Готовимся к </a:t>
            </a:r>
            <a:r>
              <a:rPr lang="ru-RU" sz="4400" b="1" kern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диалогу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 — соответствует теме выбранного монологического высказывания.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Диалог проводит учитель-собеседник: задаёт 3 вопроса, предложенных в КИМ (вопросов может быть больше, и они могут отличаться от тех, что заданы в КИМ).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на подготовку — 0 минут.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на диалог — до 3-х минут. </a:t>
            </a:r>
          </a:p>
          <a:p>
            <a:pPr>
              <a:lnSpc>
                <a:spcPts val="3000"/>
              </a:lnSpc>
              <a:spcAft>
                <a:spcPts val="600"/>
              </a:spcAft>
              <a:buNone/>
            </a:pPr>
            <a:endParaRPr lang="ru-RU" sz="2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№4.Диалог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HP\Desktop\050d1abda488518342c7bd724173543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78797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HP\Desktop\img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147" y="116632"/>
            <a:ext cx="7680853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Задание №4.Диалог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400600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Внимательно выслушивайте вопросы учителя-собеседника, в том числе и дополнительные. Скорее всего, он постарается вам помочь, задавая наводящий или уточняющий вопрос.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вопросы учителя-собеседника давайте полные, развёрнутые ответы, состоящие из 2 – 4 предложений.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бойтесь дать «неправильный» ответ. Ваша задача — высказать свою точку зрения, обозначить собственную позицию.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Помните, что недостаточно просто высказать мысль — её нужно доказать (обосновать, привести пример из личного опыта).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Будьте максимально искренни. Говорите только о том, что было на самом деле.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Проявляйте положительные эмоции, улыбайтесь, помогайте себе жестами и мимикой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Старайтесь правильно употреблять слова, ставить ударения, строить предложения.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Говорите достаточно громко, чётко, не «глотайте» окончания, не спешите, но и не делайте слишком больших пауз. Если какой-то вопрос поставил вас в тупик, скажите: «Я затрудняюсь ответить на этот вопрос».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10273345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№4.Диалог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Речевые клише для диалога</a:t>
            </a:r>
            <a:endParaRPr lang="ru-RU" dirty="0" smtClean="0"/>
          </a:p>
          <a:p>
            <a:pPr lvl="0"/>
            <a:r>
              <a:rPr lang="ru-RU" dirty="0" smtClean="0"/>
              <a:t>Я думаю, что… </a:t>
            </a:r>
          </a:p>
          <a:p>
            <a:pPr lvl="0"/>
            <a:r>
              <a:rPr lang="ru-RU" dirty="0" smtClean="0"/>
              <a:t>Я считаю, … </a:t>
            </a:r>
          </a:p>
          <a:p>
            <a:pPr lvl="0"/>
            <a:r>
              <a:rPr lang="ru-RU" dirty="0" smtClean="0"/>
              <a:t>Как мне кажется, … </a:t>
            </a:r>
          </a:p>
          <a:p>
            <a:pPr lvl="0"/>
            <a:r>
              <a:rPr lang="ru-RU" dirty="0" smtClean="0"/>
              <a:t>По-моему, … </a:t>
            </a:r>
          </a:p>
          <a:p>
            <a:pPr lvl="0"/>
            <a:r>
              <a:rPr lang="ru-RU" dirty="0" smtClean="0"/>
              <a:t>По моему мнению, ... </a:t>
            </a:r>
          </a:p>
          <a:p>
            <a:pPr lvl="0"/>
            <a:r>
              <a:rPr lang="ru-RU" dirty="0" smtClean="0"/>
              <a:t>По-видимому, … </a:t>
            </a:r>
          </a:p>
          <a:p>
            <a:pPr lvl="0"/>
            <a:r>
              <a:rPr lang="ru-RU" dirty="0" smtClean="0"/>
              <a:t>Следовательно, … </a:t>
            </a:r>
          </a:p>
          <a:p>
            <a:pPr lvl="0"/>
            <a:r>
              <a:rPr lang="ru-RU" dirty="0" smtClean="0"/>
              <a:t>Итак, … </a:t>
            </a:r>
          </a:p>
          <a:p>
            <a:pPr lvl="0"/>
            <a:r>
              <a:rPr lang="ru-RU" dirty="0" smtClean="0"/>
              <a:t>Таким образом, … </a:t>
            </a:r>
          </a:p>
          <a:p>
            <a:pPr lvl="0"/>
            <a:r>
              <a:rPr lang="ru-RU" dirty="0" smtClean="0"/>
              <a:t>Например, ...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№4.Диалог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713387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spcAft>
                <a:spcPts val="800"/>
              </a:spcAft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                            Диалог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 экзаменатором</a:t>
            </a:r>
            <a:endParaRPr lang="ru-RU" sz="18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Это единственная часть итогового собеседования, которая проводится без подготовки. Отвечать на вопросы нужно сразу. Это совсем не страшно, если внимательно слушать вопрос и давать прямые ответы.</a:t>
            </a:r>
            <a:endParaRPr lang="ru-RU" sz="1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Совет 1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 Постарайтесь сконцентрироваться и понять вопрос. Но если вдруг вы отвлеклись или не услышали его, можно попросить экзаменатора повторить вопрос. Если совсем не знаете, что отвечать, это также поможет выиграть время.</a:t>
            </a:r>
            <a:endParaRPr lang="ru-RU" sz="1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Совет 2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 Не давайте односложных ответов: «Да» или «Нет». Сразу постарайтесь развёрнуто донести свою точку зрения. Хорошим считается ответ объёмом от 2 до 4 предложений. А построение может быть примерно таким: «Я согласна с этим, потому что…». «Нет, для меня это непривычно/ я так не считаю, ведь…».</a:t>
            </a:r>
            <a:endParaRPr lang="ru-RU" sz="1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Совет 3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 Помните, что в вопросе всегда содержится информация, с которой можно начать ответ. Пример: «Как часто Вы посещаете библиотеку и какие книги выбираете?» Ответ: «Я посещаю библиотеку довольно часто, особенно школьную. В основном я выбираю книги необходимые мне для уроков литературы или истории, но могу попросить библиотекаря посоветовать мне интересную приключенческую книгу».</a:t>
            </a:r>
            <a:endParaRPr lang="ru-RU" sz="1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Желаю удачи на экзамене!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Интернет-источники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catherineasquithgallery.com/uploads/posts/2021-02/1613503780_28-p-russkii-yazik-fon-dlya-prezentatsii-nachal-30.png</a:t>
            </a:r>
            <a:r>
              <a:rPr lang="ru-RU" dirty="0" smtClean="0"/>
              <a:t> - рамка</a:t>
            </a:r>
          </a:p>
          <a:p>
            <a:r>
              <a:rPr lang="en-US" dirty="0">
                <a:hlinkClick r:id="rId3"/>
              </a:rPr>
              <a:t>https://rustutors.ru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i.ytimg.com/vi/R6YK5Qhmhsc/maxresdefault.jpg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rustutors.ru/uploads/posts/2021-12/medium/1639767982_21.jpg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26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Задание №1. Чтение текста вслух.</a:t>
            </a:r>
            <a:endParaRPr lang="ru-RU" b="1" dirty="0"/>
          </a:p>
        </p:txBody>
      </p:sp>
      <p:pic>
        <p:nvPicPr>
          <p:cNvPr id="1027" name="Picture 3" descr="C:\Users\HP\Desktop\slide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750444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Задание №1. Чтение текста вслух.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Читайте текст не слишком быстро и не слишком медленно. Научитесь укладываться в 2 минуты.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Читайте чётко, плавно, не пропускайте слова, не «проглатывайте» окончания.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Помните, что во время собеседования производится аудиозапись, поэтому читайте достаточно громко.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Обращайте внимание на знаки препинания в конце предложения. Соблюдайте правильную интонацию.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Обращайте внимание на знаки препинания внутри предложения.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месте запятых, точек с запятой, тире, двоеточий делаются паузы.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8531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Соблюдайте интонацию перечисления в предложениях с однородными членами.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абзацами делайте более длительные паузы.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случайно не пропустить слово или не перескочить через строчку, водите по тексту пальцем или карандашом (ручкой).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 тексте встретилась аббревиатура, расшифровывать её не надо.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 тексте встретились инициалы, то можно их расшифровать (если точно знаете имя и отчество человека) или пропустить и прочитать только одну фамилию.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 произносите слова, в которых в тексте поставлены ударения.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Задание №1. Чтение текста вслух.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Задание №2.Подробный пересказ текста с </a:t>
            </a:r>
            <a:r>
              <a:rPr lang="ru-RU" sz="3200" b="1" dirty="0" smtClean="0"/>
              <a:t>включением </a:t>
            </a:r>
            <a:r>
              <a:rPr lang="ru-RU" sz="3200" b="1" dirty="0" smtClean="0"/>
              <a:t>приведённого высказывания</a:t>
            </a:r>
            <a:endParaRPr lang="ru-RU" sz="3200" dirty="0"/>
          </a:p>
        </p:txBody>
      </p:sp>
      <p:pic>
        <p:nvPicPr>
          <p:cNvPr id="3074" name="Picture 2" descr="C:\Users\HP\Desktop\6d66d4d7875f24b1499f15615b507c39a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15209"/>
            <a:ext cx="7776864" cy="5842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Задание №2.Подробный пересказ текста с включением приведённого высказывания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Перескажите прочитанный Вами текст о ….., включив в пересказ слова ……..: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«……………………………………………………………………….».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Подумайте, где лучше использовать слова………… в пересказе.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Вы можете использовать любые способы цитирования. </a:t>
            </a:r>
            <a:br>
              <a:rPr lang="ru-RU" dirty="0" smtClean="0"/>
            </a:br>
            <a:r>
              <a:rPr lang="ru-RU" dirty="0" smtClean="0"/>
              <a:t>У Вас есть 1 минута на подготовку.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Задание №2.Подробный пересказ текста с включением приведённого высказывания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073427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ts val="2550"/>
              </a:spcBef>
              <a:spcAft>
                <a:spcPts val="450"/>
              </a:spcAft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Подготовка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 пересказу</a:t>
            </a:r>
            <a:endParaRPr lang="ru-RU" sz="20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lnSpc>
                <a:spcPts val="21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 подготовке ко второму заданию (пересказу) прочитайте текст ещё раз. Во время чтения выписывайте на специальный бланк, выданный учителем-собеседником, подчёркнутые ранее ключевые слова. </a:t>
            </a:r>
            <a:endParaRPr lang="ru-RU" sz="14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lnSpc>
                <a:spcPts val="21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Запомните структуру текста (расположение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микротем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главных мыслей). Имейте в виду, что структура всех текстов на итоговом собеседовании примерно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одинаковая.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Держите это в голове при пересказе.</a:t>
            </a:r>
            <a:endParaRPr lang="ru-RU" sz="14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3. Прочитайте цитату. Обратите внимание на то, кому принадлежит высказывание: самому герою текста или другому лицу. Внимательно прочитайте его фамилию.</a:t>
            </a:r>
            <a:endParaRPr lang="ru-RU" sz="14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4.Подумайте, в какую часть текста это высказывание подходит</a:t>
            </a:r>
            <a:r>
              <a:rPr lang="ru-RU" sz="1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 смыслу и логике. Сделайте об этом пометку в своих записях.</a:t>
            </a:r>
            <a:endParaRPr lang="ru-RU" sz="14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5.Подумайте, каким из способов вы включите цитату в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пересказ.</a:t>
            </a:r>
            <a:endParaRPr lang="ru-RU" sz="14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6.Перескажите текст с опорой на записи. Не спешите. Старайтесь правильно строить предложения и произносить слова. Если что-то забыли, не останавливайтесь, пропустите и рассказывайте дальше. Не забудьте про цитату.</a:t>
            </a:r>
            <a:endParaRPr lang="ru-RU" sz="14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1043</Words>
  <Application>Microsoft Office PowerPoint</Application>
  <PresentationFormat>Экран (4:3)</PresentationFormat>
  <Paragraphs>193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Знакомство со структурой итогового собеседования по русскому языку в 9 классе</vt:lpstr>
      <vt:lpstr>Слайд 2</vt:lpstr>
      <vt:lpstr>Слайд 3</vt:lpstr>
      <vt:lpstr>Задание №1. Чтение текста вслух.</vt:lpstr>
      <vt:lpstr>Задание №1. Чтение текста вслух.</vt:lpstr>
      <vt:lpstr>Задание №1. Чтение текста вслух.</vt:lpstr>
      <vt:lpstr>Задание №2.Подробный пересказ текста с включением приведённого высказывания</vt:lpstr>
      <vt:lpstr>Задание №2.Подробный пересказ текста с включением приведённого высказывания</vt:lpstr>
      <vt:lpstr>Задание №2.Подробный пересказ текста с включением приведённого высказывания</vt:lpstr>
      <vt:lpstr>Задание №2.Подробный пересказ текста с включением приведённого высказывания</vt:lpstr>
      <vt:lpstr>Задание №2.Подробный пересказ текста с включением приведённого высказывания</vt:lpstr>
      <vt:lpstr>Слайд 12</vt:lpstr>
      <vt:lpstr>Монолог и диалог </vt:lpstr>
      <vt:lpstr>Слайд 14</vt:lpstr>
      <vt:lpstr>Часть 2</vt:lpstr>
      <vt:lpstr>Задание 3.Выберите одну из предложенных  тем беседы: </vt:lpstr>
      <vt:lpstr>Слайд 17</vt:lpstr>
      <vt:lpstr>Описание фотографии </vt:lpstr>
      <vt:lpstr>Описание фотографии</vt:lpstr>
      <vt:lpstr>Тема 2. Экскурсия </vt:lpstr>
      <vt:lpstr>Тема 2.Экскурсия.</vt:lpstr>
      <vt:lpstr>Рассказ на заданную тему </vt:lpstr>
      <vt:lpstr>Слайд 23</vt:lpstr>
      <vt:lpstr>Тема 3.</vt:lpstr>
      <vt:lpstr>Тема 3.Рассуждение на заданную тему </vt:lpstr>
      <vt:lpstr>Задание №4.Диалог.</vt:lpstr>
      <vt:lpstr>Задание №4.Диалог.</vt:lpstr>
      <vt:lpstr>Слайд 28</vt:lpstr>
      <vt:lpstr>Задание №4.Диалог.</vt:lpstr>
      <vt:lpstr>Задание №4.Диалог</vt:lpstr>
      <vt:lpstr>Задание №4.Диалог</vt:lpstr>
      <vt:lpstr>Слайд 32</vt:lpstr>
      <vt:lpstr>Интернет-источники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русского языка в современном мире (8 класс)</dc:title>
  <dc:creator>Кузьма Щербаков</dc:creator>
  <cp:lastModifiedBy>HP</cp:lastModifiedBy>
  <cp:revision>20</cp:revision>
  <dcterms:created xsi:type="dcterms:W3CDTF">2022-08-11T16:45:37Z</dcterms:created>
  <dcterms:modified xsi:type="dcterms:W3CDTF">2023-06-30T02:18:56Z</dcterms:modified>
</cp:coreProperties>
</file>