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2"/>
  </p:notesMasterIdLst>
  <p:sldIdLst>
    <p:sldId id="256" r:id="rId2"/>
    <p:sldId id="28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86" r:id="rId13"/>
    <p:sldId id="287" r:id="rId14"/>
    <p:sldId id="279" r:id="rId15"/>
    <p:sldId id="267" r:id="rId16"/>
    <p:sldId id="268" r:id="rId17"/>
    <p:sldId id="278" r:id="rId18"/>
    <p:sldId id="280" r:id="rId19"/>
    <p:sldId id="269" r:id="rId20"/>
    <p:sldId id="270" r:id="rId21"/>
    <p:sldId id="271" r:id="rId22"/>
    <p:sldId id="288" r:id="rId23"/>
    <p:sldId id="281" r:id="rId24"/>
    <p:sldId id="275" r:id="rId25"/>
    <p:sldId id="276" r:id="rId26"/>
    <p:sldId id="277" r:id="rId27"/>
    <p:sldId id="273" r:id="rId28"/>
    <p:sldId id="274" r:id="rId29"/>
    <p:sldId id="283" r:id="rId30"/>
    <p:sldId id="284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B8FBCD-93F1-4DB1-BACC-94B12126C58C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88B216-B91A-4209-B957-1CDECDBA8C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3993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895CD-F97E-4B2F-8FD4-7F6CC633AC36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600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2A6FB89-BC92-4FE9-A303-AC67F87FA00E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0F7D675-26FB-4740-93AB-75947BDEB98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2A6FB89-BC92-4FE9-A303-AC67F87FA00E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0F7D675-26FB-4740-93AB-75947BDEB98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2A6FB89-BC92-4FE9-A303-AC67F87FA00E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0F7D675-26FB-4740-93AB-75947BDEB98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2A6FB89-BC92-4FE9-A303-AC67F87FA00E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0F7D675-26FB-4740-93AB-75947BDEB98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2A6FB89-BC92-4FE9-A303-AC67F87FA00E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0F7D675-26FB-4740-93AB-75947BDEB981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2A6FB89-BC92-4FE9-A303-AC67F87FA00E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0F7D675-26FB-4740-93AB-75947BDEB98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2A6FB89-BC92-4FE9-A303-AC67F87FA00E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0F7D675-26FB-4740-93AB-75947BDEB98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2A6FB89-BC92-4FE9-A303-AC67F87FA00E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0F7D675-26FB-4740-93AB-75947BDEB98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2A6FB89-BC92-4FE9-A303-AC67F87FA00E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0F7D675-26FB-4740-93AB-75947BDEB98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2A6FB89-BC92-4FE9-A303-AC67F87FA00E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0F7D675-26FB-4740-93AB-75947BDEB98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2A6FB89-BC92-4FE9-A303-AC67F87FA00E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0F7D675-26FB-4740-93AB-75947BDEB98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42A6FB89-BC92-4FE9-A303-AC67F87FA00E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20F7D675-26FB-4740-93AB-75947BDEB981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5545" y="1772816"/>
            <a:ext cx="6643072" cy="2376264"/>
          </a:xfrm>
        </p:spPr>
        <p:txBody>
          <a:bodyPr>
            <a:noAutofit/>
          </a:bodyPr>
          <a:lstStyle/>
          <a:p>
            <a:r>
              <a:rPr lang="ru-RU" sz="4000" b="1" i="1" dirty="0">
                <a:solidFill>
                  <a:srgbClr val="002060"/>
                </a:solidFill>
              </a:rPr>
              <a:t>Акция – как эффективное мероприятие в деле пропаганды безопасности дорожного </a:t>
            </a:r>
            <a:r>
              <a:rPr lang="ru-RU" sz="4000" b="1" i="1" dirty="0" smtClean="0">
                <a:solidFill>
                  <a:srgbClr val="002060"/>
                </a:solidFill>
              </a:rPr>
              <a:t>движения</a:t>
            </a:r>
            <a:endParaRPr lang="ru-RU" sz="4000" i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23712" y="4913784"/>
            <a:ext cx="7406640" cy="1752600"/>
          </a:xfrm>
        </p:spPr>
        <p:txBody>
          <a:bodyPr>
            <a:normAutofit/>
          </a:bodyPr>
          <a:lstStyle/>
          <a:p>
            <a:pPr algn="ctr"/>
            <a:r>
              <a:rPr lang="ru-RU" sz="2000" b="1" i="1" dirty="0" smtClean="0"/>
              <a:t>                   Татаринова </a:t>
            </a:r>
            <a:r>
              <a:rPr lang="ru-RU" sz="2000" b="1" i="1" dirty="0"/>
              <a:t>Екатерина Александровна, </a:t>
            </a:r>
          </a:p>
          <a:p>
            <a:pPr algn="ctr"/>
            <a:r>
              <a:rPr lang="ru-RU" sz="2000" b="1" i="1" dirty="0" smtClean="0"/>
              <a:t>                       </a:t>
            </a:r>
            <a:r>
              <a:rPr lang="ru-RU" sz="1700" i="1" dirty="0" smtClean="0"/>
              <a:t>педагог - организатор</a:t>
            </a:r>
            <a:endParaRPr lang="ru-RU" sz="1700" dirty="0"/>
          </a:p>
          <a:p>
            <a:pPr algn="r"/>
            <a:r>
              <a:rPr lang="ru-RU" sz="1700" i="1" dirty="0"/>
              <a:t>МБУ ДО «Дом детского творчества №4», </a:t>
            </a:r>
            <a:r>
              <a:rPr lang="ru-RU" sz="1700" i="1" dirty="0" smtClean="0"/>
              <a:t>г. </a:t>
            </a:r>
            <a:r>
              <a:rPr lang="ru-RU" sz="1700" i="1" dirty="0"/>
              <a:t>Новокузнецк</a:t>
            </a:r>
            <a:endParaRPr lang="ru-RU" sz="1700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05545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126916"/>
            <a:ext cx="1434016" cy="141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00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dirty="0">
                <a:effectLst/>
                <a:latin typeface="Times New Roman" pitchFamily="18" charset="0"/>
                <a:cs typeface="Times New Roman" pitchFamily="18" charset="0"/>
              </a:rPr>
              <a:t>Шаг № 6. Проведение акции</a:t>
            </a:r>
            <a:r>
              <a:rPr lang="ru-RU" b="1" i="1" dirty="0" smtClean="0"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indent="0" algn="just">
              <a:buNone/>
            </a:pPr>
            <a:r>
              <a:rPr lang="ru-RU" dirty="0" smtClean="0"/>
              <a:t>	В </a:t>
            </a:r>
            <a:r>
              <a:rPr lang="ru-RU" dirty="0"/>
              <a:t>акции необходим один координатор, тот, кто знает ответы на все вопросы и ведет всю акцию. Организатор должен знать все варианты проведения акции при непредвиденных обстоятельствах.</a:t>
            </a:r>
          </a:p>
          <a:p>
            <a:pPr marL="82296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032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dirty="0">
                <a:effectLst/>
                <a:latin typeface="Times New Roman" pitchFamily="18" charset="0"/>
                <a:cs typeface="Times New Roman" pitchFamily="18" charset="0"/>
              </a:rPr>
              <a:t>Шаг № 7. Анализ акции</a:t>
            </a:r>
            <a:r>
              <a:rPr lang="ru-RU" b="1" i="1" dirty="0" smtClean="0"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82296" indent="0">
              <a:buNone/>
            </a:pPr>
            <a:r>
              <a:rPr lang="ru-RU" dirty="0" smtClean="0"/>
              <a:t>	По </a:t>
            </a:r>
            <a:r>
              <a:rPr lang="ru-RU" dirty="0"/>
              <a:t>завершению акции проводится анализ, включающий в себя следующие важные компоненты:</a:t>
            </a:r>
          </a:p>
          <a:p>
            <a:pPr marL="82296" indent="0">
              <a:buNone/>
            </a:pPr>
            <a:r>
              <a:rPr lang="ru-RU" dirty="0"/>
              <a:t>- ход мероприятия в целом;</a:t>
            </a:r>
          </a:p>
          <a:p>
            <a:pPr marL="82296" indent="0">
              <a:buNone/>
            </a:pPr>
            <a:r>
              <a:rPr lang="ru-RU" dirty="0"/>
              <a:t>- наиболее удачные моменты и недостатки, а также трудности, с которыми пришлось столкнуться при организации и проведению  мероприятия;</a:t>
            </a:r>
          </a:p>
          <a:p>
            <a:pPr marL="82296" indent="0">
              <a:buNone/>
            </a:pPr>
            <a:r>
              <a:rPr lang="ru-RU" dirty="0"/>
              <a:t>- общую эффективность мероприятия;</a:t>
            </a:r>
          </a:p>
          <a:p>
            <a:pPr marL="82296" indent="0">
              <a:buNone/>
            </a:pPr>
            <a:r>
              <a:rPr lang="ru-RU" dirty="0"/>
              <a:t>- отзывы участников акции.</a:t>
            </a:r>
          </a:p>
          <a:p>
            <a:pPr marL="82296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497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Формы проведения акций: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- Шествие</a:t>
            </a:r>
            <a:r>
              <a:rPr lang="ru-RU" dirty="0"/>
              <a:t> </a:t>
            </a:r>
            <a:endParaRPr lang="ru-RU" dirty="0"/>
          </a:p>
          <a:p>
            <a:r>
              <a:rPr lang="ru-RU" b="1" dirty="0" smtClean="0"/>
              <a:t>- </a:t>
            </a:r>
            <a:r>
              <a:rPr lang="ru-RU" b="1" dirty="0" err="1"/>
              <a:t>Хэппенинг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 smtClean="0"/>
              <a:t>- </a:t>
            </a:r>
            <a:r>
              <a:rPr lang="ru-RU" b="1" dirty="0" err="1"/>
              <a:t>Флешмоб</a:t>
            </a:r>
            <a:r>
              <a:rPr lang="ru-RU" dirty="0"/>
              <a:t> </a:t>
            </a:r>
            <a:endParaRPr lang="ru-RU" dirty="0"/>
          </a:p>
          <a:p>
            <a:r>
              <a:rPr lang="ru-RU" b="1" dirty="0" smtClean="0"/>
              <a:t>- </a:t>
            </a:r>
            <a:r>
              <a:rPr lang="ru-RU" b="1" dirty="0" err="1"/>
              <a:t>Смартмоб</a:t>
            </a:r>
            <a:r>
              <a:rPr lang="ru-RU" dirty="0"/>
              <a:t> </a:t>
            </a:r>
            <a:endParaRPr lang="ru-RU" dirty="0"/>
          </a:p>
          <a:p>
            <a:r>
              <a:rPr lang="ru-RU" b="1" dirty="0" smtClean="0"/>
              <a:t>- </a:t>
            </a:r>
            <a:r>
              <a:rPr lang="ru-RU" b="1" dirty="0"/>
              <a:t>Живая стена </a:t>
            </a:r>
            <a:endParaRPr lang="ru-RU" b="1" dirty="0"/>
          </a:p>
          <a:p>
            <a:r>
              <a:rPr lang="ru-RU" b="1" dirty="0" smtClean="0"/>
              <a:t>- </a:t>
            </a:r>
            <a:r>
              <a:rPr lang="ru-RU" b="1" dirty="0"/>
              <a:t>Велопробег</a:t>
            </a:r>
            <a:r>
              <a:rPr lang="ru-RU" dirty="0"/>
              <a:t> </a:t>
            </a:r>
            <a:endParaRPr lang="ru-RU" dirty="0"/>
          </a:p>
          <a:p>
            <a:r>
              <a:rPr lang="ru-RU" b="1" dirty="0" smtClean="0"/>
              <a:t>- </a:t>
            </a:r>
            <a:r>
              <a:rPr lang="ru-RU" b="1" dirty="0"/>
              <a:t>Фрейм</a:t>
            </a:r>
            <a:r>
              <a:rPr lang="ru-RU" dirty="0"/>
              <a:t> </a:t>
            </a:r>
            <a:endParaRPr lang="ru-RU" dirty="0"/>
          </a:p>
          <a:p>
            <a:r>
              <a:rPr lang="ru-RU" b="1" dirty="0" smtClean="0"/>
              <a:t>- </a:t>
            </a:r>
            <a:r>
              <a:rPr lang="ru-RU" b="1" dirty="0"/>
              <a:t>Виртуальная </a:t>
            </a:r>
            <a:r>
              <a:rPr lang="ru-RU" b="1" dirty="0" smtClean="0"/>
              <a:t>акция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407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6284" y="3356992"/>
            <a:ext cx="7498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Акции районного клуба </a:t>
            </a:r>
            <a:br>
              <a:rPr lang="ru-RU" b="1" dirty="0" smtClean="0"/>
            </a:br>
            <a:r>
              <a:rPr lang="ru-RU" b="1" dirty="0" smtClean="0"/>
              <a:t>«Планета ЮИД»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0522920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062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692696"/>
            <a:ext cx="7847276" cy="5885457"/>
          </a:xfrm>
        </p:spPr>
      </p:pic>
      <p:sp>
        <p:nvSpPr>
          <p:cNvPr id="5" name="Прямоугольник 4"/>
          <p:cNvSpPr/>
          <p:nvPr/>
        </p:nvSpPr>
        <p:spPr>
          <a:xfrm>
            <a:off x="5024213" y="5013176"/>
            <a:ext cx="290977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FF00"/>
                </a:solidFill>
              </a:rPr>
              <a:t>«Трамвай</a:t>
            </a:r>
          </a:p>
          <a:p>
            <a:pPr algn="ctr"/>
            <a:r>
              <a:rPr lang="ru-RU" sz="2800" b="1" i="1" dirty="0" smtClean="0">
                <a:solidFill>
                  <a:srgbClr val="FFFF00"/>
                </a:solidFill>
              </a:rPr>
              <a:t>безопасности»</a:t>
            </a:r>
            <a:endParaRPr lang="ru-RU" sz="28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65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7516688" cy="90872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В новый год вступаем, </a:t>
            </a:r>
            <a:r>
              <a:rPr lang="ru-RU" sz="2800" dirty="0" err="1" smtClean="0"/>
              <a:t>пдд</a:t>
            </a:r>
            <a:r>
              <a:rPr lang="ru-RU" sz="2800" dirty="0" smtClean="0"/>
              <a:t> мы соблюдаем!</a:t>
            </a:r>
            <a:endParaRPr lang="ru-RU" sz="2800" dirty="0"/>
          </a:p>
        </p:txBody>
      </p:sp>
      <p:pic>
        <p:nvPicPr>
          <p:cNvPr id="5" name="Рисунок 4" descr="IMG_85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4365104"/>
            <a:ext cx="3075756" cy="2050504"/>
          </a:xfrm>
          <a:prstGeom prst="rect">
            <a:avLst/>
          </a:prstGeom>
        </p:spPr>
      </p:pic>
      <p:pic>
        <p:nvPicPr>
          <p:cNvPr id="6" name="Рисунок 5" descr="IMG_85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4365104"/>
            <a:ext cx="3441780" cy="2294520"/>
          </a:xfrm>
          <a:prstGeom prst="rect">
            <a:avLst/>
          </a:prstGeom>
        </p:spPr>
      </p:pic>
      <p:pic>
        <p:nvPicPr>
          <p:cNvPr id="7" name="Рисунок 6" descr="IMG_85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11760" y="2420888"/>
            <a:ext cx="3168352" cy="2112234"/>
          </a:xfrm>
          <a:prstGeom prst="rect">
            <a:avLst/>
          </a:prstGeom>
        </p:spPr>
      </p:pic>
      <p:pic>
        <p:nvPicPr>
          <p:cNvPr id="8" name="Рисунок 7" descr="IMG_853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32040" y="908720"/>
            <a:ext cx="3165716" cy="2110477"/>
          </a:xfrm>
          <a:prstGeom prst="rect">
            <a:avLst/>
          </a:prstGeom>
        </p:spPr>
      </p:pic>
      <p:pic>
        <p:nvPicPr>
          <p:cNvPr id="9" name="Рисунок 8" descr="IMG_854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520" y="980728"/>
            <a:ext cx="2880320" cy="192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83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116632"/>
            <a:ext cx="4320480" cy="2880320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791" y="404664"/>
            <a:ext cx="4211960" cy="280797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988" y="3356992"/>
            <a:ext cx="4788024" cy="319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35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91"/>
          <a:stretch/>
        </p:blipFill>
        <p:spPr>
          <a:xfrm>
            <a:off x="467544" y="3605447"/>
            <a:ext cx="3384376" cy="313205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573016"/>
            <a:ext cx="3899925" cy="30963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97" b="18788"/>
          <a:stretch/>
        </p:blipFill>
        <p:spPr>
          <a:xfrm>
            <a:off x="2123728" y="120572"/>
            <a:ext cx="4913890" cy="33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9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C:\Users\Admin\Desktop\Новая папка\SAM_10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879574">
            <a:off x="603181" y="436862"/>
            <a:ext cx="2772586" cy="3672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43" name="Picture 3" descr="C:\Users\Admin\Desktop\Новая папка\SAM_102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4320" r="27853"/>
          <a:stretch>
            <a:fillRect/>
          </a:stretch>
        </p:blipFill>
        <p:spPr bwMode="auto">
          <a:xfrm rot="20900194">
            <a:off x="3623728" y="252579"/>
            <a:ext cx="2880320" cy="37356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44" name="Picture 4" descr="C:\Users\Admin\Desktop\Новая папка\SAM_10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3356992"/>
            <a:ext cx="2789026" cy="31401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907704" y="4653136"/>
            <a:ext cx="306205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i="1" dirty="0" smtClean="0">
                <a:solidFill>
                  <a:srgbClr val="FF0000"/>
                </a:solidFill>
              </a:rPr>
              <a:t>«В Новый год </a:t>
            </a:r>
          </a:p>
          <a:p>
            <a:r>
              <a:rPr lang="ru-RU" sz="3200" i="1" dirty="0" smtClean="0">
                <a:solidFill>
                  <a:srgbClr val="FF0000"/>
                </a:solidFill>
              </a:rPr>
              <a:t>по безопасным </a:t>
            </a:r>
          </a:p>
          <a:p>
            <a:r>
              <a:rPr lang="ru-RU" sz="3200" i="1" dirty="0" smtClean="0">
                <a:solidFill>
                  <a:srgbClr val="FF0000"/>
                </a:solidFill>
              </a:rPr>
              <a:t>дорогам!» </a:t>
            </a:r>
            <a:endParaRPr lang="ru-RU" sz="32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26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51667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Акция к Дню матери</a:t>
            </a:r>
            <a:endParaRPr lang="ru-RU" dirty="0"/>
          </a:p>
        </p:txBody>
      </p:sp>
      <p:pic>
        <p:nvPicPr>
          <p:cNvPr id="4" name="Содержимое 3" descr="IMG_79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4758960"/>
            <a:ext cx="2530624" cy="1687083"/>
          </a:xfrm>
        </p:spPr>
      </p:pic>
      <p:pic>
        <p:nvPicPr>
          <p:cNvPr id="5" name="Рисунок 4" descr="IMG_79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000" y="4495948"/>
            <a:ext cx="3196578" cy="2131052"/>
          </a:xfrm>
          <a:prstGeom prst="rect">
            <a:avLst/>
          </a:prstGeom>
        </p:spPr>
      </p:pic>
      <p:pic>
        <p:nvPicPr>
          <p:cNvPr id="6" name="Рисунок 5" descr="IMG_796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27784" y="2708920"/>
            <a:ext cx="3196578" cy="2131052"/>
          </a:xfrm>
          <a:prstGeom prst="rect">
            <a:avLst/>
          </a:prstGeom>
        </p:spPr>
      </p:pic>
      <p:pic>
        <p:nvPicPr>
          <p:cNvPr id="7" name="Рисунок 6" descr="IMG_798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64088" y="4437112"/>
            <a:ext cx="3196578" cy="2131052"/>
          </a:xfrm>
          <a:prstGeom prst="rect">
            <a:avLst/>
          </a:prstGeom>
        </p:spPr>
      </p:pic>
      <p:pic>
        <p:nvPicPr>
          <p:cNvPr id="8" name="Рисунок 7" descr="IMG_799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48064" y="908720"/>
            <a:ext cx="3196578" cy="2131052"/>
          </a:xfrm>
          <a:prstGeom prst="rect">
            <a:avLst/>
          </a:prstGeom>
        </p:spPr>
      </p:pic>
      <p:pic>
        <p:nvPicPr>
          <p:cNvPr id="9" name="Рисунок 8" descr="IMG_799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1520" y="1052736"/>
            <a:ext cx="3196578" cy="213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24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516" y="2912192"/>
            <a:ext cx="2808321" cy="3724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6632"/>
            <a:ext cx="2808321" cy="3744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336" y="1772816"/>
            <a:ext cx="2543180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24983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7671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Мой безопасный путь – в школу</a:t>
            </a:r>
            <a:endParaRPr lang="ru-RU" dirty="0"/>
          </a:p>
        </p:txBody>
      </p:sp>
      <p:pic>
        <p:nvPicPr>
          <p:cNvPr id="4" name="Содержимое 3" descr="IMG_29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412776"/>
            <a:ext cx="2916324" cy="1944216"/>
          </a:xfrm>
        </p:spPr>
      </p:pic>
      <p:pic>
        <p:nvPicPr>
          <p:cNvPr id="5" name="Рисунок 4" descr="IMG_29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936" y="1412776"/>
            <a:ext cx="3024336" cy="2016224"/>
          </a:xfrm>
          <a:prstGeom prst="rect">
            <a:avLst/>
          </a:prstGeom>
        </p:spPr>
      </p:pic>
      <p:pic>
        <p:nvPicPr>
          <p:cNvPr id="6" name="Рисунок 5" descr="IMG_29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4365104"/>
            <a:ext cx="3240359" cy="2160240"/>
          </a:xfrm>
          <a:prstGeom prst="rect">
            <a:avLst/>
          </a:prstGeom>
        </p:spPr>
      </p:pic>
      <p:pic>
        <p:nvPicPr>
          <p:cNvPr id="7" name="Рисунок 6" descr="IMG_296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83768" y="2852936"/>
            <a:ext cx="2711560" cy="1807707"/>
          </a:xfrm>
          <a:prstGeom prst="rect">
            <a:avLst/>
          </a:prstGeom>
        </p:spPr>
      </p:pic>
      <p:pic>
        <p:nvPicPr>
          <p:cNvPr id="8" name="Рисунок 7" descr="IMG_305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07297" y="4509120"/>
            <a:ext cx="3024335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33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32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88024" y="4461115"/>
            <a:ext cx="3193418" cy="2128945"/>
          </a:xfrm>
          <a:prstGeom prst="rect">
            <a:avLst/>
          </a:prstGeom>
        </p:spPr>
      </p:pic>
      <p:pic>
        <p:nvPicPr>
          <p:cNvPr id="5" name="Рисунок 4" descr="IMG_318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4437112"/>
            <a:ext cx="3071600" cy="2047734"/>
          </a:xfrm>
          <a:prstGeom prst="rect">
            <a:avLst/>
          </a:prstGeom>
        </p:spPr>
      </p:pic>
      <p:pic>
        <p:nvPicPr>
          <p:cNvPr id="6" name="Рисунок 5" descr="IMG_316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404664"/>
            <a:ext cx="3251620" cy="2167747"/>
          </a:xfrm>
          <a:prstGeom prst="rect">
            <a:avLst/>
          </a:prstGeom>
        </p:spPr>
      </p:pic>
      <p:pic>
        <p:nvPicPr>
          <p:cNvPr id="7" name="Рисунок 6" descr="IMG_313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9992" y="404664"/>
            <a:ext cx="3348371" cy="2232248"/>
          </a:xfrm>
          <a:prstGeom prst="rect">
            <a:avLst/>
          </a:prstGeom>
        </p:spPr>
      </p:pic>
      <p:pic>
        <p:nvPicPr>
          <p:cNvPr id="8" name="Рисунок 7" descr="IMG_309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71800" y="2636912"/>
            <a:ext cx="2711560" cy="1807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93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-243408"/>
            <a:ext cx="7498080" cy="1143000"/>
          </a:xfrm>
        </p:spPr>
        <p:txBody>
          <a:bodyPr/>
          <a:lstStyle/>
          <a:p>
            <a:r>
              <a:rPr lang="ru-RU" dirty="0" smtClean="0"/>
              <a:t>«Снежный патруль»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9" y="764705"/>
            <a:ext cx="3672408" cy="244827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988282"/>
            <a:ext cx="3672408" cy="24493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479" y="4221090"/>
            <a:ext cx="3612561" cy="240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1374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059832" y="3092624"/>
            <a:ext cx="37079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«</a:t>
            </a:r>
            <a:r>
              <a:rPr lang="ru-RU" sz="3200" b="1" i="1" dirty="0">
                <a:solidFill>
                  <a:srgbClr val="FF0000"/>
                </a:solidFill>
              </a:rPr>
              <a:t>Помни о сердце, которое ждет</a:t>
            </a:r>
            <a:r>
              <a:rPr lang="ru-RU" sz="3200" b="1" i="1" dirty="0" smtClean="0">
                <a:solidFill>
                  <a:srgbClr val="FF0000"/>
                </a:solidFill>
              </a:rPr>
              <a:t>»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0648"/>
            <a:ext cx="4247964" cy="28319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169842"/>
            <a:ext cx="3851920" cy="256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95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571184" cy="5886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«Трамвай безопасности»</a:t>
            </a:r>
            <a:endParaRPr lang="ru-RU" dirty="0"/>
          </a:p>
        </p:txBody>
      </p:sp>
      <p:pic>
        <p:nvPicPr>
          <p:cNvPr id="4" name="Содержимое 3" descr="IMG_217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774590">
            <a:off x="4331050" y="1347342"/>
            <a:ext cx="3287674" cy="2191782"/>
          </a:xfrm>
        </p:spPr>
      </p:pic>
      <p:pic>
        <p:nvPicPr>
          <p:cNvPr id="5" name="Рисунок 4" descr="IMG_217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139711">
            <a:off x="239509" y="1765214"/>
            <a:ext cx="3173621" cy="2115748"/>
          </a:xfrm>
          <a:prstGeom prst="rect">
            <a:avLst/>
          </a:prstGeom>
        </p:spPr>
      </p:pic>
      <p:pic>
        <p:nvPicPr>
          <p:cNvPr id="6" name="Рисунок 5" descr="IMG_219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75856" y="3933056"/>
            <a:ext cx="3861085" cy="257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39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3" descr="DSC0356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1520" y="620688"/>
            <a:ext cx="4348564" cy="2664296"/>
          </a:xfrm>
        </p:spPr>
      </p:pic>
      <p:pic>
        <p:nvPicPr>
          <p:cNvPr id="5" name="Picture 12" descr="DSC062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211959" y="2996952"/>
            <a:ext cx="3481947" cy="2736304"/>
          </a:xfrm>
          <a:prstGeom prst="rect">
            <a:avLst/>
          </a:prstGeom>
        </p:spPr>
      </p:pic>
      <p:pic>
        <p:nvPicPr>
          <p:cNvPr id="6" name="Picture 14" descr="DSC0357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39552" y="3861048"/>
            <a:ext cx="3514215" cy="263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05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8" descr="DSC0359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7544" y="260648"/>
            <a:ext cx="4135582" cy="3100647"/>
          </a:xfrm>
        </p:spPr>
      </p:pic>
      <p:pic>
        <p:nvPicPr>
          <p:cNvPr id="5" name="Picture 9" descr="DSC0358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355976" y="2708920"/>
            <a:ext cx="3455988" cy="2592387"/>
          </a:xfrm>
          <a:prstGeom prst="rect">
            <a:avLst/>
          </a:prstGeom>
        </p:spPr>
      </p:pic>
      <p:pic>
        <p:nvPicPr>
          <p:cNvPr id="6" name="Picture 10" descr="DSC0626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67544" y="3933056"/>
            <a:ext cx="3668713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21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5166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>«Счастливому детству – </a:t>
            </a:r>
            <a:br>
              <a:rPr lang="ru-RU" sz="2800" dirty="0" smtClean="0"/>
            </a:br>
            <a:r>
              <a:rPr lang="ru-RU" sz="2800" dirty="0" smtClean="0"/>
              <a:t>зеленый свет!»</a:t>
            </a:r>
            <a:endParaRPr lang="ru-RU" sz="2800" dirty="0"/>
          </a:p>
        </p:txBody>
      </p:sp>
      <p:pic>
        <p:nvPicPr>
          <p:cNvPr id="4" name="Содержимое 3" descr="7f7Ze-3r_i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4525665"/>
            <a:ext cx="2574264" cy="1930698"/>
          </a:xfrm>
        </p:spPr>
      </p:pic>
      <p:pic>
        <p:nvPicPr>
          <p:cNvPr id="5" name="Рисунок 4" descr="BFifGVYuAF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3717032"/>
            <a:ext cx="3642587" cy="2731940"/>
          </a:xfrm>
          <a:prstGeom prst="rect">
            <a:avLst/>
          </a:prstGeom>
        </p:spPr>
      </p:pic>
      <p:pic>
        <p:nvPicPr>
          <p:cNvPr id="6" name="Рисунок 5" descr="dfldoaECnF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3645024"/>
            <a:ext cx="3642587" cy="2731940"/>
          </a:xfrm>
          <a:prstGeom prst="rect">
            <a:avLst/>
          </a:prstGeom>
        </p:spPr>
      </p:pic>
      <p:pic>
        <p:nvPicPr>
          <p:cNvPr id="7" name="Рисунок 6" descr="EP-uOSUU7l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908720"/>
            <a:ext cx="3456384" cy="2592288"/>
          </a:xfrm>
          <a:prstGeom prst="rect">
            <a:avLst/>
          </a:prstGeom>
        </p:spPr>
      </p:pic>
      <p:pic>
        <p:nvPicPr>
          <p:cNvPr id="8" name="Рисунок 7" descr="oCBznuHnw5I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99992" y="908720"/>
            <a:ext cx="3498571" cy="262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33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IMG_034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2000" contrast="12000"/>
          </a:blip>
          <a:srcRect l="14102"/>
          <a:stretch>
            <a:fillRect/>
          </a:stretch>
        </p:blipFill>
        <p:spPr>
          <a:xfrm>
            <a:off x="467544" y="332656"/>
            <a:ext cx="1884360" cy="2924944"/>
          </a:xfrm>
        </p:spPr>
      </p:pic>
      <p:pic>
        <p:nvPicPr>
          <p:cNvPr id="5" name="Picture 15" descr="IMG_0343"/>
          <p:cNvPicPr>
            <a:picLocks noChangeAspect="1" noChangeArrowheads="1"/>
          </p:cNvPicPr>
          <p:nvPr/>
        </p:nvPicPr>
        <p:blipFill>
          <a:blip r:embed="rId3" cstate="print">
            <a:lum contrast="24000"/>
          </a:blip>
          <a:srcRect/>
          <a:stretch>
            <a:fillRect/>
          </a:stretch>
        </p:blipFill>
        <p:spPr>
          <a:xfrm>
            <a:off x="5515223" y="260648"/>
            <a:ext cx="2376265" cy="3168352"/>
          </a:xfrm>
          <a:prstGeom prst="rect">
            <a:avLst/>
          </a:prstGeom>
        </p:spPr>
      </p:pic>
      <p:pic>
        <p:nvPicPr>
          <p:cNvPr id="6" name="Picture 11" descr="IMG_0349"/>
          <p:cNvPicPr>
            <a:picLocks noChangeAspect="1" noChangeArrowheads="1"/>
          </p:cNvPicPr>
          <p:nvPr/>
        </p:nvPicPr>
        <p:blipFill>
          <a:blip r:embed="rId4" cstate="print">
            <a:lum bright="-6000"/>
          </a:blip>
          <a:srcRect/>
          <a:stretch>
            <a:fillRect/>
          </a:stretch>
        </p:blipFill>
        <p:spPr>
          <a:xfrm>
            <a:off x="2627784" y="2276872"/>
            <a:ext cx="3241229" cy="2430507"/>
          </a:xfrm>
          <a:prstGeom prst="rect">
            <a:avLst/>
          </a:prstGeom>
        </p:spPr>
      </p:pic>
      <p:pic>
        <p:nvPicPr>
          <p:cNvPr id="7" name="Picture 10" descr="IMG_0353"/>
          <p:cNvPicPr>
            <a:picLocks noChangeAspect="1" noChangeArrowheads="1"/>
          </p:cNvPicPr>
          <p:nvPr/>
        </p:nvPicPr>
        <p:blipFill>
          <a:blip r:embed="rId5" cstate="print">
            <a:lum bright="-12000" contrast="18000"/>
          </a:blip>
          <a:srcRect l="9266" t="22584"/>
          <a:stretch>
            <a:fillRect/>
          </a:stretch>
        </p:blipFill>
        <p:spPr>
          <a:xfrm>
            <a:off x="395536" y="4005064"/>
            <a:ext cx="2187408" cy="2488778"/>
          </a:xfrm>
          <a:prstGeom prst="rect">
            <a:avLst/>
          </a:prstGeom>
        </p:spPr>
      </p:pic>
      <p:pic>
        <p:nvPicPr>
          <p:cNvPr id="8" name="Picture 12" descr="IMG_0354"/>
          <p:cNvPicPr>
            <a:picLocks noChangeAspect="1" noChangeArrowheads="1"/>
          </p:cNvPicPr>
          <p:nvPr/>
        </p:nvPicPr>
        <p:blipFill>
          <a:blip r:embed="rId6" cstate="print">
            <a:lum bright="-12000"/>
          </a:blip>
          <a:srcRect b="13188"/>
          <a:stretch>
            <a:fillRect/>
          </a:stretch>
        </p:blipFill>
        <p:spPr>
          <a:xfrm>
            <a:off x="4644008" y="4293096"/>
            <a:ext cx="3608221" cy="234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71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9405" y="188640"/>
            <a:ext cx="7239000" cy="1700808"/>
          </a:xfrm>
        </p:spPr>
        <p:txBody>
          <a:bodyPr>
            <a:noAutofit/>
          </a:bodyPr>
          <a:lstStyle/>
          <a:p>
            <a:pPr algn="ctr"/>
            <a:r>
              <a:rPr lang="ru-RU" sz="1400" dirty="0" smtClean="0">
                <a:solidFill>
                  <a:srgbClr val="0070C0"/>
                </a:solidFill>
              </a:rPr>
              <a:t>       </a:t>
            </a:r>
            <a:r>
              <a:rPr lang="ru-RU" sz="2400" b="1" dirty="0" smtClean="0">
                <a:solidFill>
                  <a:srgbClr val="002060"/>
                </a:solidFill>
              </a:rPr>
              <a:t>Свет детских глаз нужно нам уберечь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      Нужно в детских сердцах веру зажечь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        В них радость и смех, небо летнего дня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      Они смотрят на мир, на меня и тебя!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t="-1449" r="9838" b="1449"/>
          <a:stretch/>
        </p:blipFill>
        <p:spPr>
          <a:xfrm rot="5400000">
            <a:off x="2848372" y="1912268"/>
            <a:ext cx="4067944" cy="45091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9598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/>
              <a:t>Что такое акция? Что отличает ее от других форм массовых мероприятий?</a:t>
            </a:r>
            <a:br>
              <a:rPr lang="ru-RU" sz="3600" dirty="0"/>
            </a:b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1" i="1" dirty="0" smtClean="0"/>
              <a:t>Акция</a:t>
            </a:r>
            <a:r>
              <a:rPr lang="ru-RU" dirty="0" smtClean="0"/>
              <a:t> </a:t>
            </a:r>
            <a:r>
              <a:rPr lang="ru-RU" dirty="0"/>
              <a:t>– это вовлечение (движение, действие), умение создать событие для достижения поставленной цели. И это должно быть ярко!</a:t>
            </a:r>
          </a:p>
          <a:p>
            <a:r>
              <a:rPr lang="ru-RU" b="1" i="1" dirty="0"/>
              <a:t>Акция</a:t>
            </a:r>
            <a:r>
              <a:rPr lang="ru-RU" dirty="0"/>
              <a:t> – большое комплексное мероприятие, продолжительность которого зависит от поставленных задач.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418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2296" indent="0">
              <a:buNone/>
            </a:pPr>
            <a:endParaRPr lang="ru-RU" sz="5400" b="1" dirty="0" smtClean="0">
              <a:solidFill>
                <a:srgbClr val="FF0000"/>
              </a:solidFill>
            </a:endParaRPr>
          </a:p>
          <a:p>
            <a:pPr marL="82296" indent="0">
              <a:buNone/>
            </a:pPr>
            <a:r>
              <a:rPr lang="ru-RU" sz="5400" b="1" dirty="0" smtClean="0">
                <a:solidFill>
                  <a:srgbClr val="FF0000"/>
                </a:solidFill>
              </a:rPr>
              <a:t>Спасибо за внимание!</a:t>
            </a:r>
            <a:endParaRPr lang="ru-RU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23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476672"/>
            <a:ext cx="7890080" cy="1138138"/>
          </a:xfrm>
        </p:spPr>
        <p:txBody>
          <a:bodyPr>
            <a:normAutofit fontScale="90000"/>
          </a:bodyPr>
          <a:lstStyle/>
          <a:p>
            <a:r>
              <a:rPr lang="ru-RU" sz="2700" b="1" dirty="0">
                <a:effectLst/>
              </a:rPr>
              <a:t>Н</a:t>
            </a:r>
            <a:r>
              <a:rPr lang="ru-RU" sz="2700" b="1" dirty="0" smtClean="0">
                <a:effectLst/>
              </a:rPr>
              <a:t>еобходимо </a:t>
            </a:r>
            <a:r>
              <a:rPr lang="ru-RU" sz="2700" b="1" dirty="0">
                <a:effectLst/>
              </a:rPr>
              <a:t>четко продумать цели, содержание и организацию проводимых в рамках акции мероприятий. Для этого необходимо: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447800"/>
            <a:ext cx="7818072" cy="4800600"/>
          </a:xfrm>
        </p:spPr>
        <p:txBody>
          <a:bodyPr>
            <a:normAutofit fontScale="92500" lnSpcReduction="10000"/>
          </a:bodyPr>
          <a:lstStyle/>
          <a:p>
            <a:pPr marL="82296" indent="0">
              <a:buNone/>
            </a:pPr>
            <a:r>
              <a:rPr lang="ru-RU" sz="3000" dirty="0" smtClean="0"/>
              <a:t>1</a:t>
            </a:r>
            <a:r>
              <a:rPr lang="ru-RU" sz="3000" dirty="0"/>
              <a:t>. Правильно поставленные цели и понимание, каким должен быть результат</a:t>
            </a:r>
            <a:r>
              <a:rPr lang="ru-RU" sz="3000" dirty="0" smtClean="0"/>
              <a:t>;</a:t>
            </a:r>
            <a:endParaRPr lang="ru-RU" sz="3000" dirty="0"/>
          </a:p>
          <a:p>
            <a:pPr marL="82296" indent="0">
              <a:buNone/>
            </a:pPr>
            <a:r>
              <a:rPr lang="ru-RU" sz="3000" dirty="0"/>
              <a:t>2. Подробный сценарий (программа) с задачей для каждого участника акции. </a:t>
            </a:r>
          </a:p>
          <a:p>
            <a:pPr marL="82296" indent="0">
              <a:buNone/>
            </a:pPr>
            <a:r>
              <a:rPr lang="ru-RU" sz="3000" dirty="0"/>
              <a:t>3. Яркий формат (удачное название, лозунг, необычная атрибутика, оформление, одежда участников, яркое действо и пр.);</a:t>
            </a:r>
          </a:p>
          <a:p>
            <a:pPr marL="82296" indent="0">
              <a:buNone/>
            </a:pPr>
            <a:r>
              <a:rPr lang="ru-RU" sz="3000" dirty="0"/>
              <a:t>4. Поощрение участников акции и демонстрация ее итогов.</a:t>
            </a:r>
          </a:p>
          <a:p>
            <a:pPr marL="82296" indent="0">
              <a:buNone/>
            </a:pPr>
            <a:r>
              <a:rPr lang="ru-RU" sz="3000" dirty="0"/>
              <a:t>5. По - возможности, </a:t>
            </a:r>
            <a:r>
              <a:rPr lang="ru-RU" sz="3000" dirty="0" err="1"/>
              <a:t>пролонгированность</a:t>
            </a:r>
            <a:r>
              <a:rPr lang="ru-RU" sz="3000" dirty="0"/>
              <a:t> акции, возведение ее в статус традиционной.   </a:t>
            </a:r>
          </a:p>
          <a:p>
            <a:pPr marL="82296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795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Как организовать акцию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indent="0"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1. Определение информационного повода.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82296" indent="0">
              <a:buNone/>
            </a:pPr>
            <a:r>
              <a:rPr lang="ru-RU" dirty="0"/>
              <a:t>Повод для акции может быть любой:</a:t>
            </a:r>
          </a:p>
          <a:p>
            <a:pPr marL="82296" indent="0">
              <a:buNone/>
            </a:pPr>
            <a:r>
              <a:rPr lang="ru-RU" dirty="0"/>
              <a:t>- проведение профилактической операции;</a:t>
            </a:r>
          </a:p>
          <a:p>
            <a:pPr marL="82296" indent="0">
              <a:buNone/>
            </a:pPr>
            <a:r>
              <a:rPr lang="ru-RU" dirty="0"/>
              <a:t>- юбилейная календарная дата;</a:t>
            </a:r>
          </a:p>
          <a:p>
            <a:pPr marL="82296" indent="0">
              <a:buNone/>
            </a:pPr>
            <a:r>
              <a:rPr lang="ru-RU" dirty="0"/>
              <a:t>- значимое событие;</a:t>
            </a:r>
          </a:p>
          <a:p>
            <a:pPr marL="82296" indent="0">
              <a:buNone/>
            </a:pPr>
            <a:r>
              <a:rPr lang="ru-RU" dirty="0"/>
              <a:t>- актуальная проблема;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5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692696"/>
            <a:ext cx="7498080" cy="4800600"/>
          </a:xfrm>
        </p:spPr>
        <p:txBody>
          <a:bodyPr/>
          <a:lstStyle/>
          <a:p>
            <a:pPr marL="82296" indent="0"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2. Определение целевой аудитории.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82296" indent="0" algn="just">
              <a:buNone/>
            </a:pPr>
            <a:r>
              <a:rPr lang="ru-RU" dirty="0" smtClean="0"/>
              <a:t>	Определение </a:t>
            </a:r>
            <a:r>
              <a:rPr lang="ru-RU" dirty="0"/>
              <a:t>тех, кому  адресована акция очень важно. От этого зависит разработка всей программы. Чем конкретнее определены адресаты акции, тем нагляднее и эффективнее может быть полученный результат.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886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620688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effectLst/>
                <a:latin typeface="Times New Roman" pitchFamily="18" charset="0"/>
                <a:cs typeface="Times New Roman" pitchFamily="18" charset="0"/>
              </a:rPr>
              <a:t>Шаг № 3. Ключевые моменты акции.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608" y="1916832"/>
            <a:ext cx="7498080" cy="4331568"/>
          </a:xfrm>
        </p:spPr>
        <p:txBody>
          <a:bodyPr/>
          <a:lstStyle/>
          <a:p>
            <a:pPr marL="82296" indent="0" algn="just">
              <a:buNone/>
            </a:pPr>
            <a:r>
              <a:rPr lang="ru-RU" dirty="0" smtClean="0"/>
              <a:t>	Определение </a:t>
            </a:r>
            <a:r>
              <a:rPr lang="ru-RU" dirty="0"/>
              <a:t>ключевых моментов планируемой акции: что есть, что планируется сделать, какие есть ресурсы, кто участники и уровень их подготовки,  ожидаемые результаты и т.п. Все эти моменты очень важны и должны быть конкретны. </a:t>
            </a:r>
          </a:p>
          <a:p>
            <a:pPr marL="82296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416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dirty="0">
                <a:effectLst/>
                <a:latin typeface="Times New Roman" pitchFamily="18" charset="0"/>
                <a:cs typeface="Times New Roman" pitchFamily="18" charset="0"/>
              </a:rPr>
              <a:t>Шаг № 4. Составление плана</a:t>
            </a:r>
            <a:r>
              <a:rPr lang="ru-RU" b="1" i="1" dirty="0" smtClean="0"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82296" indent="0">
              <a:buNone/>
            </a:pPr>
            <a:r>
              <a:rPr lang="ru-RU" dirty="0"/>
              <a:t>Он включает:</a:t>
            </a:r>
          </a:p>
          <a:p>
            <a:pPr marL="82296" indent="0">
              <a:buNone/>
            </a:pPr>
            <a:r>
              <a:rPr lang="ru-RU" dirty="0"/>
              <a:t>- определение темы акции;</a:t>
            </a:r>
          </a:p>
          <a:p>
            <a:pPr marL="82296" indent="0">
              <a:buNone/>
            </a:pPr>
            <a:r>
              <a:rPr lang="ru-RU" dirty="0"/>
              <a:t>- определение цели и задач акции;</a:t>
            </a:r>
          </a:p>
          <a:p>
            <a:pPr marL="82296" indent="0">
              <a:buNone/>
            </a:pPr>
            <a:r>
              <a:rPr lang="ru-RU" dirty="0"/>
              <a:t>- название, девиз;</a:t>
            </a:r>
          </a:p>
          <a:p>
            <a:pPr marL="82296" indent="0">
              <a:buNone/>
            </a:pPr>
            <a:r>
              <a:rPr lang="ru-RU" dirty="0"/>
              <a:t>- определение даты, места, времени проведения;</a:t>
            </a:r>
          </a:p>
          <a:p>
            <a:pPr marL="82296" indent="0">
              <a:buNone/>
            </a:pPr>
            <a:r>
              <a:rPr lang="ru-RU" dirty="0"/>
              <a:t>- подготовка атрибутов акции;</a:t>
            </a:r>
          </a:p>
          <a:p>
            <a:pPr marL="82296" indent="0">
              <a:buNone/>
            </a:pPr>
            <a:r>
              <a:rPr lang="ru-RU" dirty="0"/>
              <a:t>- репетиции, беседы, разъяснительная работа с участниками акции</a:t>
            </a:r>
          </a:p>
          <a:p>
            <a:pPr marL="82296" indent="0">
              <a:buNone/>
            </a:pPr>
            <a:r>
              <a:rPr lang="ru-RU" dirty="0"/>
              <a:t>- подготовка и тиражирование печатной продукции (плакаты, закладки, буклеты, грамоты, атрибуты (например, ромашка) и пр.);</a:t>
            </a:r>
          </a:p>
          <a:p>
            <a:pPr marL="82296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686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>
                <a:effectLst/>
                <a:latin typeface="Times New Roman" pitchFamily="18" charset="0"/>
                <a:cs typeface="Times New Roman" pitchFamily="18" charset="0"/>
              </a:rPr>
              <a:t>Шаг № 5. Написание сценария (программы) акции</a:t>
            </a:r>
            <a:r>
              <a:rPr lang="ru-RU" b="1" i="1" dirty="0" smtClean="0"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608" y="1772816"/>
            <a:ext cx="7498080" cy="4475584"/>
          </a:xfrm>
        </p:spPr>
        <p:txBody>
          <a:bodyPr/>
          <a:lstStyle/>
          <a:p>
            <a:pPr marL="82296" indent="0" algn="just">
              <a:buNone/>
            </a:pPr>
            <a:r>
              <a:rPr lang="ru-RU" dirty="0" smtClean="0"/>
              <a:t>	Сценарий </a:t>
            </a:r>
            <a:r>
              <a:rPr lang="ru-RU" dirty="0"/>
              <a:t>(программа) акции по насыщенности мероприятиями зависит от ее цели. От цели зависит и продолжительность акции, адресаты и место проведения.</a:t>
            </a:r>
          </a:p>
        </p:txBody>
      </p:sp>
    </p:spTree>
    <p:extLst>
      <p:ext uri="{BB962C8B-B14F-4D97-AF65-F5344CB8AC3E}">
        <p14:creationId xmlns:p14="http://schemas.microsoft.com/office/powerpoint/2010/main" val="365079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103</TotalTime>
  <Words>339</Words>
  <Application>Microsoft Office PowerPoint</Application>
  <PresentationFormat>Экран (4:3)</PresentationFormat>
  <Paragraphs>69</Paragraphs>
  <Slides>30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7" baseType="lpstr">
      <vt:lpstr>Calibri</vt:lpstr>
      <vt:lpstr>Corbel</vt:lpstr>
      <vt:lpstr>Gill Sans MT</vt:lpstr>
      <vt:lpstr>Times New Roman</vt:lpstr>
      <vt:lpstr>Verdana</vt:lpstr>
      <vt:lpstr>Wingdings 2</vt:lpstr>
      <vt:lpstr>Солнцестояние</vt:lpstr>
      <vt:lpstr>Акция – как эффективное мероприятие в деле пропаганды безопасности дорожного движения</vt:lpstr>
      <vt:lpstr>Презентация PowerPoint</vt:lpstr>
      <vt:lpstr>Что такое акция? Что отличает ее от других форм массовых мероприятий? </vt:lpstr>
      <vt:lpstr>Необходимо четко продумать цели, содержание и организацию проводимых в рамках акции мероприятий. Для этого необходимо: </vt:lpstr>
      <vt:lpstr>Как организовать акцию</vt:lpstr>
      <vt:lpstr>Презентация PowerPoint</vt:lpstr>
      <vt:lpstr>Шаг № 3. Ключевые моменты акции. </vt:lpstr>
      <vt:lpstr>Шаг № 4. Составление плана.</vt:lpstr>
      <vt:lpstr>Шаг № 5. Написание сценария (программы) акции.</vt:lpstr>
      <vt:lpstr>Шаг № 6. Проведение акции.</vt:lpstr>
      <vt:lpstr>Шаг № 7. Анализ акции.</vt:lpstr>
      <vt:lpstr>Формы проведения акций:</vt:lpstr>
      <vt:lpstr>Акции районного клуба  «Планета ЮИД»</vt:lpstr>
      <vt:lpstr>Презентация PowerPoint</vt:lpstr>
      <vt:lpstr>В новый год вступаем, пдд мы соблюдаем!</vt:lpstr>
      <vt:lpstr>Презентация PowerPoint</vt:lpstr>
      <vt:lpstr>Презентация PowerPoint</vt:lpstr>
      <vt:lpstr>Презентация PowerPoint</vt:lpstr>
      <vt:lpstr>Акция к Дню матери</vt:lpstr>
      <vt:lpstr>Мой безопасный путь – в школу</vt:lpstr>
      <vt:lpstr>Презентация PowerPoint</vt:lpstr>
      <vt:lpstr>«Снежный патруль»</vt:lpstr>
      <vt:lpstr>Презентация PowerPoint</vt:lpstr>
      <vt:lpstr>«Трамвай безопасности»</vt:lpstr>
      <vt:lpstr>Презентация PowerPoint</vt:lpstr>
      <vt:lpstr>Презентация PowerPoint</vt:lpstr>
      <vt:lpstr>«Счастливому детству –  зеленый свет!»</vt:lpstr>
      <vt:lpstr>Презентация PowerPoint</vt:lpstr>
      <vt:lpstr>       Свет детских глаз нужно нам уберечь       Нужно в детских сердцах веру зажечь         В них радость и смех, небо летнего дня       Они смотрят на мир, на меня и тебя!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Акция – как эффективное мероприятие в деле пропаганды безопасности дорожного движения</dc:title>
  <dc:creator>130416</dc:creator>
  <cp:lastModifiedBy>Катя</cp:lastModifiedBy>
  <cp:revision>11</cp:revision>
  <dcterms:created xsi:type="dcterms:W3CDTF">2017-03-29T01:10:22Z</dcterms:created>
  <dcterms:modified xsi:type="dcterms:W3CDTF">2023-05-31T06:56:37Z</dcterms:modified>
</cp:coreProperties>
</file>