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62" r:id="rId2"/>
    <p:sldId id="257" r:id="rId3"/>
    <p:sldId id="270" r:id="rId4"/>
    <p:sldId id="271" r:id="rId5"/>
    <p:sldId id="273" r:id="rId6"/>
    <p:sldId id="272" r:id="rId7"/>
    <p:sldId id="276" r:id="rId8"/>
    <p:sldId id="266" r:id="rId9"/>
    <p:sldId id="282" r:id="rId10"/>
    <p:sldId id="307" r:id="rId11"/>
    <p:sldId id="283" r:id="rId12"/>
    <p:sldId id="284" r:id="rId13"/>
    <p:sldId id="285" r:id="rId14"/>
    <p:sldId id="277" r:id="rId15"/>
    <p:sldId id="278" r:id="rId16"/>
    <p:sldId id="279" r:id="rId17"/>
    <p:sldId id="280" r:id="rId18"/>
    <p:sldId id="299" r:id="rId19"/>
    <p:sldId id="308" r:id="rId20"/>
    <p:sldId id="309" r:id="rId21"/>
    <p:sldId id="310" r:id="rId22"/>
    <p:sldId id="311" r:id="rId23"/>
    <p:sldId id="312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67" r:id="rId32"/>
    <p:sldId id="293" r:id="rId33"/>
    <p:sldId id="294" r:id="rId34"/>
    <p:sldId id="295" r:id="rId35"/>
    <p:sldId id="301" r:id="rId36"/>
    <p:sldId id="314" r:id="rId37"/>
    <p:sldId id="302" r:id="rId38"/>
    <p:sldId id="303" r:id="rId39"/>
    <p:sldId id="305" r:id="rId40"/>
    <p:sldId id="304" r:id="rId41"/>
    <p:sldId id="306" r:id="rId42"/>
    <p:sldId id="313" r:id="rId43"/>
    <p:sldId id="268" r:id="rId44"/>
    <p:sldId id="296" r:id="rId45"/>
    <p:sldId id="297" r:id="rId46"/>
    <p:sldId id="298" r:id="rId47"/>
    <p:sldId id="300" r:id="rId48"/>
    <p:sldId id="315" r:id="rId49"/>
    <p:sldId id="263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C780D-8936-4248-9082-B8A17D094483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997C-DE9E-4510-ACDD-A60162790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C780D-8936-4248-9082-B8A17D094483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997C-DE9E-4510-ACDD-A60162790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C780D-8936-4248-9082-B8A17D094483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997C-DE9E-4510-ACDD-A60162790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C780D-8936-4248-9082-B8A17D094483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997C-DE9E-4510-ACDD-A60162790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C780D-8936-4248-9082-B8A17D094483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997C-DE9E-4510-ACDD-A60162790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C780D-8936-4248-9082-B8A17D094483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997C-DE9E-4510-ACDD-A60162790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C780D-8936-4248-9082-B8A17D094483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997C-DE9E-4510-ACDD-A60162790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C780D-8936-4248-9082-B8A17D094483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997C-DE9E-4510-ACDD-A60162790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C780D-8936-4248-9082-B8A17D094483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997C-DE9E-4510-ACDD-A60162790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C780D-8936-4248-9082-B8A17D094483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997C-DE9E-4510-ACDD-A60162790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C780D-8936-4248-9082-B8A17D094483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C997C-DE9E-4510-ACDD-A60162790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C780D-8936-4248-9082-B8A17D094483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C997C-DE9E-4510-ACDD-A60162790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i.pinimg.com/originals/65/44/a8/6544a8a7daaf1f14e515e69681cd38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9144001" cy="479715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«Детский сад с приоритетным осуществлением познавательно-речевого развития воспитанников №46 «Светлячок»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980728"/>
            <a:ext cx="89644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Проектная деятельность  в ясельной группе</a:t>
            </a:r>
          </a:p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 </a:t>
            </a:r>
          </a:p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«Вот они какие -</a:t>
            </a:r>
          </a:p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                          ёжики лесные»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0" y="6165304"/>
            <a:ext cx="4211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Выполнили воспитатели: Гик Ю. Ю.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                                    </a:t>
            </a:r>
            <a:r>
              <a:rPr lang="ru-RU" b="1" dirty="0" err="1" smtClean="0"/>
              <a:t>Раева</a:t>
            </a:r>
            <a:r>
              <a:rPr lang="ru-RU" b="1" dirty="0" smtClean="0"/>
              <a:t> О. И.</a:t>
            </a:r>
            <a:endParaRPr lang="ru-RU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brakadabra.fun/uploads/posts/2022-02/1643872525_1-abrakadabra-fun-p-fon-dlya-osennego-peizazha-dlya-dete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https://sun9-16.userapi.com/impg/X9of1RoIS4uU3UD3iQ262fTFWtGP5flqxje7VA/WAbRxRbprfY.jpg?size=810x1080&amp;quality=95&amp;sign=22caa21b860878ae698ba7d5e53b177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699792" cy="3599723"/>
          </a:xfrm>
          <a:prstGeom prst="rect">
            <a:avLst/>
          </a:prstGeom>
          <a:noFill/>
        </p:spPr>
      </p:pic>
      <p:pic>
        <p:nvPicPr>
          <p:cNvPr id="1028" name="Picture 4" descr="https://sun9-68.userapi.com/impg/qecnOHsSbbvWG-zzYJaB30SDReaNAGfiAfJyvQ/KxXE-j0yJ_g.jpg?size=810x1080&amp;quality=95&amp;sign=63f19ac549da49b9d0840854d5353c1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861048"/>
            <a:ext cx="2160240" cy="2880320"/>
          </a:xfrm>
          <a:prstGeom prst="rect">
            <a:avLst/>
          </a:prstGeom>
          <a:noFill/>
        </p:spPr>
      </p:pic>
      <p:pic>
        <p:nvPicPr>
          <p:cNvPr id="1030" name="Picture 6" descr="https://sun9-75.userapi.com/impg/SdSKR45M1Zges0pzRpONusFmmGPtKUEnVjRP8g/P90peo8LmjI.jpg?size=810x1080&amp;quality=95&amp;sign=75c57d120fcc0e2e73e9cd5490697ca0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88640"/>
            <a:ext cx="2592288" cy="3456384"/>
          </a:xfrm>
          <a:prstGeom prst="rect">
            <a:avLst/>
          </a:prstGeom>
          <a:noFill/>
        </p:spPr>
      </p:pic>
      <p:pic>
        <p:nvPicPr>
          <p:cNvPr id="1032" name="Picture 8" descr="https://sun9-31.userapi.com/impg/6GwPjRgbvCW_cRMrlPGq_esJr8CEIWuYkfvbJQ/2peFFj1wjFc.jpg?size=810x1080&amp;quality=95&amp;sign=fced1ecaf7c64254b47e78258ceb23fe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188640"/>
            <a:ext cx="2538282" cy="3384376"/>
          </a:xfrm>
          <a:prstGeom prst="rect">
            <a:avLst/>
          </a:prstGeom>
          <a:noFill/>
        </p:spPr>
      </p:pic>
      <p:pic>
        <p:nvPicPr>
          <p:cNvPr id="1034" name="Picture 10" descr="https://sun9-65.userapi.com/impg/ZlY3fDa1fnPzk8L5fV1QkViU-I0EeSHRajUF6A/_um1wdXiTzI.jpg?size=810x1080&amp;quality=95&amp;sign=be3da4474ccf96599bfd4190953f7573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4049688"/>
            <a:ext cx="2106234" cy="2808312"/>
          </a:xfrm>
          <a:prstGeom prst="rect">
            <a:avLst/>
          </a:prstGeom>
          <a:noFill/>
        </p:spPr>
      </p:pic>
      <p:pic>
        <p:nvPicPr>
          <p:cNvPr id="1036" name="Picture 12" descr="https://sun9-29.userapi.com/impg/6Z0XPONXG8pYc6rytbMbYVZhcWr0Pi-PRkBvBQ/jBbtUX_lJlY.jpg?size=810x1080&amp;quality=95&amp;sign=be9d3cb6365daaa7d83a6491df344d5d&amp;type=album"/>
          <p:cNvPicPr>
            <a:picLocks noChangeAspect="1" noChangeArrowheads="1"/>
          </p:cNvPicPr>
          <p:nvPr/>
        </p:nvPicPr>
        <p:blipFill>
          <a:blip r:embed="rId8" cstate="print"/>
          <a:srcRect t="4052" b="47814"/>
          <a:stretch>
            <a:fillRect/>
          </a:stretch>
        </p:blipFill>
        <p:spPr bwMode="auto">
          <a:xfrm>
            <a:off x="1907704" y="1988840"/>
            <a:ext cx="4824536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brakadabra.fun/uploads/posts/2022-02/1643872525_1-abrakadabra-fun-p-fon-dlya-osennego-peizazha-dlya-dete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691680" y="0"/>
            <a:ext cx="54006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Выставка «Такие разные ежи»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 descr="https://sun9-7.userapi.com/impg/XQAv5brhV-Ub8zNJAqgM-VEfrUXYCIceVq9g8w/frLmbov1RgQ.jpg?size=810x1080&amp;quality=95&amp;sign=45bb5e71c547fc5b85d941bf07ae91b9&amp;type=album"/>
          <p:cNvPicPr>
            <a:picLocks noChangeAspect="1" noChangeArrowheads="1"/>
          </p:cNvPicPr>
          <p:nvPr/>
        </p:nvPicPr>
        <p:blipFill>
          <a:blip r:embed="rId3" cstate="print"/>
          <a:srcRect b="10973"/>
          <a:stretch>
            <a:fillRect/>
          </a:stretch>
        </p:blipFill>
        <p:spPr bwMode="auto">
          <a:xfrm>
            <a:off x="0" y="980728"/>
            <a:ext cx="4704457" cy="5584319"/>
          </a:xfrm>
          <a:prstGeom prst="rect">
            <a:avLst/>
          </a:prstGeom>
          <a:noFill/>
        </p:spPr>
      </p:pic>
      <p:pic>
        <p:nvPicPr>
          <p:cNvPr id="38916" name="Picture 4" descr="https://sun9-21.userapi.com/impg/v_i9DgzskQ5hWCmGEL68diAIJXcfAI_JKwzR-A/aAaDEOEq2gk.jpg?size=810x1080&amp;quality=95&amp;sign=e7525a66435ff373db6626470f7678b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7706" y="548680"/>
            <a:ext cx="2646294" cy="3528392"/>
          </a:xfrm>
          <a:prstGeom prst="rect">
            <a:avLst/>
          </a:prstGeom>
          <a:noFill/>
        </p:spPr>
      </p:pic>
      <p:pic>
        <p:nvPicPr>
          <p:cNvPr id="38918" name="Picture 6" descr="https://sun9-38.userapi.com/impg/nL0Yhv5X4fIm0gz9uaqjclxGTPgrgeA2_R-cIQ/Wa0QQtCYGyU.jpg?size=810x1080&amp;quality=95&amp;sign=a47bb38c0687dd40a0b3b3c7b697f1ac&amp;type=album"/>
          <p:cNvPicPr>
            <a:picLocks noChangeAspect="1" noChangeArrowheads="1"/>
          </p:cNvPicPr>
          <p:nvPr/>
        </p:nvPicPr>
        <p:blipFill>
          <a:blip r:embed="rId5" cstate="print"/>
          <a:srcRect t="23965" b="21473"/>
          <a:stretch>
            <a:fillRect/>
          </a:stretch>
        </p:blipFill>
        <p:spPr bwMode="auto">
          <a:xfrm>
            <a:off x="5615608" y="4291104"/>
            <a:ext cx="3528392" cy="2566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brakadabra.fun/uploads/posts/2022-02/1643872525_1-abrakadabra-fun-p-fon-dlya-osennego-peizazha-dlya-dete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9938" name="Picture 2" descr="https://sun9-25.userapi.com/impg/18iTmgMKDIwsGiVaT_QYdsnrKuVDYLbqMCtmsQ/0aMN_M8xiuQ.jpg?size=810x1080&amp;quality=95&amp;sign=e117ddae7bdf5a76f190c96a26d59b8e&amp;type=album"/>
          <p:cNvPicPr>
            <a:picLocks noChangeAspect="1" noChangeArrowheads="1"/>
          </p:cNvPicPr>
          <p:nvPr/>
        </p:nvPicPr>
        <p:blipFill>
          <a:blip r:embed="rId3" cstate="print"/>
          <a:srcRect b="13773"/>
          <a:stretch>
            <a:fillRect/>
          </a:stretch>
        </p:blipFill>
        <p:spPr bwMode="auto">
          <a:xfrm>
            <a:off x="251520" y="260648"/>
            <a:ext cx="4427984" cy="5544616"/>
          </a:xfrm>
          <a:prstGeom prst="rect">
            <a:avLst/>
          </a:prstGeom>
          <a:noFill/>
        </p:spPr>
      </p:pic>
      <p:pic>
        <p:nvPicPr>
          <p:cNvPr id="39940" name="Picture 4" descr="https://sun9-29.userapi.com/impg/ubZY3YmDxi3E-YS-XYN1d4Oraaz5i2r_BBIYZA/oWEg0kFLCbc.jpg?size=810x1080&amp;quality=95&amp;sign=4edee4b7672325302a6fd96821ae7112&amp;type=album"/>
          <p:cNvPicPr>
            <a:picLocks noChangeAspect="1" noChangeArrowheads="1"/>
          </p:cNvPicPr>
          <p:nvPr/>
        </p:nvPicPr>
        <p:blipFill>
          <a:blip r:embed="rId4" cstate="print"/>
          <a:srcRect t="30100" b="9573"/>
          <a:stretch>
            <a:fillRect/>
          </a:stretch>
        </p:blipFill>
        <p:spPr bwMode="auto">
          <a:xfrm>
            <a:off x="4932040" y="188640"/>
            <a:ext cx="3456384" cy="2780198"/>
          </a:xfrm>
          <a:prstGeom prst="rect">
            <a:avLst/>
          </a:prstGeom>
          <a:noFill/>
        </p:spPr>
      </p:pic>
      <p:pic>
        <p:nvPicPr>
          <p:cNvPr id="39942" name="Picture 6" descr="https://sun9-12.userapi.com/impg/MI03i-gCmKG6R6JOWDOAgA-gft0qKAZhPPR29A/Hv5gyiUugNc.jpg?size=810x1080&amp;quality=95&amp;sign=e04ecd8e6ff15930b686cf14e7ecaa43&amp;type=album"/>
          <p:cNvPicPr>
            <a:picLocks noChangeAspect="1" noChangeArrowheads="1"/>
          </p:cNvPicPr>
          <p:nvPr/>
        </p:nvPicPr>
        <p:blipFill>
          <a:blip r:embed="rId5" cstate="print"/>
          <a:srcRect t="35566"/>
          <a:stretch>
            <a:fillRect/>
          </a:stretch>
        </p:blipFill>
        <p:spPr bwMode="auto">
          <a:xfrm>
            <a:off x="5004048" y="3356992"/>
            <a:ext cx="3352661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brakadabra.fun/uploads/posts/2022-02/1643872525_1-abrakadabra-fun-p-fon-dlya-osennego-peizazha-dlya-dete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62" name="Picture 2" descr="https://sun9-32.userapi.com/impg/U40MW4T6UrPYJHaAuKFXE7SxrCfbg5Ne3qJvWg/tu2Z5ccnUo0.jpg?size=810x1080&amp;quality=95&amp;sign=caf14e4aa0ff22a4825a5fb590448472&amp;type=album"/>
          <p:cNvPicPr>
            <a:picLocks noChangeAspect="1" noChangeArrowheads="1"/>
          </p:cNvPicPr>
          <p:nvPr/>
        </p:nvPicPr>
        <p:blipFill>
          <a:blip r:embed="rId3" cstate="print"/>
          <a:srcRect l="6325" t="27836" b="11394"/>
          <a:stretch>
            <a:fillRect/>
          </a:stretch>
        </p:blipFill>
        <p:spPr bwMode="auto">
          <a:xfrm>
            <a:off x="5148064" y="116632"/>
            <a:ext cx="3995936" cy="3456384"/>
          </a:xfrm>
          <a:prstGeom prst="rect">
            <a:avLst/>
          </a:prstGeom>
          <a:noFill/>
        </p:spPr>
      </p:pic>
      <p:pic>
        <p:nvPicPr>
          <p:cNvPr id="40964" name="Picture 4" descr="https://sun9-35.userapi.com/impg/qns7NnhrrWU8oW71mdMbYM40RCv8ux-iXpkWRA/szVOv8A0D0c.jpg?size=810x1080&amp;quality=95&amp;sign=aca0d1a33f525ee29fd78f1a56484cfb&amp;type=album"/>
          <p:cNvPicPr>
            <a:picLocks noChangeAspect="1" noChangeArrowheads="1"/>
          </p:cNvPicPr>
          <p:nvPr/>
        </p:nvPicPr>
        <p:blipFill>
          <a:blip r:embed="rId4" cstate="print"/>
          <a:srcRect t="14700" r="7601" b="15873"/>
          <a:stretch>
            <a:fillRect/>
          </a:stretch>
        </p:blipFill>
        <p:spPr bwMode="auto">
          <a:xfrm>
            <a:off x="0" y="3041576"/>
            <a:ext cx="3809371" cy="3816424"/>
          </a:xfrm>
          <a:prstGeom prst="rect">
            <a:avLst/>
          </a:prstGeom>
          <a:noFill/>
        </p:spPr>
      </p:pic>
      <p:pic>
        <p:nvPicPr>
          <p:cNvPr id="40966" name="Picture 6" descr="https://sun9-67.userapi.com/impg/rf7f_WnzbWhGddk_nEPfiq6e5hRSaDL7h8oaWA/6I_dRegpT2Y.jpg?size=810x1080&amp;quality=95&amp;sign=e10665c536e2ed3acf89f57a8877a6ee&amp;type=album"/>
          <p:cNvPicPr>
            <a:picLocks noChangeAspect="1" noChangeArrowheads="1"/>
          </p:cNvPicPr>
          <p:nvPr/>
        </p:nvPicPr>
        <p:blipFill>
          <a:blip r:embed="rId5" cstate="print"/>
          <a:srcRect t="42004"/>
          <a:stretch>
            <a:fillRect/>
          </a:stretch>
        </p:blipFill>
        <p:spPr bwMode="auto">
          <a:xfrm>
            <a:off x="5029646" y="3676451"/>
            <a:ext cx="4114354" cy="31815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ni.club/uploads/posts/2023-02/1676024830_foni-club-p-fon-osennii-s-yezhikami-dlya-detei-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1322" cy="6858001"/>
          </a:xfrm>
          <a:prstGeom prst="rect">
            <a:avLst/>
          </a:prstGeom>
          <a:noFill/>
        </p:spPr>
      </p:pic>
      <p:pic>
        <p:nvPicPr>
          <p:cNvPr id="32770" name="Picture 2" descr="https://sun9-79.userapi.com/impg/ewmsXtiWFMbPf8kGJpaKv152xSavzMDcOJz3XQ/AgFORfDLF38.jpg?size=1280x960&amp;quality=95&amp;sign=b66874003df0f0e2b7207ed8a34d2da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465512"/>
            <a:ext cx="5856651" cy="439248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59632" y="332656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НАШЕ ТВОРЧЕСТВО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      Лепка «Яблоко для ежа»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2" name="Picture 4" descr="https://sun9-79.userapi.com/impg/1Jbi4YxD5A2vDOmTQe5OO3vm1hParyHngsq2hw/7Vi6PJMDGoc.jpg?size=810x1080&amp;quality=95&amp;sign=def22e649a3fbaea40f4b6bdff16d8e2&amp;type=album"/>
          <p:cNvPicPr>
            <a:picLocks noChangeAspect="1" noChangeArrowheads="1"/>
          </p:cNvPicPr>
          <p:nvPr/>
        </p:nvPicPr>
        <p:blipFill>
          <a:blip r:embed="rId4" cstate="print"/>
          <a:srcRect l="29243" t="21000" b="20073"/>
          <a:stretch>
            <a:fillRect/>
          </a:stretch>
        </p:blipFill>
        <p:spPr bwMode="auto">
          <a:xfrm>
            <a:off x="395536" y="1556792"/>
            <a:ext cx="2448271" cy="27186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ni.club/uploads/posts/2023-02/1676024830_foni-club-p-fon-osennii-s-yezhikami-dlya-detei-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1322" cy="6858001"/>
          </a:xfrm>
          <a:prstGeom prst="rect">
            <a:avLst/>
          </a:prstGeom>
          <a:noFill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43808" cy="379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268760"/>
            <a:ext cx="291632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5" y="2970245"/>
            <a:ext cx="2915816" cy="388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ni.club/uploads/posts/2023-02/1676024830_foni-club-p-fon-osennii-s-yezhikami-dlya-detei-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8" y="-1"/>
            <a:ext cx="9121322" cy="6858001"/>
          </a:xfrm>
          <a:prstGeom prst="rect">
            <a:avLst/>
          </a:prstGeom>
          <a:noFill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 t="9920" b="7004"/>
          <a:stretch>
            <a:fillRect/>
          </a:stretch>
        </p:blipFill>
        <p:spPr bwMode="auto">
          <a:xfrm>
            <a:off x="2483768" y="404664"/>
            <a:ext cx="4355529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ni.club/uploads/posts/2023-02/1676024830_foni-club-p-fon-osennii-s-yezhikami-dlya-detei-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8" y="-1"/>
            <a:ext cx="9121322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47664" y="188640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Рисование «У ёжика иголки»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 cstate="print"/>
          <a:srcRect l="8251" t="4615" r="5695"/>
          <a:stretch>
            <a:fillRect/>
          </a:stretch>
        </p:blipFill>
        <p:spPr bwMode="auto">
          <a:xfrm>
            <a:off x="2699791" y="1124744"/>
            <a:ext cx="6323137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ni.club/uploads/posts/2023-02/1676024830_foni-club-p-fon-osennii-s-yezhikami-dlya-detei-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8" y="-1"/>
            <a:ext cx="9121322" cy="6858001"/>
          </a:xfrm>
          <a:prstGeom prst="rect">
            <a:avLst/>
          </a:prstGeom>
          <a:noFill/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 l="72814" t="56103" r="7977" b="22213"/>
          <a:stretch>
            <a:fillRect/>
          </a:stretch>
        </p:blipFill>
        <p:spPr bwMode="auto">
          <a:xfrm>
            <a:off x="-1" y="0"/>
            <a:ext cx="3369671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 l="48430" t="50348" r="30010" b="5227"/>
          <a:stretch>
            <a:fillRect/>
          </a:stretch>
        </p:blipFill>
        <p:spPr bwMode="auto">
          <a:xfrm>
            <a:off x="5742679" y="1601416"/>
            <a:ext cx="3401321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l="23931" t="51654" r="54510"/>
          <a:stretch>
            <a:fillRect/>
          </a:stretch>
        </p:blipFill>
        <p:spPr bwMode="auto">
          <a:xfrm>
            <a:off x="2915816" y="332656"/>
            <a:ext cx="2808312" cy="472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ni.club/uploads/posts/2023-02/1676024830_foni-club-p-fon-osennii-s-yezhikami-dlya-detei-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8" y="-1"/>
            <a:ext cx="9121322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3648" y="260648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 Рисование «Травка для ежа»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5298" name="Picture 2" descr="https://sun9-34.userapi.com/impg/IBB9EzhzX5XmNJBW27lERQxsGNV0GLj6PRSDDg/D6ocnG3gQIQ.jpg?size=810x1080&amp;quality=95&amp;sign=8f7f2404199e2226b6b0de0bd11769e0&amp;type=album"/>
          <p:cNvPicPr>
            <a:picLocks noChangeAspect="1" noChangeArrowheads="1"/>
          </p:cNvPicPr>
          <p:nvPr/>
        </p:nvPicPr>
        <p:blipFill>
          <a:blip r:embed="rId3" cstate="print"/>
          <a:srcRect t="13198" b="7473"/>
          <a:stretch>
            <a:fillRect/>
          </a:stretch>
        </p:blipFill>
        <p:spPr bwMode="auto">
          <a:xfrm>
            <a:off x="3635896" y="836712"/>
            <a:ext cx="5184576" cy="5483835"/>
          </a:xfrm>
          <a:prstGeom prst="rect">
            <a:avLst/>
          </a:prstGeom>
          <a:noFill/>
        </p:spPr>
      </p:pic>
      <p:pic>
        <p:nvPicPr>
          <p:cNvPr id="5" name="Picture 8" descr="https://sun9-78.userapi.com/impg/gTWrY7EpMFbzuY2i15C7RuVrw3MUD4lbgJV8nA/k9WfU48MgT0.jpg?size=810x1080&amp;quality=95&amp;sign=a6aa6ed576ea9e427adbe8d07fe90b62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764703"/>
            <a:ext cx="2880320" cy="3840427"/>
          </a:xfrm>
          <a:prstGeom prst="rect">
            <a:avLst/>
          </a:prstGeom>
          <a:noFill/>
        </p:spPr>
      </p:pic>
      <p:pic>
        <p:nvPicPr>
          <p:cNvPr id="6" name="Picture 10" descr="https://catherineasquithgallery.com/uploads/posts/2023-02/1676594889_catherineasquithgallery-com-p-fon-dlya-prezentatsii-zelenaya-trava-4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01208"/>
            <a:ext cx="9144000" cy="1556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itabooks.ru/wp-content/uploads/2019/06/978-5-91921-791-6-str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357" y="0"/>
            <a:ext cx="9298357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0"/>
            <a:ext cx="74888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Актуальность</a:t>
            </a:r>
          </a:p>
          <a:p>
            <a:pPr>
              <a:lnSpc>
                <a:spcPct val="150000"/>
              </a:lnSpc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Данный проект позволяет расширить знания детей о диком животном - еже и применить приобретенные знания с творческим подходом в практической деятельности, развивая при этом познавательные, коммуникативные и творческие способности детей. </a:t>
            </a: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Проблема, значимая для детей, на решение которой направлен проект: недостаточные знания детей о диком животном – еже.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ni.club/uploads/posts/2023-02/1676024830_foni-club-p-fon-osennii-s-yezhikami-dlya-detei-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8" y="-1"/>
            <a:ext cx="9121322" cy="6858001"/>
          </a:xfrm>
          <a:prstGeom prst="rect">
            <a:avLst/>
          </a:prstGeom>
          <a:noFill/>
        </p:spPr>
      </p:pic>
      <p:pic>
        <p:nvPicPr>
          <p:cNvPr id="56322" name="Picture 2" descr="https://sun9-30.userapi.com/impg/n7_zC-Ul1VteTeyr-QgT2SWlxSaZA-Gx7XKL_g/GujlN4v6XAk.jpg?size=810x1080&amp;quality=95&amp;sign=cddf897a0fab09f0fb24f04b70515c2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78150" cy="3037533"/>
          </a:xfrm>
          <a:prstGeom prst="rect">
            <a:avLst/>
          </a:prstGeom>
          <a:noFill/>
        </p:spPr>
      </p:pic>
      <p:pic>
        <p:nvPicPr>
          <p:cNvPr id="56324" name="Picture 4" descr="https://sun9-34.userapi.com/impg/CugXL04p_kf7lvgbbnVa4idnsGovPL3dOP89JA/Hwy7FBW5XzI.jpg?size=810x1080&amp;quality=95&amp;sign=2be4a9403393181031c8e485f2bba043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3284984"/>
            <a:ext cx="2247714" cy="2996952"/>
          </a:xfrm>
          <a:prstGeom prst="rect">
            <a:avLst/>
          </a:prstGeom>
          <a:noFill/>
        </p:spPr>
      </p:pic>
      <p:pic>
        <p:nvPicPr>
          <p:cNvPr id="56326" name="Picture 6" descr="https://sun9-61.userapi.com/impg/dfsjZqFDz1XyvDzAXThGNWjxESMelGmmCaMzzQ/M017oqUHq-k.jpg?size=810x1080&amp;quality=95&amp;sign=d85751cb12b6fc1d30d208993f5c9707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260648"/>
            <a:ext cx="3862326" cy="5149768"/>
          </a:xfrm>
          <a:prstGeom prst="rect">
            <a:avLst/>
          </a:prstGeom>
          <a:noFill/>
        </p:spPr>
      </p:pic>
      <p:pic>
        <p:nvPicPr>
          <p:cNvPr id="56330" name="Picture 10" descr="https://catherineasquithgallery.com/uploads/posts/2023-02/1676594889_catherineasquithgallery-com-p-fon-dlya-prezentatsii-zelenaya-trava-4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301208"/>
            <a:ext cx="9144000" cy="1556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ni.club/uploads/posts/2023-02/1676024830_foni-club-p-fon-osennii-s-yezhikami-dlya-detei-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8" y="-1"/>
            <a:ext cx="9121322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260648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Рисование нетрадиционным способом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- вилкой                «Колючий ёж»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46" name="Picture 2" descr="https://sun9-44.userapi.com/impg/806c6u7FXCAozPSk8ecFKIcRESvxCCKwPFfU4Q/u1aHvxm_uS0.jpg?size=810x1080&amp;quality=95&amp;sign=790fde73bf7fadb8a9e8ed34d4114286&amp;type=album"/>
          <p:cNvPicPr>
            <a:picLocks noChangeAspect="1" noChangeArrowheads="1"/>
          </p:cNvPicPr>
          <p:nvPr/>
        </p:nvPicPr>
        <p:blipFill>
          <a:blip r:embed="rId3" cstate="print"/>
          <a:srcRect t="16705" b="6446"/>
          <a:stretch>
            <a:fillRect/>
          </a:stretch>
        </p:blipFill>
        <p:spPr bwMode="auto">
          <a:xfrm>
            <a:off x="4075540" y="1196752"/>
            <a:ext cx="4960956" cy="5193455"/>
          </a:xfrm>
          <a:prstGeom prst="rect">
            <a:avLst/>
          </a:prstGeom>
          <a:noFill/>
        </p:spPr>
      </p:pic>
      <p:pic>
        <p:nvPicPr>
          <p:cNvPr id="57350" name="Picture 6" descr="https://sun9-32.userapi.com/impg/vgwAwOjK52CQzZETiipCuKZOGKxo4FAIvWBemA/vZ3lA8FIiOI.jpg?size=810x1080&amp;quality=95&amp;sign=9d97a39f0f5b565b4f9115d5c36b0c4e&amp;type=album"/>
          <p:cNvPicPr>
            <a:picLocks noChangeAspect="1" noChangeArrowheads="1"/>
          </p:cNvPicPr>
          <p:nvPr/>
        </p:nvPicPr>
        <p:blipFill>
          <a:blip r:embed="rId4" cstate="print"/>
          <a:srcRect b="10714"/>
          <a:stretch>
            <a:fillRect/>
          </a:stretch>
        </p:blipFill>
        <p:spPr bwMode="auto">
          <a:xfrm>
            <a:off x="539552" y="1196752"/>
            <a:ext cx="2782389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4" descr="https://phonoteka.org/uploads/posts/2021-05/1621714028_5-phonoteka_org-p-fon-s-yezhikom-6.jpg"/>
          <p:cNvPicPr>
            <a:picLocks noChangeAspect="1" noChangeArrowheads="1"/>
          </p:cNvPicPr>
          <p:nvPr/>
        </p:nvPicPr>
        <p:blipFill>
          <a:blip r:embed="rId2" cstate="print"/>
          <a:srcRect r="10371"/>
          <a:stretch>
            <a:fillRect/>
          </a:stretch>
        </p:blipFill>
        <p:spPr bwMode="auto">
          <a:xfrm>
            <a:off x="4788024" y="0"/>
            <a:ext cx="4355976" cy="6763221"/>
          </a:xfrm>
          <a:prstGeom prst="rect">
            <a:avLst/>
          </a:prstGeom>
          <a:noFill/>
        </p:spPr>
      </p:pic>
      <p:pic>
        <p:nvPicPr>
          <p:cNvPr id="58382" name="Picture 14" descr="https://phonoteka.org/uploads/posts/2021-05/1621714028_5-phonoteka_org-p-fon-s-yezhikom-6.jpg"/>
          <p:cNvPicPr>
            <a:picLocks noChangeAspect="1" noChangeArrowheads="1"/>
          </p:cNvPicPr>
          <p:nvPr/>
        </p:nvPicPr>
        <p:blipFill>
          <a:blip r:embed="rId2" cstate="print"/>
          <a:srcRect l="2233"/>
          <a:stretch>
            <a:fillRect/>
          </a:stretch>
        </p:blipFill>
        <p:spPr bwMode="auto">
          <a:xfrm>
            <a:off x="0" y="94779"/>
            <a:ext cx="4751512" cy="6763221"/>
          </a:xfrm>
          <a:prstGeom prst="rect">
            <a:avLst/>
          </a:prstGeom>
          <a:noFill/>
        </p:spPr>
      </p:pic>
      <p:pic>
        <p:nvPicPr>
          <p:cNvPr id="58370" name="Picture 2" descr="https://sun9-79.userapi.com/impg/SMkABnyEVyukwzSj14_q3nyuI3r8GzWLNQ8jRQ/yWDMrwjOJh0.jpg?size=810x1080&amp;quality=95&amp;sign=75919aa1989c75433303f6be2b451b6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0"/>
            <a:ext cx="2409732" cy="3212976"/>
          </a:xfrm>
          <a:prstGeom prst="rect">
            <a:avLst/>
          </a:prstGeom>
          <a:noFill/>
        </p:spPr>
      </p:pic>
      <p:pic>
        <p:nvPicPr>
          <p:cNvPr id="58372" name="Picture 4" descr="https://sun9-43.userapi.com/impg/ToZwysxd0OOQtiE9PPbLqfQEJIMC8-jlIs9RpA/gUkeidZOAok.jpg?size=810x1080&amp;quality=95&amp;sign=ef39dd2089eb4d99200c5dd604d399e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2483768" cy="3311690"/>
          </a:xfrm>
          <a:prstGeom prst="rect">
            <a:avLst/>
          </a:prstGeom>
          <a:noFill/>
        </p:spPr>
      </p:pic>
      <p:pic>
        <p:nvPicPr>
          <p:cNvPr id="58374" name="Picture 6" descr="https://sun9-39.userapi.com/impg/nBTNQDpl7Zn_oAM1SnWUEhS7R44yXd3gydixlw/fvkRQ67PZAg.jpg?size=810x1080&amp;quality=95&amp;sign=83c075776b2dbd9401659ec41dffab2f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42321"/>
            <a:ext cx="2411760" cy="3215680"/>
          </a:xfrm>
          <a:prstGeom prst="rect">
            <a:avLst/>
          </a:prstGeom>
          <a:noFill/>
        </p:spPr>
      </p:pic>
      <p:pic>
        <p:nvPicPr>
          <p:cNvPr id="58376" name="Picture 8" descr="https://sun9-22.userapi.com/impg/bq_V-_xXz0tPglKHQb08ke8lxPRPWg42MKKtKw/an_RfCNqR5Q.jpg?size=810x1080&amp;quality=95&amp;sign=707ad1d7d0d8dc35d20d77b71cb4e460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3740" y="0"/>
            <a:ext cx="2340260" cy="3120347"/>
          </a:xfrm>
          <a:prstGeom prst="rect">
            <a:avLst/>
          </a:prstGeom>
          <a:noFill/>
        </p:spPr>
      </p:pic>
      <p:pic>
        <p:nvPicPr>
          <p:cNvPr id="7" name="Picture 4" descr="https://sun9-62.userapi.com/impg/NV8SMBN2Cb6BjR6HDQWFRpOChtGGcfOkdYugHQ/TNOIFSIjivc.jpg?size=810x1080&amp;quality=95&amp;sign=5181a593bcb6de8cb77e5ed0350df4df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3590259"/>
            <a:ext cx="2450807" cy="3267741"/>
          </a:xfrm>
          <a:prstGeom prst="rect">
            <a:avLst/>
          </a:prstGeom>
          <a:noFill/>
        </p:spPr>
      </p:pic>
      <p:pic>
        <p:nvPicPr>
          <p:cNvPr id="58378" name="Picture 10" descr="https://sun9-64.userapi.com/impg/KJCsvw_fDf3dVvdsV694n26Xzb4hiRheZarCUg/roiYSJ1VjcM.jpg?size=810x1080&amp;quality=95&amp;sign=31c78379a4b8be8e6934c69aabd488df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93192" y="3590256"/>
            <a:ext cx="2450808" cy="3267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s://phonoteka.org/uploads/posts/2021-05/1621714028_5-phonoteka_org-p-fon-s-yezhikom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28140" cy="6858000"/>
          </a:xfrm>
          <a:prstGeom prst="rect">
            <a:avLst/>
          </a:prstGeom>
          <a:noFill/>
        </p:spPr>
      </p:pic>
      <p:pic>
        <p:nvPicPr>
          <p:cNvPr id="3" name="Picture 14" descr="https://phonoteka.org/uploads/posts/2021-05/1621714028_5-phonoteka_org-p-fon-s-yezhikom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5860" y="0"/>
            <a:ext cx="4928140" cy="6858000"/>
          </a:xfrm>
          <a:prstGeom prst="rect">
            <a:avLst/>
          </a:prstGeom>
          <a:noFill/>
        </p:spPr>
      </p:pic>
      <p:pic>
        <p:nvPicPr>
          <p:cNvPr id="59394" name="Picture 2" descr="https://sun9-1.userapi.com/impg/UvrgEf7_uM4NMxB9_g33zWEZSiUFTYyFC89EfA/Q-cykxQtc6s.jpg?size=810x1080&amp;quality=95&amp;sign=9cb2c2ba0085ac756fbd2af19b4f307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2970330" cy="3960440"/>
          </a:xfrm>
          <a:prstGeom prst="rect">
            <a:avLst/>
          </a:prstGeom>
          <a:noFill/>
        </p:spPr>
      </p:pic>
      <p:pic>
        <p:nvPicPr>
          <p:cNvPr id="59398" name="Picture 6" descr="https://sun9-24.userapi.com/impg/Unr3zFnlT5-ZJy6Rrx1spACJJi--4XAdtlUcfA/NNG-JXwiWUI.jpg?size=810x1080&amp;quality=95&amp;sign=c1889b6225c534d02f97a9fd4901164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753544"/>
            <a:ext cx="3078342" cy="4104456"/>
          </a:xfrm>
          <a:prstGeom prst="rect">
            <a:avLst/>
          </a:prstGeom>
          <a:noFill/>
        </p:spPr>
      </p:pic>
      <p:pic>
        <p:nvPicPr>
          <p:cNvPr id="7" name="Picture 4" descr="https://sun9-76.userapi.com/impg/8JFmxdWx1pktoo53LoMBU_WqfzwXljQxHj-5Gw/gT1jwLiSVR4.jpg?size=810x1080&amp;quality=95&amp;sign=1fad723f65ffff984d24040796742362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1052736"/>
            <a:ext cx="3240360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ni.club/uploads/posts/2023-02/1676024830_foni-club-p-fon-osennii-s-yezhikami-dlya-detei-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8" y="-1"/>
            <a:ext cx="9121322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27784" y="11663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Аппликации «Ёж»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6" name="Picture 2" descr="https://sun9-49.userapi.com/impg/zhyHpL500-JzoNlSfi7x9f8m9QZnO0MLJQF_NA/sDDUEyIDvgE.jpg?size=810x1080&amp;quality=95&amp;sign=403ca497174910c87f0eddd3378e564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88640"/>
            <a:ext cx="2322258" cy="3096344"/>
          </a:xfrm>
          <a:prstGeom prst="rect">
            <a:avLst/>
          </a:prstGeom>
          <a:noFill/>
        </p:spPr>
      </p:pic>
      <p:pic>
        <p:nvPicPr>
          <p:cNvPr id="41988" name="Picture 4" descr="https://sun9-50.userapi.com/impg/IBEhKdBWRkq2f-KzTxvGYjGzqG7oCYv79cH2Fg/g-7m8NGStJk.jpg?size=810x1080&amp;quality=95&amp;sign=8abdc0b7e1d596a912eab2e70f122af3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124744"/>
            <a:ext cx="2808312" cy="3744416"/>
          </a:xfrm>
          <a:prstGeom prst="rect">
            <a:avLst/>
          </a:prstGeom>
          <a:noFill/>
        </p:spPr>
      </p:pic>
      <p:pic>
        <p:nvPicPr>
          <p:cNvPr id="41990" name="Picture 6" descr="https://sun9-24.userapi.com/impg/FN_r4NL8fJTgMcXM6_968aXDHjl65vAmtPCXEQ/LH85n8SuCcI.jpg?size=810x1080&amp;quality=95&amp;sign=718acab21425ff028ba549ec76bdefa4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2301720" cy="3068960"/>
          </a:xfrm>
          <a:prstGeom prst="rect">
            <a:avLst/>
          </a:prstGeom>
          <a:noFill/>
        </p:spPr>
      </p:pic>
      <p:pic>
        <p:nvPicPr>
          <p:cNvPr id="41992" name="Picture 8" descr="https://sun9-40.userapi.com/impg/cHdJuudgAosr27z6zpFXp1mSR3-nlA9UKdWERQ/GmpyeZiChm8.jpg?size=810x1080&amp;quality=95&amp;sign=75dfc1f3a64578314c49d543aae297e6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3573016"/>
            <a:ext cx="2376264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ni.club/uploads/posts/2023-02/1676024830_foni-club-p-fon-osennii-s-yezhikami-dlya-detei-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5"/>
            <a:ext cx="9121322" cy="6453336"/>
          </a:xfrm>
          <a:prstGeom prst="rect">
            <a:avLst/>
          </a:prstGeom>
          <a:noFill/>
        </p:spPr>
      </p:pic>
      <p:pic>
        <p:nvPicPr>
          <p:cNvPr id="43010" name="Picture 2" descr="https://sun9-71.userapi.com/impg/THPSVlj6Cs9bZ0x8jgYLFw3IUz9Q-vv4lcy7Jw/Jc7vvpFEQqE.jpg?size=810x1080&amp;quality=95&amp;sign=3877e326ff7a6aa2703af14d7369f3a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340768"/>
            <a:ext cx="3078342" cy="4104456"/>
          </a:xfrm>
          <a:prstGeom prst="rect">
            <a:avLst/>
          </a:prstGeom>
          <a:noFill/>
        </p:spPr>
      </p:pic>
      <p:pic>
        <p:nvPicPr>
          <p:cNvPr id="43012" name="Picture 4" descr="https://sun9-50.userapi.com/impg/USaVViw2uCx9uF7oqqLfdAcaVgJJx58sFgP7Yg/Ndk31M3aH6g.jpg?size=810x1080&amp;quality=95&amp;sign=31914bf59afa2ef768c8a8a81527203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9684" y="3065579"/>
            <a:ext cx="2844316" cy="3792421"/>
          </a:xfrm>
          <a:prstGeom prst="rect">
            <a:avLst/>
          </a:prstGeom>
          <a:noFill/>
        </p:spPr>
      </p:pic>
      <p:pic>
        <p:nvPicPr>
          <p:cNvPr id="43014" name="Picture 6" descr="https://sun9-72.userapi.com/impg/DK5-dyFiODbSiKwbRHvgy-IAgrchyi_flw1l1A/wJs1u0YnN0o.jpg?size=810x1080&amp;quality=95&amp;sign=7c5cbc9fbd2aabd78e0062caeaeee928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843808" cy="3791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ttps://sun9-68.userapi.com/impg/incBv5-9JFXdHCe-vzuTPJppNswEnRG10QV4AQ/K6Y3dn0h854.jpg?size=810x1080&amp;quality=95&amp;sign=cfe59dc577afad94d6e535ebd028b325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4536504" cy="6048672"/>
          </a:xfrm>
          <a:prstGeom prst="rect">
            <a:avLst/>
          </a:prstGeom>
          <a:noFill/>
        </p:spPr>
      </p:pic>
      <p:pic>
        <p:nvPicPr>
          <p:cNvPr id="44038" name="Picture 6" descr="https://sun9-44.userapi.com/impg/VC5JOoH9Bd2wODlGuivUMC4-7KPQe1joRGwIyg/317veeknHLA.jpg?size=810x1080&amp;quality=95&amp;sign=88a6d43412060e270328985e40d2bc8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4572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sun9-33.userapi.com/impg/wg97mzfJtOdmjdOeFuBAQexuhzw8VXrIWtzlng/Iw7e3TOYnN0.jpg?size=810x1080&amp;quality=95&amp;sign=98dad41e58c99aa13a6b2da6cca784b0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4374486" cy="5832648"/>
          </a:xfrm>
          <a:prstGeom prst="rect">
            <a:avLst/>
          </a:prstGeom>
          <a:noFill/>
        </p:spPr>
      </p:pic>
      <p:pic>
        <p:nvPicPr>
          <p:cNvPr id="3" name="Picture 10" descr="https://sun9-73.userapi.com/impg/xiLw3zmnPIP6hNqIJKWomEroQgQAM3q2apYNrw/lRLf0OJtB54.jpg?size=810x1080&amp;quality=95&amp;sign=1a0872507eb6c2022f2e5f141c4677a1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52669"/>
            <a:ext cx="4392488" cy="58566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31.userapi.com/impg/DQMuCu2XvmuwnFOXNhsv_4s_O3NY2O06Lgy2bQ/90fy1ql0Wn4.jpg?size=810x1080&amp;quality=95&amp;sign=f8469fe282b385ae12aab9d4c525fbd8&amp;type=album"/>
          <p:cNvPicPr>
            <a:picLocks noChangeAspect="1" noChangeArrowheads="1"/>
          </p:cNvPicPr>
          <p:nvPr/>
        </p:nvPicPr>
        <p:blipFill>
          <a:blip r:embed="rId2" cstate="print"/>
          <a:srcRect t="30887" b="4135"/>
          <a:stretch>
            <a:fillRect/>
          </a:stretch>
        </p:blipFill>
        <p:spPr bwMode="auto">
          <a:xfrm>
            <a:off x="888485" y="188640"/>
            <a:ext cx="7435145" cy="64415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116632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Поделка из природного материала «Ёжик»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58" name="Picture 2" descr="https://sun9-77.userapi.com/impg/HiCfIMmcD0ZqvmizU9iux-8-ptIYXhdLtb4vxw/mcmXVMkSkNY.jpg?size=810x1080&amp;quality=95&amp;sign=0bb1120b7e6f72612bcbe805bead042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4168360" cy="5557813"/>
          </a:xfrm>
          <a:prstGeom prst="rect">
            <a:avLst/>
          </a:prstGeom>
          <a:noFill/>
        </p:spPr>
      </p:pic>
      <p:pic>
        <p:nvPicPr>
          <p:cNvPr id="45060" name="Picture 4" descr="https://sun9-60.userapi.com/impg/d5jPs1xMD8iMxZygz40OZ8AyNp98NE7At1V3ZQ/h0pNCn3nOBI.jpg?size=810x1080&amp;quality=95&amp;sign=843cb0b572552e840e250ead92dac5e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836712"/>
            <a:ext cx="4158462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903649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Цель: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создание условий для развития познавательных и творческих способностей детей в процессе проекта.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Задачи: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Формировать у детей представления о жизни ежа, его внешнем виде, питании, особенностях образа жизни в лесу; учить выделять характерные признаки.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Расширять знания детей о природе, формировать представления о сезонных изменениях в природе.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Развивать мелкую моторику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рук ,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изобразительные навыки в рисовании, лепке, аппликации.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Формировать представления: много, мало, один (д. и.  «Какие ежи?», «Подбери яблоко для ежа» и др.)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Обучать различению формы, величины предметов, соотношению предметов по цвету. 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Учить детей отвечать на вопросы, тренировать в подборе прилагательных к существительному, использовать в активной речи предлоги.  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Формировать основы безопасного поведения на природе, в лесу.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Развивать физическую активность, внимательность, зрительное восприятие.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Воспитывать заботливое отношение к животным.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Воспитывать отзывчивость, доброжелательность, формировать познавательный интерес.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66666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sun9-1.userapi.com/impg/e2DB_cEJNcNAPn9TIozIVWRngsGhReFqdO_Smg/pMKRCEKWXsM.jpg?size=810x1080&amp;quality=95&amp;sign=0439bc512bd9a9d7f6aacfea5e074ab7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2880320" cy="3840427"/>
          </a:xfrm>
          <a:prstGeom prst="rect">
            <a:avLst/>
          </a:prstGeom>
          <a:noFill/>
        </p:spPr>
      </p:pic>
      <p:pic>
        <p:nvPicPr>
          <p:cNvPr id="48132" name="Picture 4" descr="https://sun9-7.userapi.com/impg/nmfxPJv6UiA4mZ4wvfjh7SIkm-5vFsidVf1MPg/Whc6s3BJW3I.jpg?size=1280x960&amp;quality=95&amp;sign=a9b37acb000a08efb56027ed32c174e3&amp;type=album"/>
          <p:cNvPicPr>
            <a:picLocks noChangeAspect="1" noChangeArrowheads="1"/>
          </p:cNvPicPr>
          <p:nvPr/>
        </p:nvPicPr>
        <p:blipFill>
          <a:blip r:embed="rId3" cstate="print"/>
          <a:srcRect b="23188"/>
          <a:stretch>
            <a:fillRect/>
          </a:stretch>
        </p:blipFill>
        <p:spPr bwMode="auto">
          <a:xfrm>
            <a:off x="3894210" y="188640"/>
            <a:ext cx="5249790" cy="3024336"/>
          </a:xfrm>
          <a:prstGeom prst="rect">
            <a:avLst/>
          </a:prstGeom>
          <a:noFill/>
        </p:spPr>
      </p:pic>
      <p:pic>
        <p:nvPicPr>
          <p:cNvPr id="48134" name="Picture 6" descr="https://sun9-70.userapi.com/impg/sf0JgqZxwwiq1w0ixYawBFwa-WNJn31VfCUwjw/HkjMau5p8wg.jpg?size=1280x960&amp;quality=95&amp;sign=1988ab3ac65a0d72f53f7579d676497b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717032"/>
            <a:ext cx="3936437" cy="2952328"/>
          </a:xfrm>
          <a:prstGeom prst="rect">
            <a:avLst/>
          </a:prstGeom>
          <a:noFill/>
        </p:spPr>
      </p:pic>
      <p:pic>
        <p:nvPicPr>
          <p:cNvPr id="5" name="Picture 6" descr="https://sun9-67.userapi.com/impg/rf7f_WnzbWhGddk_nEPfiq6e5hRSaDL7h8oaWA/6I_dRegpT2Y.jpg?size=810x1080&amp;quality=95&amp;sign=e10665c536e2ed3acf89f57a8877a6ee&amp;type=album"/>
          <p:cNvPicPr>
            <a:picLocks noChangeAspect="1" noChangeArrowheads="1"/>
          </p:cNvPicPr>
          <p:nvPr/>
        </p:nvPicPr>
        <p:blipFill>
          <a:blip r:embed="rId5" cstate="print"/>
          <a:srcRect t="42004"/>
          <a:stretch>
            <a:fillRect/>
          </a:stretch>
        </p:blipFill>
        <p:spPr bwMode="auto">
          <a:xfrm>
            <a:off x="179512" y="3861048"/>
            <a:ext cx="4114354" cy="31815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catherineasquithgallery.com/uploads/posts/2021-02/1613446681_13-p-fon-dlya-prezentatsii-pro-zimu-dlya-detei-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23728" y="116632"/>
            <a:ext cx="532859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Изготовление дидактических игр: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                     «Прищепки»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0" name="Picture 4" descr="https://sun9-38.userapi.com/impg/0oaTFwZJgYnQcoWJUlrcG7OKDzM1OnXn4GltJg/vUG6eqUstjw.jpg?size=810x1080&amp;quality=95&amp;sign=7bc9ba6202f9916708913c1fb825d89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9694" y="1052737"/>
            <a:ext cx="2754306" cy="3672408"/>
          </a:xfrm>
          <a:prstGeom prst="rect">
            <a:avLst/>
          </a:prstGeom>
          <a:noFill/>
        </p:spPr>
      </p:pic>
      <p:pic>
        <p:nvPicPr>
          <p:cNvPr id="9222" name="Picture 6" descr="https://sun9-28.userapi.com/impg/BoSvMoi2yTIP8TVByPC9ktLU8kuQWufP49DImQ/X65pb6lkejU.jpg?size=810x1080&amp;quality=95&amp;sign=f028d123170f21e60e73471d0216ccb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737"/>
            <a:ext cx="3347864" cy="4463818"/>
          </a:xfrm>
          <a:prstGeom prst="rect">
            <a:avLst/>
          </a:prstGeom>
          <a:noFill/>
        </p:spPr>
      </p:pic>
      <p:pic>
        <p:nvPicPr>
          <p:cNvPr id="7" name="Picture 2" descr="https://sun9-69.userapi.com/impg/45MWa_kGWSOde3ik2bfm420Tyk539zlOn8xmYQ/IOUffyNezAA.jpg?size=810x1080&amp;quality=95&amp;sign=4c08c2f3b6a489422988126e8abac43e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140968"/>
            <a:ext cx="2787774" cy="3717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446681_13-p-fon-dlya-prezentatsii-pro-zimu-dlya-detei-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</p:spPr>
      </p:pic>
      <p:pic>
        <p:nvPicPr>
          <p:cNvPr id="49154" name="Picture 2" descr="https://sun9-8.userapi.com/impg/kOktY-TT4gh3v32-MJm1hj0qWKIzrycg7JRc0A/DidYrphEBL4.jpg?size=810x1080&amp;quality=95&amp;sign=eb806495eb552d47981e5c3acecb7d23&amp;type=album"/>
          <p:cNvPicPr>
            <a:picLocks noChangeAspect="1" noChangeArrowheads="1"/>
          </p:cNvPicPr>
          <p:nvPr/>
        </p:nvPicPr>
        <p:blipFill>
          <a:blip r:embed="rId3" cstate="print"/>
          <a:srcRect t="9617" b="19455"/>
          <a:stretch>
            <a:fillRect/>
          </a:stretch>
        </p:blipFill>
        <p:spPr bwMode="auto">
          <a:xfrm>
            <a:off x="0" y="1340768"/>
            <a:ext cx="4492396" cy="424847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95736" y="188640"/>
            <a:ext cx="417646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«Подбери яблоко для ежа»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6" name="Picture 4" descr="https://sun9-54.userapi.com/impg/HcQhD3-GqHUkk6d4k1_VFopbm5XphvGU5bACMw/vWJDEVm13tw.jpg?size=1280x960&amp;quality=95&amp;sign=323f8f94b14a418658f17ae84e5828c6&amp;type=album"/>
          <p:cNvPicPr>
            <a:picLocks noChangeAspect="1" noChangeArrowheads="1"/>
          </p:cNvPicPr>
          <p:nvPr/>
        </p:nvPicPr>
        <p:blipFill>
          <a:blip r:embed="rId4" cstate="print"/>
          <a:srcRect b="18182"/>
          <a:stretch>
            <a:fillRect/>
          </a:stretch>
        </p:blipFill>
        <p:spPr bwMode="auto">
          <a:xfrm>
            <a:off x="4716016" y="908720"/>
            <a:ext cx="4224469" cy="2592288"/>
          </a:xfrm>
          <a:prstGeom prst="rect">
            <a:avLst/>
          </a:prstGeom>
          <a:noFill/>
        </p:spPr>
      </p:pic>
      <p:pic>
        <p:nvPicPr>
          <p:cNvPr id="49158" name="Picture 6" descr="https://sun9-15.userapi.com/impg/VU8VzunjaWkcyaSY-EULm0trlszBGAITzn1W8A/QFmGlkIY3iA.jpg?size=1280x960&amp;quality=95&amp;sign=f0a62e9d49b9e0ca2c80965433a24973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725652"/>
            <a:ext cx="4176464" cy="31323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446681_13-p-fon-dlya-prezentatsii-pro-zimu-dlya-detei-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</p:spPr>
      </p:pic>
      <p:pic>
        <p:nvPicPr>
          <p:cNvPr id="50178" name="Picture 2" descr="https://sun9-9.userapi.com/impg/9dBZ7LViCzSNtqdhv3R_tKxzEu0SLIw0QMwWBw/yMOHPi0M0II.jpg?size=1280x960&amp;quality=95&amp;sign=77663376aa32d417ec4a0a4d0db9f42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9478" y="3140968"/>
            <a:ext cx="4704522" cy="3528392"/>
          </a:xfrm>
          <a:prstGeom prst="rect">
            <a:avLst/>
          </a:prstGeom>
          <a:noFill/>
        </p:spPr>
      </p:pic>
      <p:pic>
        <p:nvPicPr>
          <p:cNvPr id="50180" name="Picture 4" descr="https://sun9-68.userapi.com/impg/RCehbNtcq4Oz_C6r6i48LI6gx-xD6xckmcMRnA/rBj9-mGG390.jpg?size=810x1080&amp;quality=95&amp;sign=c5c6d3ddc96cae073360f894db07b115&amp;type=album"/>
          <p:cNvPicPr>
            <a:picLocks noChangeAspect="1" noChangeArrowheads="1"/>
          </p:cNvPicPr>
          <p:nvPr/>
        </p:nvPicPr>
        <p:blipFill>
          <a:blip r:embed="rId4" cstate="print"/>
          <a:srcRect t="13109" b="11153"/>
          <a:stretch>
            <a:fillRect/>
          </a:stretch>
        </p:blipFill>
        <p:spPr bwMode="auto">
          <a:xfrm>
            <a:off x="0" y="2348880"/>
            <a:ext cx="4139951" cy="43204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95736" y="404664"/>
            <a:ext cx="432048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«Разложи ежей по размеру», «Карандаши для ёжиков»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446681_13-p-fon-dlya-prezentatsii-pro-zimu-dlya-detei-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</p:spPr>
      </p:pic>
      <p:pic>
        <p:nvPicPr>
          <p:cNvPr id="14338" name="Picture 2" descr="https://sun9-46.userapi.com/impg/QtrazV03sbTMUWxcNM2eJn4CcH6W1r64EvUj0A/NwyKWYHh3A8.jpg?size=810x1080&amp;quality=95&amp;sign=21c446d3d910d5119943cfe580bdfd6f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56792"/>
            <a:ext cx="3672408" cy="4896544"/>
          </a:xfrm>
          <a:prstGeom prst="rect">
            <a:avLst/>
          </a:prstGeom>
          <a:noFill/>
        </p:spPr>
      </p:pic>
      <p:pic>
        <p:nvPicPr>
          <p:cNvPr id="14340" name="Picture 4" descr="https://sun9-67.userapi.com/impg/J7GHIcg2BaLGuSRxcFhU14_mTe81hLyRlSUZ9w/GDmxF98bvF4.jpg?size=810x1080&amp;quality=95&amp;sign=df75ec752d4fd95cc6989c05607f61e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484784"/>
            <a:ext cx="3726414" cy="4968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3568" y="404664"/>
            <a:ext cx="720080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п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азл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«Дикие животные», карточки «Третий лишний»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sun6-21.userapi.com/s/v1/ig2/uU_G4Zyt8gfACa3bblTEzPgRXiRAMAdR-ziJQ117EIkME77-oSBs5os0xOy01zZOIaOA0M-YxCUXvvnZYfRP2z3x.jpg?size=1170x1170&amp;quality=96&amp;crop=10,3,1170,1170&amp;ava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86384"/>
            <a:ext cx="3871616" cy="3871616"/>
          </a:xfrm>
          <a:prstGeom prst="rect">
            <a:avLst/>
          </a:prstGeom>
          <a:noFill/>
        </p:spPr>
      </p:pic>
      <p:pic>
        <p:nvPicPr>
          <p:cNvPr id="1026" name="Picture 2" descr="https://sun9-2.userapi.com/impg/MEuuPMlsfZNgV28lNokUiozQV2-qUZ4gbn30Gw/fuxje_yT-HA.jpg?size=810x1080&amp;quality=95&amp;sign=74ede5a8e2f08371e239c7daba918d9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-1"/>
            <a:ext cx="5143501" cy="68580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5536" y="332656"/>
            <a:ext cx="3024336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Прослушивание песен и просмотр мультфильмов о ежах.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sun9-58.userapi.com/impg/PxOCXu5y0oD16CCMlc3mS6zHi6k35c0dtxOHPA/usKhPjb5K0I.jpg?size=810x1080&amp;quality=95&amp;sign=90f8b81b374b6586af2e654504f62180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3131840" cy="4175786"/>
          </a:xfrm>
          <a:prstGeom prst="rect">
            <a:avLst/>
          </a:prstGeom>
          <a:noFill/>
        </p:spPr>
      </p:pic>
      <p:pic>
        <p:nvPicPr>
          <p:cNvPr id="61444" name="Picture 4" descr="https://sun9-48.userapi.com/impg/4Aze5TRicZzLxpp35kweaH_OGXTkIUzTKXYrFQ/AB1ygXPkmuM.jpg?size=810x1080&amp;quality=95&amp;sign=ff8cfbd8f87b0b3b65385903b8e942a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969568"/>
            <a:ext cx="2916324" cy="3888432"/>
          </a:xfrm>
          <a:prstGeom prst="rect">
            <a:avLst/>
          </a:prstGeom>
          <a:noFill/>
        </p:spPr>
      </p:pic>
      <p:pic>
        <p:nvPicPr>
          <p:cNvPr id="61446" name="Picture 6" descr="https://sun9-56.userapi.com/impg/2_E8NtdcEbpRodwcZ7iOGXhn48sfwMIl20qW7A/LJSya8GUYLY.jpg?size=810x1080&amp;quality=95&amp;sign=8536998b53bac32ef82125bd46055363&amp;type=album"/>
          <p:cNvPicPr>
            <a:picLocks noChangeAspect="1" noChangeArrowheads="1"/>
          </p:cNvPicPr>
          <p:nvPr/>
        </p:nvPicPr>
        <p:blipFill>
          <a:blip r:embed="rId4" cstate="print"/>
          <a:srcRect l="22599" t="6780" r="16384" b="6780"/>
          <a:stretch>
            <a:fillRect/>
          </a:stretch>
        </p:blipFill>
        <p:spPr bwMode="auto">
          <a:xfrm>
            <a:off x="3419872" y="404664"/>
            <a:ext cx="2520280" cy="4760529"/>
          </a:xfrm>
          <a:prstGeom prst="rect">
            <a:avLst/>
          </a:prstGeom>
          <a:noFill/>
        </p:spPr>
      </p:pic>
      <p:pic>
        <p:nvPicPr>
          <p:cNvPr id="61448" name="Picture 8" descr="https://i.ytimg.com/vi/sy8Z_P3X15s/maxresdefault.jpg"/>
          <p:cNvPicPr>
            <a:picLocks noChangeAspect="1" noChangeArrowheads="1"/>
          </p:cNvPicPr>
          <p:nvPr/>
        </p:nvPicPr>
        <p:blipFill>
          <a:blip r:embed="rId5" cstate="print"/>
          <a:srcRect l="17241" r="17241"/>
          <a:stretch>
            <a:fillRect/>
          </a:stretch>
        </p:blipFill>
        <p:spPr bwMode="auto">
          <a:xfrm>
            <a:off x="0" y="4221088"/>
            <a:ext cx="2123728" cy="1823332"/>
          </a:xfrm>
          <a:prstGeom prst="rect">
            <a:avLst/>
          </a:prstGeom>
          <a:noFill/>
        </p:spPr>
      </p:pic>
      <p:pic>
        <p:nvPicPr>
          <p:cNvPr id="61456" name="Picture 16" descr="https://i.pinimg.com/originals/b4/31/f1/b431f1250704078f8a7b9cd887838ac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0"/>
            <a:ext cx="3203848" cy="1744095"/>
          </a:xfrm>
          <a:prstGeom prst="rect">
            <a:avLst/>
          </a:prstGeom>
          <a:noFill/>
        </p:spPr>
      </p:pic>
      <p:pic>
        <p:nvPicPr>
          <p:cNvPr id="10" name="Picture 16" descr="https://i.pinimg.com/originals/b4/31/f1/b431f1250704078f8a7b9cd887838ac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4913784"/>
            <a:ext cx="3571464" cy="1944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ytimg.com/vi/oYQYeDckA3M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581128"/>
            <a:ext cx="3131840" cy="2166418"/>
          </a:xfrm>
          <a:prstGeom prst="rect">
            <a:avLst/>
          </a:prstGeom>
          <a:noFill/>
        </p:spPr>
      </p:pic>
      <p:pic>
        <p:nvPicPr>
          <p:cNvPr id="3" name="Picture 6" descr="https://keskil14.ru/wp-content/uploads/2020/10/palochka-viruchalochka-481a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304328"/>
            <a:ext cx="2339752" cy="2553672"/>
          </a:xfrm>
          <a:prstGeom prst="rect">
            <a:avLst/>
          </a:prstGeom>
          <a:noFill/>
        </p:spPr>
      </p:pic>
      <p:pic>
        <p:nvPicPr>
          <p:cNvPr id="16388" name="Picture 4" descr="https://event40.ru/wp-content/uploads/1-1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65104"/>
            <a:ext cx="3131840" cy="2492896"/>
          </a:xfrm>
          <a:prstGeom prst="rect">
            <a:avLst/>
          </a:prstGeom>
          <a:noFill/>
        </p:spPr>
      </p:pic>
      <p:pic>
        <p:nvPicPr>
          <p:cNvPr id="5" name="Picture 4" descr="https://i.ytimg.com/vi/H_fR9oI0jIg/maxres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0"/>
            <a:ext cx="6804248" cy="41626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0" name="Picture 10" descr="https://avatars.dzeninfra.ru/get-zen_doc/1578824/pub_5ee2a11e4da18446d5b57853_5ee2a47e7c13c822dba24aa4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"/>
            <a:ext cx="4572000" cy="3254478"/>
          </a:xfrm>
          <a:prstGeom prst="rect">
            <a:avLst/>
          </a:prstGeom>
          <a:noFill/>
        </p:spPr>
      </p:pic>
      <p:pic>
        <p:nvPicPr>
          <p:cNvPr id="15372" name="Picture 12" descr="https://yobte.ru/uploads/posts/2019-11/ezhik-v-tumane-44-foto-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6099" y="3617640"/>
            <a:ext cx="4707901" cy="3240360"/>
          </a:xfrm>
          <a:prstGeom prst="rect">
            <a:avLst/>
          </a:prstGeom>
          <a:noFill/>
        </p:spPr>
      </p:pic>
      <p:pic>
        <p:nvPicPr>
          <p:cNvPr id="15374" name="Picture 14" descr="https://yobte.ru/uploads/posts/2019-11/ezhik-v-tumane-44-foto-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64904"/>
            <a:ext cx="3219822" cy="4293096"/>
          </a:xfrm>
          <a:prstGeom prst="rect">
            <a:avLst/>
          </a:prstGeom>
          <a:noFill/>
        </p:spPr>
      </p:pic>
      <p:pic>
        <p:nvPicPr>
          <p:cNvPr id="15378" name="Picture 18" descr="https://pic.uma.media/pic/cardimage/e9/52/e9528a703dfd253f3fbbc9a74db376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707904" cy="2582334"/>
          </a:xfrm>
          <a:prstGeom prst="rect">
            <a:avLst/>
          </a:prstGeom>
          <a:noFill/>
        </p:spPr>
      </p:pic>
      <p:pic>
        <p:nvPicPr>
          <p:cNvPr id="15376" name="Picture 16" descr="https://cs2.livemaster.ru/storage/c1/79/4921b688c9a7182e83a55070b1bp--kartiny-i-panno-kartina-maslom-ezhik-i-sobak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2060848"/>
            <a:ext cx="3168352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ru-images-s.kinorium.com/movie/1080/735359.jpg?16136436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15996" cy="6858000"/>
          </a:xfrm>
          <a:prstGeom prst="rect">
            <a:avLst/>
          </a:prstGeom>
          <a:noFill/>
        </p:spPr>
      </p:pic>
      <p:pic>
        <p:nvPicPr>
          <p:cNvPr id="18438" name="Picture 6" descr="https://i.mycdn.me/videoPreview?id=1290591079026&amp;type=32&amp;idx=4&amp;tkn=zGrFJRAQPDeAeBofCnWRuTTTAfI&amp;fn=external_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8286" y="0"/>
            <a:ext cx="3535713" cy="1988839"/>
          </a:xfrm>
          <a:prstGeom prst="rect">
            <a:avLst/>
          </a:prstGeom>
          <a:noFill/>
        </p:spPr>
      </p:pic>
      <p:pic>
        <p:nvPicPr>
          <p:cNvPr id="18440" name="Picture 8" descr="https://m.media-amazon.com/images/M/MV5BYTg5OWQ2MDUtOGQyOS00YTU5LTlhYTMtNTVmOWMzMDRiYzUxXkEyXkFqcGdeQXVyMzY1MzQyOTY@._V1_.jpg"/>
          <p:cNvPicPr>
            <a:picLocks noChangeAspect="1" noChangeArrowheads="1"/>
          </p:cNvPicPr>
          <p:nvPr/>
        </p:nvPicPr>
        <p:blipFill>
          <a:blip r:embed="rId4" cstate="print"/>
          <a:srcRect l="9425" r="8443"/>
          <a:stretch>
            <a:fillRect/>
          </a:stretch>
        </p:blipFill>
        <p:spPr bwMode="auto">
          <a:xfrm>
            <a:off x="6284598" y="1988840"/>
            <a:ext cx="2859402" cy="2612268"/>
          </a:xfrm>
          <a:prstGeom prst="rect">
            <a:avLst/>
          </a:prstGeom>
          <a:noFill/>
        </p:spPr>
      </p:pic>
      <p:pic>
        <p:nvPicPr>
          <p:cNvPr id="18442" name="Picture 10" descr="https://myltik.ru/db/rus/eo/ejik_doljen_bit_kolyuchim_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1453" y="4470697"/>
            <a:ext cx="2902547" cy="2387303"/>
          </a:xfrm>
          <a:prstGeom prst="rect">
            <a:avLst/>
          </a:prstGeom>
          <a:noFill/>
        </p:spPr>
      </p:pic>
      <p:pic>
        <p:nvPicPr>
          <p:cNvPr id="8" name="Picture 2" descr="https://tlum.ru/uploads/1e2e88019e0128a01d717237ad4a523e16b4bf4e9fce44715fc26952155016ff.jpeg"/>
          <p:cNvPicPr>
            <a:picLocks noChangeAspect="1" noChangeArrowheads="1"/>
          </p:cNvPicPr>
          <p:nvPr/>
        </p:nvPicPr>
        <p:blipFill>
          <a:blip r:embed="rId6" cstate="print"/>
          <a:srcRect r="18004"/>
          <a:stretch>
            <a:fillRect/>
          </a:stretch>
        </p:blipFill>
        <p:spPr bwMode="auto">
          <a:xfrm>
            <a:off x="4355976" y="5423334"/>
            <a:ext cx="2088232" cy="14346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88639"/>
            <a:ext cx="6390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Участники проекта: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Воспитатели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Дети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Родители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276872"/>
            <a:ext cx="871296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Сроки реализации проекта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: 6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месяцев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Ожидаемые результаты: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 дети проявляют интерес к лесному жителю- ежу, отвечают на простые вопросы, могут по просьбе взрослого рассказать об изображенном на картинке, отгадывают описательные загадки о еже.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Владеют основными движениями при выполнении двигательного упражнения «Ежик топал по дорожке…», принимают участие в игре,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театрализации.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Проявляют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интерес к рисованию,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лепке, аппликации.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412776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Тип проекта: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познавательно – творческий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Вид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проекта: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групповой, среднесрочный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653136"/>
            <a:ext cx="77768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Взаимодействие с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родителями: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Активное сотрудничество родителей в реализации проекта.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Объявление о начале проекта, регулярное ознакомление с ходом проекта.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Рекомендации по ознакомлению детей с жизнью ежей.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Выставка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совместных работ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акие разные ежи»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static8.tgcnt.ru/posts/_0/a8/a81bdd91b7a8b578a51db3f93bd56b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74259"/>
            <a:ext cx="4355976" cy="2783741"/>
          </a:xfrm>
          <a:prstGeom prst="rect">
            <a:avLst/>
          </a:prstGeom>
          <a:noFill/>
        </p:spPr>
      </p:pic>
      <p:pic>
        <p:nvPicPr>
          <p:cNvPr id="3" name="Picture 8" descr="https://russiskskolebergendotcom.files.wordpress.com/2016/03/0_119176_9751e1f5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077072"/>
            <a:ext cx="4771454" cy="2780928"/>
          </a:xfrm>
          <a:prstGeom prst="rect">
            <a:avLst/>
          </a:prstGeom>
          <a:noFill/>
        </p:spPr>
      </p:pic>
      <p:pic>
        <p:nvPicPr>
          <p:cNvPr id="17412" name="Picture 4" descr="https://images.iptv.rt.ru/images/cc1mvtrir4ssk11vn7a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9424" y="0"/>
            <a:ext cx="5184576" cy="3284984"/>
          </a:xfrm>
          <a:prstGeom prst="rect">
            <a:avLst/>
          </a:prstGeom>
          <a:noFill/>
        </p:spPr>
      </p:pic>
      <p:pic>
        <p:nvPicPr>
          <p:cNvPr id="17414" name="Picture 6" descr="https://sun6-22.userapi.com/s/v1/ig2/QTzbfRiTQ-DoR4sHB_n8BZ9TFJyxEUBu-2GoENfAfMwGrW8mh5sY74NJjt7a84y5s90qWjxG1liJqIRagxH3_m24.jpg?size=897x897&amp;quality=96&amp;crop=2,0,897,897&amp;ava=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005064" cy="40050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72000" y="3284984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Трям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 здравствуй!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personaji.ru/wp-content/uploads/2020/07/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8064" cy="3140968"/>
          </a:xfrm>
          <a:prstGeom prst="rect">
            <a:avLst/>
          </a:prstGeom>
          <a:noFill/>
        </p:spPr>
      </p:pic>
      <p:pic>
        <p:nvPicPr>
          <p:cNvPr id="22532" name="Picture 4" descr="https://m.media-amazon.com/images/M/MV5BOWZjODVlNTYtOTMyMy00ZDlkLTliYTAtZTY2OWVhYzYzYzIzXkEyXkFqcGdeQXVyNTc0NjY1ODk@._V1_FMjpg_UX1000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032"/>
            <a:ext cx="5260691" cy="3140968"/>
          </a:xfrm>
          <a:prstGeom prst="rect">
            <a:avLst/>
          </a:prstGeom>
          <a:noFill/>
        </p:spPr>
      </p:pic>
      <p:pic>
        <p:nvPicPr>
          <p:cNvPr id="22534" name="Picture 6" descr="https://zamanilka.ru/wp-content/uploads/2022/05/kartinki-smeshariki-ezhik-23.jpg"/>
          <p:cNvPicPr>
            <a:picLocks noChangeAspect="1" noChangeArrowheads="1"/>
          </p:cNvPicPr>
          <p:nvPr/>
        </p:nvPicPr>
        <p:blipFill>
          <a:blip r:embed="rId4" cstate="print"/>
          <a:srcRect l="11485" r="10127"/>
          <a:stretch>
            <a:fillRect/>
          </a:stretch>
        </p:blipFill>
        <p:spPr bwMode="auto">
          <a:xfrm>
            <a:off x="4679504" y="0"/>
            <a:ext cx="4464496" cy="3203638"/>
          </a:xfrm>
          <a:prstGeom prst="rect">
            <a:avLst/>
          </a:prstGeom>
          <a:noFill/>
        </p:spPr>
      </p:pic>
      <p:pic>
        <p:nvPicPr>
          <p:cNvPr id="22536" name="Picture 8" descr="https://kartinkin.net/uploads/posts/2022-02/1645971161_57-kartinkin-net-p-yezhik-iz-smesharikov-kartinki-63.jpg"/>
          <p:cNvPicPr>
            <a:picLocks noChangeAspect="1" noChangeArrowheads="1"/>
          </p:cNvPicPr>
          <p:nvPr/>
        </p:nvPicPr>
        <p:blipFill>
          <a:blip r:embed="rId5" cstate="print"/>
          <a:srcRect r="8676"/>
          <a:stretch>
            <a:fillRect/>
          </a:stretch>
        </p:blipFill>
        <p:spPr bwMode="auto">
          <a:xfrm>
            <a:off x="4211960" y="3717032"/>
            <a:ext cx="4932040" cy="31409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771800" y="3068960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Arial" pitchFamily="34" charset="0"/>
                <a:cs typeface="Arial" pitchFamily="34" charset="0"/>
              </a:rPr>
              <a:t>СМЕШАРИКИ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sun9-21.userapi.com/impg/qU8pHBL_OdCQanCinrNc9u-azNRHQ3Fnuo4zMQ/2MqxFENYZcA.jpg?size=1280x960&amp;quality=95&amp;sign=b2009d700d0bc3a591bb27a5c533c6b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7584843" cy="5688632"/>
          </a:xfrm>
          <a:prstGeom prst="rect">
            <a:avLst/>
          </a:prstGeom>
          <a:noFill/>
        </p:spPr>
      </p:pic>
      <p:pic>
        <p:nvPicPr>
          <p:cNvPr id="60420" name="Picture 4" descr="https://gamerwall.pro/uploads/posts/2022-08/1661467900_20-gamerwall-pro-p-yezhik-v-lesu-priroda-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365105"/>
            <a:ext cx="3168352" cy="211223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3568" y="116632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Беседа «Безопасность в лесу»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s://img3.goodfon.ru/original/1280x720/3/1f/nebo-reka-derevya-trava-cve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https://sun9-44.userapi.com/impg/ie2-aMf0JqOBRQ1Wila5mBOUze6u8Q72-J7aqA/e1f4dabObD4.jpg?size=1280x960&amp;quality=95&amp;sign=812a1dd1ded776630a255b8bf842de9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2696"/>
            <a:ext cx="8208912" cy="586865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0"/>
            <a:ext cx="864096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Изготовление атрибутов к русской народной сказке «Пых»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3.goodfon.ru/original/1280x720/3/1f/nebo-reka-derevya-trava-cve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340768"/>
            <a:ext cx="4032448" cy="537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412776"/>
            <a:ext cx="3960440" cy="528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619672" y="332656"/>
            <a:ext cx="662473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Постановка русской народной сказки «Пых»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3.goodfon.ru/original/1280x720/3/1f/nebo-reka-derevya-trava-cve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48680"/>
            <a:ext cx="4374486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2010" y="620688"/>
            <a:ext cx="426647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3.goodfon.ru/original/1280x720/3/1f/nebo-reka-derevya-trava-cve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4788023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3977" y="980728"/>
            <a:ext cx="3980023" cy="530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img3.goodfon.ru/original/1280x720/3/1f/nebo-reka-derevya-trava-cve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 t="12857"/>
          <a:stretch>
            <a:fillRect/>
          </a:stretch>
        </p:blipFill>
        <p:spPr bwMode="auto">
          <a:xfrm>
            <a:off x="1835696" y="188640"/>
            <a:ext cx="5472608" cy="635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60648"/>
            <a:ext cx="6984776" cy="63709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ИТОГ ПРОЕКТА </a:t>
            </a:r>
          </a:p>
          <a:p>
            <a:endParaRPr lang="ru-RU" b="1" dirty="0" smtClean="0"/>
          </a:p>
          <a:p>
            <a:pPr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 ходе реализации проекта мы пришли к выводу, что подобные занятия, игры, продуктивная деятельность объединяют детей общими впечатлениями, переживаниями. У детей появился интерес к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творчеству,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повысилась мотивационная составляющая: дети стали задавать больше вопросов, интересоваться познавательной литературой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Практическая значимость проекта состоит в том, что его может использовать в своей работе любой творческий педагог, адаптировав его содержание к условиям своего ДОУ и возможности взаимодействия с социумом. В ходе проекта дети группы закрепили знания о диких животных наших лесов и расширили представления о еже.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Таким образом, можно утверждать, что при создании определенных условий и использовании различных форм и методов работы, а также при включении в проект заинтересованных взрослых: педагогов и родителей, детям вполне доступно овладение элементарными знаниями.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 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foni.club/uploads/posts/2023-02/1676024830_foni-club-p-fon-osennii-s-yezhikami-dlya-detei-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5"/>
            <a:ext cx="9121322" cy="645333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63688" y="1916832"/>
            <a:ext cx="5544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atin typeface="Arial" pitchFamily="34" charset="0"/>
                <a:cs typeface="Arial" pitchFamily="34" charset="0"/>
              </a:rPr>
              <a:t>СПАСИБО ЗА ВНИМАНИЕ</a:t>
            </a:r>
            <a:endParaRPr lang="ru-RU" sz="6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95536" y="1524000"/>
          <a:ext cx="8352928" cy="3201144"/>
        </p:xfrm>
        <a:graphic>
          <a:graphicData uri="http://schemas.openxmlformats.org/drawingml/2006/table">
            <a:tbl>
              <a:tblPr/>
              <a:tblGrid>
                <a:gridCol w="2641773"/>
                <a:gridCol w="5711155"/>
              </a:tblGrid>
              <a:tr h="74266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Этапы</a:t>
                      </a:r>
                      <a:endParaRPr lang="ru-RU" sz="2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854" marR="53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Формы 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работы</a:t>
                      </a:r>
                    </a:p>
                    <a:p>
                      <a:pPr algn="l" rtl="0" fontAlgn="t"/>
                      <a:endParaRPr lang="ru-RU" sz="9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3854" marR="53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58479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Первый этап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 rtl="0" fontAlgn="t"/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организационный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подготовительный)</a:t>
                      </a:r>
                    </a:p>
                    <a:p>
                      <a:pPr algn="just" rtl="0" fontAlgn="t"/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 rtl="0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Октябрь 2022г.</a:t>
                      </a:r>
                    </a:p>
                    <a:p>
                      <a:pPr algn="just" rtl="0" fontAlgn="t"/>
                      <a:endParaRPr lang="ru-RU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854" marR="53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just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1.Определение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цели и задач проекта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  <a:p>
                      <a:pPr marL="19050" marR="19050" algn="just" rtl="0" fontAlgn="t"/>
                      <a:endParaRPr lang="ru-RU" sz="14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19050" marR="19050" algn="just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2.Изучение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необходимой литературы, подбор методического материала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  <a:p>
                      <a:pPr marL="19050" marR="19050" algn="just" rtl="0" fontAlgn="t"/>
                      <a:endParaRPr lang="ru-RU" sz="14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19050" marR="19050" algn="just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3.Разработка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тематического плана для реализации проекта.</a:t>
                      </a:r>
                      <a:endParaRPr lang="ru-RU" sz="14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854" marR="53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2411760" y="203260"/>
            <a:ext cx="4320480" cy="10772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Содержание проекта.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24000" y="3009900"/>
          <a:ext cx="6096000" cy="838200"/>
        </p:xfrm>
        <a:graphic>
          <a:graphicData uri="http://schemas.openxmlformats.org/drawingml/2006/table">
            <a:tbl>
              <a:tblPr/>
              <a:tblGrid>
                <a:gridCol w="1927977"/>
                <a:gridCol w="4168023"/>
              </a:tblGrid>
              <a:tr h="16754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Этапы</a:t>
                      </a:r>
                      <a:endParaRPr lang="ru-RU" sz="90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3854" marR="53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Формы работы</a:t>
                      </a:r>
                      <a:endParaRPr lang="ru-RU" sz="90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3854" marR="53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018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100" b="1">
                          <a:solidFill>
                            <a:srgbClr val="000000"/>
                          </a:solidFill>
                          <a:latin typeface="Times New Roman"/>
                        </a:rPr>
                        <a:t>Первый этап</a:t>
                      </a:r>
                      <a:endParaRPr lang="ru-RU" sz="90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rtl="0" fontAlgn="t"/>
                      <a:r>
                        <a:rPr lang="ru-RU" sz="1100" b="1">
                          <a:solidFill>
                            <a:srgbClr val="000000"/>
                          </a:solidFill>
                          <a:latin typeface="Times New Roman"/>
                        </a:rPr>
                        <a:t>организационный</a:t>
                      </a:r>
                      <a:endParaRPr lang="ru-RU" sz="90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just" rtl="0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(подготовительный</a:t>
                      </a:r>
                      <a:endParaRPr lang="ru-RU" sz="90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3854" marR="53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19050" algn="just" rtl="0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Определение цели и задач проекта.</a:t>
                      </a:r>
                      <a:endParaRPr lang="ru-RU" sz="9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9050" marR="19050" algn="just" rtl="0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Изучение необходимой литературы, подбор методического материала.</a:t>
                      </a:r>
                      <a:endParaRPr lang="ru-RU" sz="900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19050" marR="19050" algn="just" rtl="0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Разработка тематического плана для реализации проекта.</a:t>
                      </a:r>
                      <a:endParaRPr lang="ru-RU" sz="90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3854" marR="53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195736" y="-41666"/>
            <a:ext cx="4680520" cy="86177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Содержание проекта.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8" y="692696"/>
          <a:ext cx="8568952" cy="5976664"/>
        </p:xfrm>
        <a:graphic>
          <a:graphicData uri="http://schemas.openxmlformats.org/drawingml/2006/table">
            <a:tbl>
              <a:tblPr/>
              <a:tblGrid>
                <a:gridCol w="2266169"/>
                <a:gridCol w="6302783"/>
              </a:tblGrid>
              <a:tr h="5976664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Второй этап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 rtl="0" fontAlgn="t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Основной</a:t>
                      </a:r>
                    </a:p>
                    <a:p>
                      <a:pPr algn="just" rtl="0" fontAlgn="t"/>
                      <a:endParaRPr lang="ru-RU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 rtl="0" fontAlgn="t"/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Практическая работа </a:t>
                      </a: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ru-RU" sz="1600" b="0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детьми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по плану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 rtl="0" fontAlgn="t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Реализации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проекта</a:t>
                      </a: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  <a:p>
                      <a:pPr algn="just" rtl="0" fontAlgn="t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Ноябрь-февраль</a:t>
                      </a:r>
                    </a:p>
                    <a:p>
                      <a:pPr algn="just" rtl="0" fontAlgn="t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2022-2023г.г.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854" marR="53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Виды деятельности по образовательным областям.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 algn="just" rtl="0" fontAlgn="t">
                        <a:buAutoNum type="arabicPeriod"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Познавательное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развитие. </a:t>
                      </a:r>
                    </a:p>
                    <a:p>
                      <a:pPr marL="342900" indent="-342900" algn="just" rtl="0" fontAlgn="t">
                        <a:buNone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Дидактические игры: «Найди ежат», «Какие ежи», «Собери картинку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из частей», «Подбери яблоко по цвету», «Прищепки»,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«Один-много», «Разложи ежей по размеру»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  <a:p>
                      <a:pPr marL="342900" indent="-342900" algn="just" rtl="0" fontAlgn="t">
                        <a:buNone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Создание альбома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«Всё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о ежах».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 algn="just" rtl="0" fontAlgn="t">
                        <a:buNone/>
                      </a:pP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indent="-342900" algn="just" rtl="0" fontAlgn="t">
                        <a:buNone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Р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ечевое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развитие.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 rtl="0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Рассматривание картин,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иллюстраций: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«Ежи», «Ежиха с ежатами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».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 rtl="0" fontAlgn="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Чтение художественных произведений, рассказов, стихов, загадок о еже: </a:t>
                      </a:r>
                    </a:p>
                    <a:p>
                      <a:pPr algn="just" rtl="0" fontAlgn="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С. Маршак «Тихая сказка», Г.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Виеру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«Ежик и барабан», Русская народная сказка «Пых», В.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Сутеев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«Разные колёса», «Яблоко», Н. Сладков «Ёжик»,  В.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Росина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«Зачем ёжику колючки».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 rtl="0" fontAlgn="t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Художестненно-эстетическое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4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Лепка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«Ёж»,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«Тарелка с яблоками», «Грибок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».</a:t>
                      </a:r>
                      <a:endParaRPr lang="ru-RU" sz="14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Рисование «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У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ежа иголки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»,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« Трава для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ёжика».</a:t>
                      </a:r>
                      <a:endParaRPr lang="ru-RU" sz="14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Аппликация «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Ежик» из различных материалов (крупа, семечки,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пайетки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, трубочки, спички),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изготовление поделок из природного материала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(грецкий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орех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14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Прослушивание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песен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ежике: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«Маленький ёжик, четверо ножек..», «Ёжик пых-пых-пых», «Маленькие ёжики».</a:t>
                      </a:r>
                    </a:p>
                    <a:p>
                      <a:pPr algn="just" rtl="0" fontAlgn="t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Просмотр мультфильмов о ёжиках: «Ёжик в тумане», «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Трям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, здравствуй!», «Палочка-выручалочка», «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Смешарики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», «Кудрявый ёжик» и др.</a:t>
                      </a:r>
                    </a:p>
                    <a:p>
                      <a:pPr algn="just" rtl="0" fontAlgn="t"/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Выставка  работ«Такие разные ежи»(совместно с родителями).</a:t>
                      </a:r>
                    </a:p>
                    <a:p>
                      <a:pPr algn="just" rtl="0" fontAlgn="t"/>
                      <a:endParaRPr lang="ru-RU" sz="14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854" marR="53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23528" y="692696"/>
          <a:ext cx="8712968" cy="5328592"/>
        </p:xfrm>
        <a:graphic>
          <a:graphicData uri="http://schemas.openxmlformats.org/drawingml/2006/table">
            <a:tbl>
              <a:tblPr/>
              <a:tblGrid>
                <a:gridCol w="2304256"/>
                <a:gridCol w="6408712"/>
              </a:tblGrid>
              <a:tr h="303031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Второй этап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 rtl="0" fontAlgn="t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Основной</a:t>
                      </a:r>
                    </a:p>
                    <a:p>
                      <a:pPr algn="just" rtl="0" fontAlgn="t"/>
                      <a:endParaRPr lang="ru-RU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 rtl="0" fontAlgn="t"/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Практическая работа </a:t>
                      </a: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ru-RU" sz="1600" b="0" baseline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детьми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по плану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 rtl="0" fontAlgn="t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Реализации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проекта</a:t>
                      </a: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  <a:p>
                      <a:pPr algn="just" rtl="0" fontAlgn="t"/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Ноябрь-февраль 2022-2023 г.г.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854" marR="53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Виды деятельности по образовательным областям.</a:t>
                      </a:r>
                    </a:p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4. Социально-коммуникативное развитие.</a:t>
                      </a:r>
                    </a:p>
                    <a:p>
                      <a:pPr marL="0" marR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Беседы о безопасности на природе, в лесу. </a:t>
                      </a:r>
                    </a:p>
                    <a:p>
                      <a:pPr algn="just" fontAlgn="t"/>
                      <a:endParaRPr lang="ru-RU" sz="1600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 fontAlgn="t"/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5. </a:t>
                      </a: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Физическое развитие.</a:t>
                      </a:r>
                    </a:p>
                    <a:p>
                      <a:pPr algn="just" fontAlgn="t"/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Разминка «Колючий ёж», «Топал ёжик по дорожке».</a:t>
                      </a:r>
                    </a:p>
                    <a:p>
                      <a:pPr algn="just" fontAlgn="t"/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Подвижные игры : «Прятки с ёжиком», «Ёжик»</a:t>
                      </a:r>
                    </a:p>
                    <a:p>
                      <a:pPr algn="just" fontAlgn="t"/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Пальчиковые игры с массажным мячиком.</a:t>
                      </a:r>
                    </a:p>
                    <a:p>
                      <a:pPr algn="just" fontAlgn="t"/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«Хитрый ёжик», «Колючий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ёж»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».</a:t>
                      </a:r>
                    </a:p>
                  </a:txBody>
                  <a:tcPr marL="53854" marR="53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98279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Третий этап</a:t>
                      </a:r>
                      <a:endParaRPr lang="ru-RU" sz="18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 rtl="0" fontAlgn="t"/>
                      <a:r>
                        <a:rPr lang="ru-RU" sz="1800" b="1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заключительный </a:t>
                      </a:r>
                      <a:endParaRPr lang="ru-RU" sz="1800" b="1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 rtl="0" fontAlgn="t"/>
                      <a:r>
                        <a:rPr lang="ru-RU" sz="18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Март-апрель 2023г.</a:t>
                      </a:r>
                    </a:p>
                    <a:p>
                      <a:pPr algn="just" rtl="0" fontAlgn="t"/>
                      <a:endParaRPr lang="ru-RU" sz="18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854" marR="53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Итоговое   </a:t>
                      </a: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мероприятие:</a:t>
                      </a:r>
                      <a:r>
                        <a:rPr lang="ru-RU" sz="1600" b="1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just" rtl="0" fontAlgn="t"/>
                      <a:endParaRPr lang="ru-RU" sz="1600" b="0" baseline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 rtl="0" fontAlgn="t"/>
                      <a:r>
                        <a:rPr lang="ru-RU" sz="1600" b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1. Постановка русской народной сказки «Пых</a:t>
                      </a:r>
                      <a:r>
                        <a:rPr lang="ru-RU" sz="1600" b="1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».</a:t>
                      </a:r>
                    </a:p>
                    <a:p>
                      <a:pPr algn="just" rtl="0" fontAlgn="t"/>
                      <a:endParaRPr lang="ru-RU" sz="1600" b="1" baseline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 rtl="0" fontAlgn="t"/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2.Подготовка презентации проекта.</a:t>
                      </a:r>
                    </a:p>
                    <a:p>
                      <a:pPr algn="just" rtl="0" fontAlgn="t"/>
                      <a:endParaRPr lang="ru-RU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 rtl="0" fontAlgn="t"/>
                      <a:r>
                        <a:rPr lang="ru-RU" sz="16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3.Презентация </a:t>
                      </a:r>
                      <a:r>
                        <a:rPr lang="ru-RU" sz="16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проекта на </a:t>
                      </a:r>
                      <a:r>
                        <a:rPr lang="ru-RU" sz="16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педагогическом</a:t>
                      </a:r>
                      <a:r>
                        <a:rPr lang="ru-RU" sz="1600" b="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 совете </a:t>
                      </a:r>
                      <a:r>
                        <a:rPr lang="ru-RU" sz="16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воспитателей.</a:t>
                      </a:r>
                    </a:p>
                    <a:p>
                      <a:pPr algn="just" rtl="0" fontAlgn="t"/>
                      <a:endParaRPr lang="ru-RU" sz="1600" b="0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 rtl="0" fontAlgn="t"/>
                      <a:r>
                        <a:rPr lang="ru-RU" sz="1600" b="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16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4.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Анализ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результатов реализации проекта.</a:t>
                      </a:r>
                      <a:endParaRPr lang="ru-RU" sz="16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3854" marR="538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abrakadabra.fun/uploads/posts/2022-02/1643872525_1-abrakadabra-fun-p-fon-dlya-osennego-peizazha-dlya-dete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https://sun9-28.userapi.com/impg/VyZEVfj1dv9VUYjNG2hmfFAFoIgt3-Zp0p1i3g/-XgEWD1y4Y4.jpg?size=1280x960&amp;quality=95&amp;sign=00e698bbc788bf8bfe5ff8acb385c2c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3429000"/>
            <a:ext cx="4571999" cy="3429000"/>
          </a:xfrm>
          <a:prstGeom prst="rect">
            <a:avLst/>
          </a:prstGeom>
          <a:noFill/>
        </p:spPr>
      </p:pic>
      <p:pic>
        <p:nvPicPr>
          <p:cNvPr id="10244" name="Picture 4" descr="https://sun9-70.userapi.com/impg/lU353Ie2xf5YdT3tZF_oXCkrp-9pi4lQjk5F6A/8NVcfbz6UC4.jpg?size=810x1080&amp;quality=95&amp;sign=df40becc93a1a118046412e0a2f68b1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0"/>
            <a:ext cx="2679762" cy="3573016"/>
          </a:xfrm>
          <a:prstGeom prst="rect">
            <a:avLst/>
          </a:prstGeom>
          <a:noFill/>
        </p:spPr>
      </p:pic>
      <p:pic>
        <p:nvPicPr>
          <p:cNvPr id="10246" name="Picture 6" descr="https://sun9-53.userapi.com/impg/Bq2QGwY6NyS6-Le7XiSh3RCqDaZuccPcVfqqzw/x3XBuuqx7oc.jpg?size=810x1080&amp;quality=95&amp;sign=bf673f58593f2a15c45696bf83914e7f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2636912"/>
            <a:ext cx="2808312" cy="37444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292080" y="0"/>
            <a:ext cx="3672408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Подбор художественной литературы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brakadabra.fun/uploads/posts/2022-02/1643872525_1-abrakadabra-fun-p-fon-dlya-osennego-peizazha-dlya-dete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 descr="https://sun6-21.userapi.com/s/v1/ig2/uU_G4Zyt8gfACa3bblTEzPgRXiRAMAdR-ziJQ117EIkME77-oSBs5os0xOy01zZOIaOA0M-YxCUXvvnZYfRP2z3x.jpg?size=1170x1170&amp;quality=96&amp;crop=10,3,1170,1170&amp;ava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3112" y="4437112"/>
            <a:ext cx="2420888" cy="2420888"/>
          </a:xfrm>
          <a:prstGeom prst="rect">
            <a:avLst/>
          </a:prstGeom>
          <a:noFill/>
        </p:spPr>
      </p:pic>
      <p:pic>
        <p:nvPicPr>
          <p:cNvPr id="35844" name="Picture 4" descr="https://sun9-67.userapi.com/impg/_4GKSUsH3ZFVamgvOSJx63dqWBpBFcrJ4yjveQ/pjYynBr5qEk.jpg?size=810x1080&amp;quality=95&amp;sign=0ba0c7130691db51f3df1dbfc10e053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689648"/>
            <a:ext cx="2376264" cy="3168352"/>
          </a:xfrm>
          <a:prstGeom prst="rect">
            <a:avLst/>
          </a:prstGeom>
          <a:noFill/>
        </p:spPr>
      </p:pic>
      <p:pic>
        <p:nvPicPr>
          <p:cNvPr id="35846" name="Picture 6" descr="https://sun9-47.userapi.com/impg/MvxFoVHVyBq5lFwlxZbzhspPs0udMU9bxmB5sw/HzC_vpslaEw.jpg?size=810x1080&amp;quality=95&amp;sign=f973061297de976093d426730672dc17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38331"/>
            <a:ext cx="2339752" cy="3119669"/>
          </a:xfrm>
          <a:prstGeom prst="rect">
            <a:avLst/>
          </a:prstGeom>
          <a:noFill/>
        </p:spPr>
      </p:pic>
      <p:pic>
        <p:nvPicPr>
          <p:cNvPr id="6" name="Picture 2" descr="https://sun9-70.userapi.com/impg/MBF7k150XHz2cGfiLD2iKnvf9QN9dtTR4UM5gA/q1aJxu16NOM.jpg?size=810x1080&amp;quality=95&amp;sign=0c58cc92f2cb25a3f695ccae9d8aed87&amp;type=album"/>
          <p:cNvPicPr>
            <a:picLocks noChangeAspect="1" noChangeArrowheads="1"/>
          </p:cNvPicPr>
          <p:nvPr/>
        </p:nvPicPr>
        <p:blipFill>
          <a:blip r:embed="rId6" cstate="print"/>
          <a:srcRect t="21000" b="16573"/>
          <a:stretch>
            <a:fillRect/>
          </a:stretch>
        </p:blipFill>
        <p:spPr bwMode="auto">
          <a:xfrm>
            <a:off x="0" y="-387424"/>
            <a:ext cx="4932040" cy="4105261"/>
          </a:xfrm>
          <a:prstGeom prst="rect">
            <a:avLst/>
          </a:prstGeom>
          <a:noFill/>
        </p:spPr>
      </p:pic>
      <p:pic>
        <p:nvPicPr>
          <p:cNvPr id="35848" name="Picture 8" descr="https://sun9-30.userapi.com/impg/gh8KNOCtMP_Zab4cwfjamd6H7rsxrXfPBccS3A/KyN5LShBfp0.jpg?size=810x1080&amp;quality=95&amp;sign=c8e058aaac19adf4e97e69e872d8a472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3593637"/>
            <a:ext cx="2448272" cy="326436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76056" y="332656"/>
            <a:ext cx="3672408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Создание альбома «Вот они какие, ёжики лесные», подбор иллюстраций, картинок, стихов , загадок и пословиц о ежах.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493</Words>
  <Application>Microsoft Office PowerPoint</Application>
  <PresentationFormat>Экран (4:3)</PresentationFormat>
  <Paragraphs>144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Дима</dc:creator>
  <cp:lastModifiedBy>Дима</cp:lastModifiedBy>
  <cp:revision>7</cp:revision>
  <dcterms:created xsi:type="dcterms:W3CDTF">2023-05-25T18:04:52Z</dcterms:created>
  <dcterms:modified xsi:type="dcterms:W3CDTF">2023-05-29T17:40:58Z</dcterms:modified>
</cp:coreProperties>
</file>