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5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2" r:id="rId4"/>
    <p:sldMasterId id="2147483708" r:id="rId5"/>
    <p:sldMasterId id="2147483724" r:id="rId6"/>
    <p:sldMasterId id="2147483740" r:id="rId7"/>
    <p:sldMasterId id="2147483756" r:id="rId8"/>
    <p:sldMasterId id="2147483772" r:id="rId9"/>
    <p:sldMasterId id="2147483784" r:id="rId10"/>
    <p:sldMasterId id="2147483796" r:id="rId11"/>
    <p:sldMasterId id="2147483808" r:id="rId12"/>
    <p:sldMasterId id="2147483820" r:id="rId13"/>
    <p:sldMasterId id="2147483832" r:id="rId14"/>
    <p:sldMasterId id="2147483844" r:id="rId15"/>
    <p:sldMasterId id="2147483856" r:id="rId16"/>
  </p:sldMasterIdLst>
  <p:notesMasterIdLst>
    <p:notesMasterId r:id="rId56"/>
  </p:notesMasterIdLst>
  <p:sldIdLst>
    <p:sldId id="256" r:id="rId17"/>
    <p:sldId id="257" r:id="rId18"/>
    <p:sldId id="258" r:id="rId19"/>
    <p:sldId id="273" r:id="rId20"/>
    <p:sldId id="296" r:id="rId21"/>
    <p:sldId id="299" r:id="rId22"/>
    <p:sldId id="303" r:id="rId23"/>
    <p:sldId id="300" r:id="rId24"/>
    <p:sldId id="302" r:id="rId25"/>
    <p:sldId id="305" r:id="rId26"/>
    <p:sldId id="306" r:id="rId27"/>
    <p:sldId id="297" r:id="rId28"/>
    <p:sldId id="275" r:id="rId29"/>
    <p:sldId id="276" r:id="rId30"/>
    <p:sldId id="277" r:id="rId31"/>
    <p:sldId id="278" r:id="rId32"/>
    <p:sldId id="281" r:id="rId33"/>
    <p:sldId id="282" r:id="rId34"/>
    <p:sldId id="285" r:id="rId35"/>
    <p:sldId id="284" r:id="rId36"/>
    <p:sldId id="286" r:id="rId37"/>
    <p:sldId id="301" r:id="rId38"/>
    <p:sldId id="270" r:id="rId39"/>
    <p:sldId id="268" r:id="rId40"/>
    <p:sldId id="269" r:id="rId41"/>
    <p:sldId id="266" r:id="rId42"/>
    <p:sldId id="264" r:id="rId43"/>
    <p:sldId id="263" r:id="rId44"/>
    <p:sldId id="267" r:id="rId45"/>
    <p:sldId id="293" r:id="rId46"/>
    <p:sldId id="287" r:id="rId47"/>
    <p:sldId id="289" r:id="rId48"/>
    <p:sldId id="290" r:id="rId49"/>
    <p:sldId id="291" r:id="rId50"/>
    <p:sldId id="292" r:id="rId51"/>
    <p:sldId id="294" r:id="rId52"/>
    <p:sldId id="307" r:id="rId53"/>
    <p:sldId id="308" r:id="rId54"/>
    <p:sldId id="295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5D16F23-DAE9-4CFF-8A2B-8C68823C38CA}">
          <p14:sldIdLst>
            <p14:sldId id="256"/>
            <p14:sldId id="257"/>
            <p14:sldId id="258"/>
            <p14:sldId id="273"/>
            <p14:sldId id="296"/>
            <p14:sldId id="299"/>
            <p14:sldId id="303"/>
            <p14:sldId id="300"/>
            <p14:sldId id="302"/>
            <p14:sldId id="305"/>
            <p14:sldId id="306"/>
            <p14:sldId id="297"/>
            <p14:sldId id="275"/>
            <p14:sldId id="276"/>
            <p14:sldId id="277"/>
            <p14:sldId id="278"/>
            <p14:sldId id="281"/>
            <p14:sldId id="282"/>
            <p14:sldId id="285"/>
            <p14:sldId id="284"/>
            <p14:sldId id="286"/>
            <p14:sldId id="301"/>
            <p14:sldId id="270"/>
            <p14:sldId id="268"/>
            <p14:sldId id="269"/>
            <p14:sldId id="266"/>
            <p14:sldId id="264"/>
            <p14:sldId id="263"/>
            <p14:sldId id="267"/>
            <p14:sldId id="293"/>
            <p14:sldId id="287"/>
            <p14:sldId id="289"/>
            <p14:sldId id="290"/>
            <p14:sldId id="291"/>
            <p14:sldId id="292"/>
            <p14:sldId id="294"/>
            <p14:sldId id="307"/>
            <p14:sldId id="308"/>
            <p14:sldId id="2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21" autoAdjust="0"/>
    <p:restoredTop sz="94615" autoAdjust="0"/>
  </p:normalViewPr>
  <p:slideViewPr>
    <p:cSldViewPr>
      <p:cViewPr varScale="1">
        <p:scale>
          <a:sx n="81" d="100"/>
          <a:sy n="81" d="100"/>
        </p:scale>
        <p:origin x="-78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36E00-21AA-4B66-9447-E28569BAFAA4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CE2AC-B2D2-4829-8AD8-228896683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CE2AC-B2D2-4829-8AD8-228896683FD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11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CE2AC-B2D2-4829-8AD8-228896683FD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588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7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629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92817-FED8-4E28-8170-C490C67FEA7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572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490C-64EB-4334-A98E-2D6CC490C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328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A443-9AE3-4F4C-934D-EC3FA456940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347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13C18-043E-4F3B-BA30-9BD804DB97F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85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9B5DD-4CCC-49DD-9DF1-51E930302F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263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FEE9-FD3F-4295-9831-128A2CCD3D5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1571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2E69-8E00-4FCE-8128-F93772DAD9E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298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1F2B-A169-4EA0-85C6-0772B3BDEF1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29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BB60F-66AD-47BC-A55A-9CEAF583521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173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74A39-E431-4D2D-A0A0-288735FB70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8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765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6C18-0F6D-46DC-B314-FDC82FDE829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740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C6B5-E638-4800-86B1-46DBAA08A3D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104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AEA37-EDEB-4679-8D85-A6117C556FD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12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D27C-4F38-428E-98A4-873F7DAE88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017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09598-CE48-488F-9A62-269E045BC9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396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92817-FED8-4E28-8170-C490C67FEA7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344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490C-64EB-4334-A98E-2D6CC490C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814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4CC0BE8-F17E-4F1F-87F6-D965B2303A1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082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4705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016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A443-9AE3-4F4C-934D-EC3FA456940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64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4975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456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373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3763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3000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9289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2061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170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4CC0BE8-F17E-4F1F-87F6-D965B2303A1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124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388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13C18-043E-4F3B-BA30-9BD804DB97F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547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157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591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568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2397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4927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7924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1983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1225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28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4CC0BE8-F17E-4F1F-87F6-D965B2303A1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05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9B5DD-4CCC-49DD-9DF1-51E930302F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133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662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3430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9269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801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641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1375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082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6142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0169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495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FEE9-FD3F-4295-9831-128A2CCD3D5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4CC0BE8-F17E-4F1F-87F6-D965B2303A1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723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923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2114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533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3250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5962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63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78000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376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2E69-8E00-4FCE-8128-F93772DAD9E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034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813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4CC0BE8-F17E-4F1F-87F6-D965B2303A1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194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903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3561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164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015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482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64406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1468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20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1F2B-A169-4EA0-85C6-0772B3BDEF1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545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5269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1709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4CC0BE8-F17E-4F1F-87F6-D965B2303A1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194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82038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435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4829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761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7334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34485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255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BB60F-66AD-47BC-A55A-9CEAF583521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1889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2609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28476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9270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4CC0BE8-F17E-4F1F-87F6-D965B2303A1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330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4388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389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4240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1161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4115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14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74A39-E431-4D2D-A0A0-288735FB70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276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378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7806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9351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3437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4CC0BE8-F17E-4F1F-87F6-D965B2303A1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491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1663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2576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25306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760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16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923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6C18-0F6D-46DC-B314-FDC82FDE829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012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7144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7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97472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47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512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C6B5-E638-4800-86B1-46DBAA08A3D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0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AEA37-EDEB-4679-8D85-A6117C556FD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59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D27C-4F38-428E-98A4-873F7DAE88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09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09598-CE48-488F-9A62-269E045BC9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60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92817-FED8-4E28-8170-C490C67FEA7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7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490C-64EB-4334-A98E-2D6CC490C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81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A443-9AE3-4F4C-934D-EC3FA456940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59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13C18-043E-4F3B-BA30-9BD804DB97F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29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9B5DD-4CCC-49DD-9DF1-51E930302F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8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412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FEE9-FD3F-4295-9831-128A2CCD3D5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12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2E69-8E00-4FCE-8128-F93772DAD9E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04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1F2B-A169-4EA0-85C6-0772B3BDEF1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64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BB60F-66AD-47BC-A55A-9CEAF583521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78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74A39-E431-4D2D-A0A0-288735FB70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7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6C18-0F6D-46DC-B314-FDC82FDE829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83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C6B5-E638-4800-86B1-46DBAA08A3D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29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AEA37-EDEB-4679-8D85-A6117C556FD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42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D27C-4F38-428E-98A4-873F7DAE88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96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09598-CE48-488F-9A62-269E045BC9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8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03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92817-FED8-4E28-8170-C490C67FEA7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02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490C-64EB-4334-A98E-2D6CC490C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8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A443-9AE3-4F4C-934D-EC3FA456940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31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13C18-043E-4F3B-BA30-9BD804DB97F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14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9B5DD-4CCC-49DD-9DF1-51E930302F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2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FEE9-FD3F-4295-9831-128A2CCD3D5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64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2E69-8E00-4FCE-8128-F93772DAD9E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542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1F2B-A169-4EA0-85C6-0772B3BDEF1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96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BB60F-66AD-47BC-A55A-9CEAF583521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241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74A39-E431-4D2D-A0A0-288735FB70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8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424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6C18-0F6D-46DC-B314-FDC82FDE829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65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C6B5-E638-4800-86B1-46DBAA08A3D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601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AEA37-EDEB-4679-8D85-A6117C556FD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48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D27C-4F38-428E-98A4-873F7DAE88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5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09598-CE48-488F-9A62-269E045BC9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02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92817-FED8-4E28-8170-C490C67FEA7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16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490C-64EB-4334-A98E-2D6CC490C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57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A443-9AE3-4F4C-934D-EC3FA456940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22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13C18-043E-4F3B-BA30-9BD804DB97F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32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9B5DD-4CCC-49DD-9DF1-51E930302F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6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574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FEE9-FD3F-4295-9831-128A2CCD3D5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367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2E69-8E00-4FCE-8128-F93772DAD9E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976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1F2B-A169-4EA0-85C6-0772B3BDEF1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596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BB60F-66AD-47BC-A55A-9CEAF583521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83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74A39-E431-4D2D-A0A0-288735FB70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42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6C18-0F6D-46DC-B314-FDC82FDE829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564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C6B5-E638-4800-86B1-46DBAA08A3D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098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AEA37-EDEB-4679-8D85-A6117C556FD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283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D27C-4F38-428E-98A4-873F7DAE88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10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09598-CE48-488F-9A62-269E045BC9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4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9236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92817-FED8-4E28-8170-C490C67FEA7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201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490C-64EB-4334-A98E-2D6CC490C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67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A443-9AE3-4F4C-934D-EC3FA456940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082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13C18-043E-4F3B-BA30-9BD804DB97F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677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9B5DD-4CCC-49DD-9DF1-51E930302F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772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FEE9-FD3F-4295-9831-128A2CCD3D5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365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2E69-8E00-4FCE-8128-F93772DAD9E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65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1F2B-A169-4EA0-85C6-0772B3BDEF1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19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BB60F-66AD-47BC-A55A-9CEAF583521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1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74A39-E431-4D2D-A0A0-288735FB70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0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7004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6C18-0F6D-46DC-B314-FDC82FDE829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062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C6B5-E638-4800-86B1-46DBAA08A3D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090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AEA37-EDEB-4679-8D85-A6117C556FD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790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D27C-4F38-428E-98A4-873F7DAE88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334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09598-CE48-488F-9A62-269E045BC9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163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92817-FED8-4E28-8170-C490C67FEA7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625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490C-64EB-4334-A98E-2D6CC490C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156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A443-9AE3-4F4C-934D-EC3FA456940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566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13C18-043E-4F3B-BA30-9BD804DB97F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554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9B5DD-4CCC-49DD-9DF1-51E930302F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91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6633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FEE9-FD3F-4295-9831-128A2CCD3D5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149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2E69-8E00-4FCE-8128-F93772DAD9E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537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1F2B-A169-4EA0-85C6-0772B3BDEF1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038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BB60F-66AD-47BC-A55A-9CEAF583521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082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74A39-E431-4D2D-A0A0-288735FB70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151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6C18-0F6D-46DC-B314-FDC82FDE829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130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C6B5-E638-4800-86B1-46DBAA08A3D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2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AEA37-EDEB-4679-8D85-A6117C556FD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326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D27C-4F38-428E-98A4-873F7DAE88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642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09598-CE48-488F-9A62-269E045BC9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6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1F518-FDFE-4CC6-90DE-DBE6A2A5898C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7F94B-D412-443B-85CE-88FB70AC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296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71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8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47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60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2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29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735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D3D38-2E9D-4C41-9586-B8C99151F82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993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D3D38-2E9D-4C41-9586-B8C99151F82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874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D3D38-2E9D-4C41-9586-B8C99151F82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125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D3D38-2E9D-4C41-9586-B8C99151F82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67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D3D38-2E9D-4C41-9586-B8C99151F82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21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D3D38-2E9D-4C41-9586-B8C99151F82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046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D3D38-2E9D-4C41-9586-B8C99151F82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988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F51FCAE-3D8D-4F94-BBA9-3310CB985E59}" type="datetimeFigureOut">
              <a:rPr lang="ru-RU" smtClean="0">
                <a:solidFill>
                  <a:srgbClr val="438086"/>
                </a:solidFill>
              </a:rPr>
              <a:pPr/>
              <a:t>03.02.2017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4CC0BE8-F17E-4F1F-87F6-D965B2303A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37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краеведческого материала на уроках географии и во внеурочной работе»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географии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МОУ «СОШ № 61»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Гиренко Марина Александровна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381947"/>
          </a:xfrm>
        </p:spPr>
        <p:txBody>
          <a:bodyPr/>
          <a:lstStyle/>
          <a:p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«Топонимика -  это  язык  земли, а земля есть книга, где история человечества записана в географической номенклатуре», - так оценивал значение географических названий известный журналист,  географ и этнограф Н.И. Надеждин.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8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образования русской топонимики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1.Названия племен и народов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Следы языческого культа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Особенности географического ландшафта</a:t>
            </a:r>
          </a:p>
          <a:p>
            <a:pPr marL="0" indent="0">
              <a:buFontTx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4. Флора и фауна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5. Имена основателей и владельцев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6. Факты общественной и экономической жизни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7. Перенос названий.</a:t>
            </a:r>
          </a:p>
          <a:p>
            <a:pPr>
              <a:defRPr/>
            </a:pP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4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b="1" i="1" dirty="0">
                <a:solidFill>
                  <a:schemeClr val="bg1"/>
                </a:solidFill>
              </a:rPr>
              <a:t>В 9 классе обязательно проводим   экскурсию  на предприятие  города (</a:t>
            </a:r>
            <a:r>
              <a:rPr lang="ru-RU" b="1" i="1" dirty="0" err="1">
                <a:solidFill>
                  <a:schemeClr val="bg1"/>
                </a:solidFill>
              </a:rPr>
              <a:t>хлебзавод</a:t>
            </a:r>
            <a:r>
              <a:rPr lang="ru-RU" b="1" i="1" dirty="0">
                <a:solidFill>
                  <a:schemeClr val="bg1"/>
                </a:solidFill>
              </a:rPr>
              <a:t> или др.).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Autofit/>
          </a:bodyPr>
          <a:lstStyle/>
          <a:p>
            <a:r>
              <a:rPr lang="ru-RU" sz="1400" b="1" i="1" dirty="0">
                <a:solidFill>
                  <a:schemeClr val="bg1"/>
                </a:solidFill>
              </a:rPr>
              <a:t>План: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Тип предприятия и название.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Оценка ЭГП.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Ассортимент продукции. Технология его производства.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Расход сырья на единицу продукции.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Объем производства. Себестоимость. Прибыль.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Производственные связи предприятия.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Транспортное положение.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Оценка трудовых ресурсов. Профессии и специальности. Квалификация работников. Заработная плата. Текучесть кадров.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Условия труда.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Проблемы и перспективы развития предприятия.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Влияние на окружающую среду.</a:t>
            </a:r>
          </a:p>
          <a:p>
            <a:pPr lvl="0"/>
            <a:r>
              <a:rPr lang="ru-RU" sz="1400" b="1" i="1" dirty="0">
                <a:solidFill>
                  <a:schemeClr val="bg1"/>
                </a:solidFill>
              </a:rPr>
              <a:t>Ваши впечатления:</a:t>
            </a:r>
          </a:p>
          <a:p>
            <a:r>
              <a:rPr lang="ru-RU" sz="1400" b="1" i="1" dirty="0">
                <a:solidFill>
                  <a:schemeClr val="bg1"/>
                </a:solidFill>
              </a:rPr>
              <a:t>а) что главное в увиденном?</a:t>
            </a:r>
          </a:p>
          <a:p>
            <a:r>
              <a:rPr lang="ru-RU" sz="1400" b="1" i="1" dirty="0">
                <a:solidFill>
                  <a:schemeClr val="bg1"/>
                </a:solidFill>
              </a:rPr>
              <a:t>7</a:t>
            </a:r>
          </a:p>
          <a:p>
            <a:r>
              <a:rPr lang="ru-RU" sz="1400" b="1" i="1" dirty="0">
                <a:solidFill>
                  <a:schemeClr val="bg1"/>
                </a:solidFill>
              </a:rPr>
              <a:t>б) чем полезна тебе эта экскурсия</a:t>
            </a:r>
          </a:p>
          <a:p>
            <a:r>
              <a:rPr lang="ru-RU" sz="1400" b="1" i="1" dirty="0">
                <a:solidFill>
                  <a:schemeClr val="bg1"/>
                </a:solidFill>
              </a:rPr>
              <a:t>в) появилось ли желание работать на данном предприятии?</a:t>
            </a:r>
          </a:p>
          <a:p>
            <a:r>
              <a:rPr lang="ru-RU" sz="1400" b="1" i="1" dirty="0">
                <a:solidFill>
                  <a:schemeClr val="bg1"/>
                </a:solidFill>
              </a:rPr>
              <a:t>г) какие качества и знания для этого нужно тебе вырабатывать?</a:t>
            </a:r>
          </a:p>
          <a:p>
            <a:r>
              <a:rPr lang="ru-RU" sz="1400" b="1" i="1" dirty="0">
                <a:solidFill>
                  <a:schemeClr val="bg1"/>
                </a:solidFill>
              </a:rPr>
              <a:t>д) знания каких наук нужны в этом производстве?</a:t>
            </a:r>
          </a:p>
          <a:p>
            <a:r>
              <a:rPr lang="ru-RU" sz="1400" b="1" i="1" dirty="0">
                <a:solidFill>
                  <a:schemeClr val="bg1"/>
                </a:solidFill>
              </a:rPr>
              <a:t>е) что считаете нужным изменить на предприятии?</a:t>
            </a:r>
          </a:p>
          <a:p>
            <a:r>
              <a:rPr lang="ru-RU" sz="1400" b="1" i="1" dirty="0">
                <a:solidFill>
                  <a:schemeClr val="bg1"/>
                </a:solidFill>
              </a:rPr>
              <a:t>ж) какое предприятие или учреждение вы хотели бы посетить еще?</a:t>
            </a:r>
          </a:p>
          <a:p>
            <a:endParaRPr lang="ru-RU" sz="1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4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9144000" cy="67151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285860"/>
            <a:ext cx="885831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ВНЕКЛАССНАЯ  РАБОТА- НЕОТЪЕМЛЕМАЯ СОСТАВЛЯЮЩАЯ УЧЕБНО ВОСПИТАТЕЛЬНОГО  ПРОЦЕССА</a:t>
            </a:r>
            <a:endParaRPr lang="ru-RU" b="1" dirty="0"/>
          </a:p>
        </p:txBody>
      </p:sp>
      <p:pic>
        <p:nvPicPr>
          <p:cNvPr id="5" name="Рисунок 4" descr="IMG_14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95252"/>
            <a:ext cx="9144000" cy="67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6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 внеклассной работы – обеспечение всестороннего и гармоничного развития школьников.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Это требование отвечает основной идее воспитания – воспитать человека, гармонически  сочетающего в себе духовное богатство, моральную чистоту и физическое совершенство.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6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Задачи  внеклассной работы: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1) обогащение школьников новыми, интересными фактами, понятиями, отражающими различные стороны жизни природы и общества;</a:t>
            </a:r>
          </a:p>
          <a:p>
            <a:r>
              <a:rPr lang="ru-RU" dirty="0" smtClean="0"/>
              <a:t>2)усиление интереса учащихся к географической науке</a:t>
            </a:r>
          </a:p>
          <a:p>
            <a:r>
              <a:rPr lang="ru-RU" dirty="0" smtClean="0"/>
              <a:t>3) формирование у учащихся черт личности: взаимопомощи, дружбы, умения работать в коллективе;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6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Значение внеклассной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Совместная  творческая работа, не ограниченная условностями урока, сближает учащихся и учителей,  способствует формированию настоящего коллектива единомышленников;</a:t>
            </a:r>
          </a:p>
          <a:p>
            <a:r>
              <a:rPr lang="ru-RU" dirty="0" smtClean="0"/>
              <a:t>Способствует более тесному увязыванию теоретических знаний с жизнью, с практикой; </a:t>
            </a:r>
          </a:p>
          <a:p>
            <a:r>
              <a:rPr lang="ru-RU" dirty="0" smtClean="0"/>
              <a:t>Формирует профессиональные интересы учащихся.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5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Формы внеклассной работы: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Внеклассные </a:t>
            </a:r>
            <a:r>
              <a:rPr lang="ru-RU" dirty="0" err="1" smtClean="0"/>
              <a:t>меропиятия</a:t>
            </a:r>
            <a:r>
              <a:rPr lang="ru-RU" dirty="0" smtClean="0"/>
              <a:t>( КВН, Игра-путешествие  «Таинственный остров», вечер-путешествие, «Посвящение в географы», «Краеведческий марафон»);</a:t>
            </a:r>
          </a:p>
          <a:p>
            <a:r>
              <a:rPr lang="ru-RU" dirty="0" smtClean="0"/>
              <a:t>Экскурсии в Областной экологический центр, на местное предприятие;</a:t>
            </a:r>
          </a:p>
          <a:p>
            <a:r>
              <a:rPr lang="ru-RU" dirty="0" smtClean="0"/>
              <a:t>Кружковая работа;</a:t>
            </a:r>
          </a:p>
          <a:p>
            <a:r>
              <a:rPr lang="ru-RU" dirty="0" smtClean="0"/>
              <a:t>Организация выставок творческих работ учащихся, стенгазет, фотографий.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8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357694"/>
            <a:ext cx="3071834" cy="2303876"/>
          </a:xfrm>
          <a:prstGeom prst="rect">
            <a:avLst/>
          </a:prstGeom>
        </p:spPr>
      </p:pic>
      <p:pic>
        <p:nvPicPr>
          <p:cNvPr id="7" name="Рисунок 6" descr="IMG_14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428736"/>
            <a:ext cx="4000528" cy="3000396"/>
          </a:xfrm>
          <a:prstGeom prst="rect">
            <a:avLst/>
          </a:prstGeom>
        </p:spPr>
      </p:pic>
      <p:pic>
        <p:nvPicPr>
          <p:cNvPr id="6" name="Рисунок 5" descr="IMG_14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1571612"/>
            <a:ext cx="3429023" cy="25717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42918"/>
            <a:ext cx="8443914" cy="1066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3"/>
                </a:solidFill>
              </a:rPr>
              <a:t>Экскурсия в областной экологический центр 6 «Б» класса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pic>
        <p:nvPicPr>
          <p:cNvPr id="5" name="Рисунок 4" descr="IMG_14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4286256"/>
            <a:ext cx="3143240" cy="23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Краеведческий марафон «Не за тридевять земель»</a:t>
            </a:r>
            <a:endParaRPr lang="ru-RU" dirty="0"/>
          </a:p>
        </p:txBody>
      </p:sp>
      <p:pic>
        <p:nvPicPr>
          <p:cNvPr id="6" name="Рисунок 5" descr="IMGP6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9929" y="4286256"/>
            <a:ext cx="3262303" cy="2446728"/>
          </a:xfrm>
          <a:prstGeom prst="rect">
            <a:avLst/>
          </a:prstGeom>
        </p:spPr>
      </p:pic>
      <p:pic>
        <p:nvPicPr>
          <p:cNvPr id="4" name="Содержимое 3" descr="IMGP669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2285992"/>
            <a:ext cx="3333773" cy="2500330"/>
          </a:xfrm>
        </p:spPr>
      </p:pic>
      <p:pic>
        <p:nvPicPr>
          <p:cNvPr id="5" name="Рисунок 4" descr="IMGP66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857364"/>
            <a:ext cx="3333709" cy="25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7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Содерание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166018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</a:p>
          <a:p>
            <a:r>
              <a:rPr lang="ru-RU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1.  Использование краеведческого материала на уроках </a:t>
            </a:r>
            <a:r>
              <a:rPr lang="ru-RU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географии</a:t>
            </a:r>
            <a:endParaRPr lang="ru-RU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2. Использование краеведческого материала  во внеклассной и </a:t>
            </a:r>
            <a:r>
              <a:rPr lang="ru-RU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кружковой   работе</a:t>
            </a:r>
            <a:endParaRPr lang="ru-RU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endParaRPr lang="ru-RU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endParaRPr lang="ru-RU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endParaRPr lang="ru-RU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Приложение 1 «Разработка интеллектуального марафона «Знатоки родного края»      </a:t>
            </a:r>
          </a:p>
          <a:p>
            <a:r>
              <a:rPr lang="ru-RU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Приложение 2. Авторская программа по внеурочной учебной деятельности «Знатоки родного края»</a:t>
            </a:r>
          </a:p>
          <a:p>
            <a:r>
              <a:rPr lang="ru-RU" sz="3400" dirty="0">
                <a:solidFill>
                  <a:schemeClr val="bg1"/>
                </a:solidFill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365486"/>
              </p:ext>
            </p:extLst>
          </p:nvPr>
        </p:nvGraphicFramePr>
        <p:xfrm>
          <a:off x="-972616" y="1052736"/>
          <a:ext cx="10009112" cy="46062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6614"/>
                <a:gridCol w="7740290"/>
                <a:gridCol w="936104"/>
                <a:gridCol w="936104"/>
              </a:tblGrid>
              <a:tr h="1080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раздела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 работа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</a:tr>
              <a:tr h="194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класс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</a:tr>
              <a:tr h="194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</a:tr>
              <a:tr h="314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1. «Природные ландшафты и развитие туризма в Саратовской   области»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71475" algn="l"/>
                          <a:tab pos="466725" algn="l"/>
                          <a:tab pos="1596390" algn="ctr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</a:tr>
              <a:tr h="701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2. Ориентирование на  местности по местным признакам.   Работа с топографической картой.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71500" algn="l"/>
                          <a:tab pos="1596390" algn="ctr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	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</a:tr>
              <a:tr h="973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3. Проведение наблюдений за отдельными географическими объектами, процессами и  явлениями, их изменениями в результате природных и антропогенных воздействий, оценки их последствий.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промышленных предприятий. -  8 часов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8625" algn="l"/>
                          <a:tab pos="1596390" algn="ctr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	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</a:tr>
              <a:tr h="3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 4. Подготовка, проведение и подведение итогов туристского путешествия. -  15 часов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14350" algn="l"/>
                          <a:tab pos="1596390" algn="ctr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	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485" marR="63485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53751"/>
            <a:ext cx="622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tabLst>
                <a:tab pos="514350" algn="l"/>
                <a:tab pos="159702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14350" algn="l"/>
                <a:tab pos="159702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14350" algn="l"/>
                <a:tab pos="159702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14350" algn="l"/>
                <a:tab pos="159702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14350" algn="l"/>
                <a:tab pos="159702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14350" algn="l"/>
                <a:tab pos="159702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14350" algn="l"/>
                <a:tab pos="159702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14350" algn="l"/>
                <a:tab pos="159702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14350" algn="l"/>
                <a:tab pos="1597025" algn="ct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" algn="l"/>
                <a:tab pos="1597025" algn="ctr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    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УЧЕБНО-ТЕМАТИЧЕСКИЙ  ПЛАН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" algn="l"/>
                <a:tab pos="1597025" algn="ctr"/>
              </a:tabLst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1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0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1643050"/>
            <a:ext cx="4000528" cy="30003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Игра-путешествие «Таинственный остров» в 6-7 классах</a:t>
            </a:r>
            <a:endParaRPr lang="ru-RU" dirty="0"/>
          </a:p>
        </p:txBody>
      </p:sp>
      <p:pic>
        <p:nvPicPr>
          <p:cNvPr id="4" name="Рисунок 3" descr="IMG_02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214818"/>
            <a:ext cx="3238491" cy="2428868"/>
          </a:xfrm>
          <a:prstGeom prst="rect">
            <a:avLst/>
          </a:prstGeom>
        </p:spPr>
      </p:pic>
      <p:pic>
        <p:nvPicPr>
          <p:cNvPr id="5" name="Рисунок 4" descr="IMG_0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4357694"/>
            <a:ext cx="3167053" cy="23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7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экскурсия (путешествие)  в  9 классе  при изучении темы  «Центральный район. Население и хозяйственное освоение территории России»,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/>
              <a:t> Цели урока: познакомить учащихся с особенностями  и характерными чертами населения  Центрального района, а также влиянием природных условий  на занятия населения.</a:t>
            </a:r>
          </a:p>
          <a:p>
            <a:r>
              <a:rPr lang="ru-RU" b="1" dirty="0"/>
              <a:t>           Оборудование: карта России, значки для отметки на карте  размещения народных промыслов по территории страны, образцы изделий народных художественных промыслов. Коллекция «Виды тканей, волокон».</a:t>
            </a:r>
          </a:p>
          <a:p>
            <a:r>
              <a:rPr lang="ru-RU" b="1" dirty="0"/>
              <a:t>Ход урока:  учащиеся – экскурсоводы заранее готовят сообщения по темам:</a:t>
            </a:r>
          </a:p>
          <a:p>
            <a:r>
              <a:rPr lang="ru-RU" b="1" dirty="0"/>
              <a:t>       1. «Золотая хохлома»</a:t>
            </a:r>
          </a:p>
          <a:p>
            <a:r>
              <a:rPr lang="ru-RU" b="1" dirty="0"/>
              <a:t>       2. Городецкая роспись</a:t>
            </a:r>
          </a:p>
          <a:p>
            <a:r>
              <a:rPr lang="ru-RU" b="1" dirty="0"/>
              <a:t>       3. Финифть.</a:t>
            </a:r>
          </a:p>
          <a:p>
            <a:r>
              <a:rPr lang="ru-RU" b="1" dirty="0"/>
              <a:t>       4. </a:t>
            </a:r>
            <a:r>
              <a:rPr lang="ru-RU" b="1" dirty="0" err="1"/>
              <a:t>Жостовская</a:t>
            </a:r>
            <a:r>
              <a:rPr lang="ru-RU" b="1" dirty="0"/>
              <a:t>  роспись по металлу (подносы).</a:t>
            </a:r>
          </a:p>
          <a:p>
            <a:r>
              <a:rPr lang="ru-RU" b="1" dirty="0"/>
              <a:t>       5. Елецкие  кружева.</a:t>
            </a:r>
          </a:p>
          <a:p>
            <a:r>
              <a:rPr lang="ru-RU" b="1" dirty="0"/>
              <a:t>       6. Палехские чёрно – лаковые шкатулки.</a:t>
            </a:r>
          </a:p>
          <a:p>
            <a:r>
              <a:rPr lang="ru-RU" b="1" dirty="0"/>
              <a:t>       7. Дымковская игрушка.</a:t>
            </a:r>
          </a:p>
        </p:txBody>
      </p:sp>
    </p:spTree>
    <p:extLst>
      <p:ext uri="{BB962C8B-B14F-4D97-AF65-F5344CB8AC3E}">
        <p14:creationId xmlns:p14="http://schemas.microsoft.com/office/powerpoint/2010/main" val="9765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404813"/>
            <a:ext cx="8007350" cy="23034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smtClean="0">
                <a:solidFill>
                  <a:srgbClr val="66FFFF"/>
                </a:solidFill>
              </a:rPr>
              <a:t>Народные художественные промыслы — одна из форм народного художественного творчества, производство художественных изделий.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smtClean="0">
                <a:solidFill>
                  <a:srgbClr val="66FFFF"/>
                </a:solidFill>
              </a:rPr>
              <a:t>Традиции народного искусства уходят корнями в глубокую древность, отражая особенности трудового и бытового уклада, эстетические идеалы и верования определённого народа. </a:t>
            </a:r>
          </a:p>
        </p:txBody>
      </p:sp>
      <p:pic>
        <p:nvPicPr>
          <p:cNvPr id="5123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781300"/>
            <a:ext cx="8007350" cy="3527425"/>
          </a:xfrm>
        </p:spPr>
      </p:pic>
    </p:spTree>
    <p:extLst>
      <p:ext uri="{BB962C8B-B14F-4D97-AF65-F5344CB8AC3E}">
        <p14:creationId xmlns:p14="http://schemas.microsoft.com/office/powerpoint/2010/main" val="361939785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FF9900"/>
                </a:solidFill>
              </a:rPr>
              <a:t>Матрешка</a:t>
            </a:r>
          </a:p>
        </p:txBody>
      </p:sp>
      <p:pic>
        <p:nvPicPr>
          <p:cNvPr id="22531" name="Содержимое 3" descr="http://cum-bryansk.ru/files/editor/syveniri%20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73238"/>
            <a:ext cx="8229600" cy="4464050"/>
          </a:xfrm>
        </p:spPr>
      </p:pic>
    </p:spTree>
    <p:extLst>
      <p:ext uri="{BB962C8B-B14F-4D97-AF65-F5344CB8AC3E}">
        <p14:creationId xmlns:p14="http://schemas.microsoft.com/office/powerpoint/2010/main" val="174116571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b="1" dirty="0" smtClean="0"/>
              <a:t>Матрёшка</a:t>
            </a:r>
            <a:r>
              <a:rPr lang="ru-RU" sz="2400" dirty="0" smtClean="0"/>
              <a:t> —</a:t>
            </a:r>
            <a:r>
              <a:rPr lang="ru-RU" sz="1800" dirty="0" smtClean="0"/>
              <a:t> русская деревянная игрушка в виде расписной куклы, внутри которой находятся подобные ей куклы меньшего размера. Число вложенных кукол обычно от трёх и более.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1600" dirty="0" smtClean="0"/>
              <a:t>Обычно они имеют форму в виде яйца с плоским донцем и состоят из двух частей: верхней и нижней. По традиции рисуется женщина в красном сарафане и платке. В наше время темы для росписи разнообразны: это сказочные персонажи, девушки, а также семьи. Стали нередки и матрёшки пародийного характера с изображением политических деятелей. Сравнительно недавно набирает популярность матрёшка с изображением портрета на ней — портретная матрёшка. Портретная матрёшка — новое направление в искусстве авторской матрёшки, характеризующееся наличием портретного изображения на кукле.</a:t>
            </a:r>
          </a:p>
        </p:txBody>
      </p:sp>
      <p:pic>
        <p:nvPicPr>
          <p:cNvPr id="23556" name="Содержимое 5" descr="https://im1-tub-ru.yandex.net/i?id=77bc705cb68e9e56b58a9363d3f4b92f&amp;n=33&amp;h=190&amp;w=190"/>
          <p:cNvPicPr>
            <a:picLocks noGr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2066925"/>
            <a:ext cx="2663825" cy="1866900"/>
          </a:xfrm>
        </p:spPr>
      </p:pic>
      <p:pic>
        <p:nvPicPr>
          <p:cNvPr id="23557" name="Содержимое 6" descr="http://cs616419.vk.me/v616419965/3dbc/h2nBX12XDkQ.jpg"/>
          <p:cNvPicPr>
            <a:picLocks noGrp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4292600"/>
            <a:ext cx="2952750" cy="2336800"/>
          </a:xfrm>
        </p:spPr>
      </p:pic>
    </p:spTree>
    <p:extLst>
      <p:ext uri="{BB962C8B-B14F-4D97-AF65-F5344CB8AC3E}">
        <p14:creationId xmlns:p14="http://schemas.microsoft.com/office/powerpoint/2010/main" val="201655664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FF9900"/>
                </a:solidFill>
              </a:rPr>
              <a:t>Саратовская гармонь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000" smtClean="0"/>
              <a:t>Саратовская гармошка – один из символов города. Она появилась на свет примерно 150 лет назад.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smtClean="0"/>
              <a:t>Гармошки-первенцы были небольшие, без металлической отделки. Всемирно известный облик и звук им подарил знаменитый гармонный мастер Николай Геннадьевич Корелин.</a:t>
            </a:r>
          </a:p>
        </p:txBody>
      </p:sp>
      <p:pic>
        <p:nvPicPr>
          <p:cNvPr id="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989138"/>
            <a:ext cx="4495800" cy="4114800"/>
          </a:xfrm>
        </p:spPr>
      </p:pic>
    </p:spTree>
    <p:extLst>
      <p:ext uri="{BB962C8B-B14F-4D97-AF65-F5344CB8AC3E}">
        <p14:creationId xmlns:p14="http://schemas.microsoft.com/office/powerpoint/2010/main" val="3932509678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7338"/>
            <a:ext cx="3609975" cy="32400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В 2009 году на проспекте Кирова открыт памятник “Гармошка - символ города”.</a:t>
            </a:r>
          </a:p>
        </p:txBody>
      </p:sp>
      <p:pic>
        <p:nvPicPr>
          <p:cNvPr id="3891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125538"/>
            <a:ext cx="4249737" cy="4978400"/>
          </a:xfrm>
        </p:spPr>
      </p:pic>
    </p:spTree>
    <p:extLst>
      <p:ext uri="{BB962C8B-B14F-4D97-AF65-F5344CB8AC3E}">
        <p14:creationId xmlns:p14="http://schemas.microsoft.com/office/powerpoint/2010/main" val="25790160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03313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FF9900"/>
                </a:solidFill>
              </a:rPr>
              <a:t>Саратовский калач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000" smtClean="0"/>
              <a:t>Во многих российских городах продукция местных производств, предметы народных промыслов превратились в своеобразные эмблемы. Наряду с такими символами, как тульский самовар, пряник, дымковская игрушка, оренбургский платок, жостовский поднос, не меньшую известность приобрел и саратовский калач.</a:t>
            </a:r>
          </a:p>
        </p:txBody>
      </p:sp>
      <p:pic>
        <p:nvPicPr>
          <p:cNvPr id="3994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73238"/>
            <a:ext cx="4249737" cy="4330700"/>
          </a:xfrm>
        </p:spPr>
      </p:pic>
    </p:spTree>
    <p:extLst>
      <p:ext uri="{BB962C8B-B14F-4D97-AF65-F5344CB8AC3E}">
        <p14:creationId xmlns:p14="http://schemas.microsoft.com/office/powerpoint/2010/main" val="100113805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03187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rgbClr val="FF9900"/>
                </a:solidFill>
              </a:rPr>
              <a:t>Саратовская глиняная игрушка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7338"/>
            <a:ext cx="8229600" cy="2016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000" smtClean="0"/>
              <a:t>Саратовская игрушка — один из малых русских народных глиняных художественных промыслов. Возник в пригороде Саратова. Аналог Саратовской игрушки отсутствует. В основном на Саратовщине лепили животных. Фигурки были узнаваемы и лепились в различных позах, из которых при игре составлялись игровые композиции. Особое предпочтение отдавалось свисткам. </a:t>
            </a:r>
          </a:p>
        </p:txBody>
      </p:sp>
      <p:pic>
        <p:nvPicPr>
          <p:cNvPr id="4096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789363"/>
            <a:ext cx="8229600" cy="3068637"/>
          </a:xfrm>
        </p:spPr>
      </p:pic>
    </p:spTree>
    <p:extLst>
      <p:ext uri="{BB962C8B-B14F-4D97-AF65-F5344CB8AC3E}">
        <p14:creationId xmlns:p14="http://schemas.microsoft.com/office/powerpoint/2010/main" val="360624481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географии… пожалуй нет такого человека, который перешагнув  школьный порог и отправившись  в самостоятельное  плаванье по жизни, не вспомнил бы, по доброму, те увлекательные открытия и встречи, которые довелось  пережить в школе на уроке географии.</a:t>
            </a:r>
          </a:p>
          <a:p>
            <a:r>
              <a:rPr lang="ru-RU" dirty="0"/>
              <a:t>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предмет стоит особняком  среди других дисциплин. С одной стороны – это точная наука, в которой всё подчиняется строгим законам, а каждое предположение  проверяется на практике, путём опыта и исследования. А  с другой стороны - география предмет мечтателей, путешественников, позволяющий раздвинуть  привычные рамки  и границы и обладающий широкими воспитательными возможностями. </a:t>
            </a:r>
          </a:p>
        </p:txBody>
      </p:sp>
    </p:spTree>
    <p:extLst>
      <p:ext uri="{BB962C8B-B14F-4D97-AF65-F5344CB8AC3E}">
        <p14:creationId xmlns:p14="http://schemas.microsoft.com/office/powerpoint/2010/main" val="398298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 выходного дн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Андреевские пруды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Андреевский родник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400" y="3356992"/>
            <a:ext cx="8229600" cy="3061320"/>
          </a:xfrm>
        </p:spPr>
        <p:txBody>
          <a:bodyPr/>
          <a:lstStyle/>
          <a:p>
            <a:r>
              <a:rPr lang="ru-RU" sz="2400" b="1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Практические работы</a:t>
            </a:r>
          </a:p>
          <a:p>
            <a:r>
              <a:rPr lang="ru-RU" sz="2400" b="1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1. Составление меню похода одного дня .</a:t>
            </a:r>
          </a:p>
          <a:p>
            <a:r>
              <a:rPr lang="ru-RU" sz="2400" b="1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2. Укладка рюкзака. Установка палатки.</a:t>
            </a:r>
          </a:p>
          <a:p>
            <a:r>
              <a:rPr lang="ru-RU" sz="2400" b="1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3. Туристические маршруты Кумысной поляны.</a:t>
            </a:r>
          </a:p>
          <a:p>
            <a:r>
              <a:rPr lang="ru-RU" sz="2400" b="1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4. Изучение туристического маршрута № 1 на Кумысной   поляне</a:t>
            </a:r>
          </a:p>
          <a:p>
            <a:r>
              <a:rPr lang="ru-RU" sz="2400" b="1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5. «Андреевские пруды. Андреевский родник». Характеристика природного  комплекса.</a:t>
            </a:r>
          </a:p>
          <a:p>
            <a:r>
              <a:rPr lang="ru-RU" dirty="0">
                <a:effectLst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12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Экологическая тропа фотографии\Архив WinRAR\SANY01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09120"/>
            <a:ext cx="14859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Экологическая тропа фотографии\Архив WinRAR\SANY01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1408" y="-5847961"/>
            <a:ext cx="24688800" cy="185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7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371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-2556792" y="3356992"/>
            <a:ext cx="8229600" cy="1981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F:\Экологическая тропа фотографии\Архив WinRAR\SANY01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76872"/>
            <a:ext cx="2971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Экологическая тропа фотографии\Архив WinRAR\SANY01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5829300"/>
            <a:ext cx="24688800" cy="185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Экологическая тропа фотографии\Архив WinRAR\SANY01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676900"/>
            <a:ext cx="24688800" cy="185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77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Экологическая тропа фотографии\Архив WinRAR\SANY0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5829300"/>
            <a:ext cx="24688800" cy="185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Экологическая тропа фотографии\Архив WinRAR\SANY0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676900"/>
            <a:ext cx="24688800" cy="185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5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Андреевский </a:t>
            </a:r>
            <a:br>
              <a:rPr lang="ru-RU" dirty="0" smtClean="0"/>
            </a:br>
            <a:r>
              <a:rPr lang="ru-RU" dirty="0" smtClean="0"/>
              <a:t>родник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F:\Экологическая тропа фотографии\Архив WinRAR\SANY01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54006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8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3568" y="2132856"/>
            <a:ext cx="8229600" cy="1981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Экологическая тропа фотографии\Архив WinRAR\SANY01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1488" y="-5283968"/>
            <a:ext cx="24688800" cy="185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Экологическая тропа фотографии\Архив WinRAR\SANY01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64" y="-4779912"/>
            <a:ext cx="16992000" cy="1281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0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43408"/>
            <a:ext cx="8229600" cy="1371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403648" y="0"/>
            <a:ext cx="8229600" cy="19812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44116" y="476672"/>
            <a:ext cx="8229600" cy="6552728"/>
          </a:xfrm>
        </p:spPr>
        <p:txBody>
          <a:bodyPr/>
          <a:lstStyle/>
          <a:p>
            <a:r>
              <a:rPr lang="ru-RU" sz="2000" b="1" i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000" b="1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Изучив данную информацию мы можем сделать вывод, что наша область интересна   туристическим  компаниям  России и может получить дополнительное финансирование для развития региона и сохранения уникальных объектов области.</a:t>
            </a:r>
          </a:p>
          <a:p>
            <a:r>
              <a:rPr lang="ru-RU" sz="2000" b="1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А  мы должны беречь, изучать  историю своей малой родины, а в дальнейшем может – быть и прославить своими делами наш край, как это сделали  Олег Табаков, Евгений Миронов, Н.Г. Чернышевский, Лев Кассиль, Вячеслав Володин. </a:t>
            </a:r>
          </a:p>
          <a:p>
            <a:endParaRPr lang="ru-RU" sz="2000" b="1" i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Саратовские объекты  включены в  межрегиональные туристические  маршруты.  А так же Саратовский регион вошел межрегиональный  маршрут «Самара – Пенза – Саратов».  Саратовская  часть  программы  включает обзорную экскурсию по городу, посещение  Соколовой  горы  с  Парком  Победы    Национальной  деревней, музея  Радищева,  музея  краеведения  и  пешеходную  экскурсию по  проспекту Кирова.</a:t>
            </a:r>
            <a:endParaRPr lang="ru-RU" sz="2000" b="1" i="1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достопримечательности саратова фото с описанием  15 тыс изображений найдено в Яндекс.Картинках_files\1426319937general_pages_16_March_2015_i14265_v_parke_pobedy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3" y="0"/>
            <a:ext cx="13389411" cy="100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50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достопримечательности саратова фото с описанием  15 тыс изображений найдено в Яндекс.Картинках_files\i_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9" y="291007"/>
            <a:ext cx="4320479" cy="312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достопримечательности саратова фото с описанием  15 тыс изображений найдено в Яндекс.Картинках_files\i_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6119"/>
            <a:ext cx="3528391" cy="220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достопримечательности саратова фото с описанием  15 тыс изображений найдено в Яндекс.Картинках_files\i_0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31" y="355179"/>
            <a:ext cx="4313125" cy="323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достопримечательности саратова фото с описанием  15 тыс изображений найдено в Яндекс.Картинках_files\i_0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93" y="2420888"/>
            <a:ext cx="3371000" cy="219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достопримечательности саратова фото с описанием  15 тыс изображений найдено в Яндекс.Картинках_files\i_0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6119"/>
            <a:ext cx="3714628" cy="278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453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sz="4800" b="1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b="1" i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8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459432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6"/>
            <a:ext cx="8229600" cy="4525963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Важнейшей целью географического образования школьников является формирование целостной картины природы, уяснение взаимосвязи общих закономерностей и их проявлений в конкретных фактах регионального  и локального масштабов, поэтому содержательной основой работы по формированию духовно-нравственного потенциала учащихся может стать такое направление географии, как географическое краеведение. Краеведением занимаются представители разных наук, но наиболее близкой к краеведению оказывается география. Л.С. Берг называл краеведение «географией родного края».</a:t>
            </a:r>
          </a:p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Краеведение создает условия  для лучшего восприятия  природных и общественных явлений. Учащиеся на частных и доступных им фактах  познают явления общего порядка. По образному выражению Н.Н.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Баранского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они могут «увидеть мир в капле воды». Краеведческий принцип дает возможность строить </a:t>
            </a:r>
          </a:p>
        </p:txBody>
      </p:sp>
    </p:spTree>
    <p:extLst>
      <p:ext uri="{BB962C8B-B14F-4D97-AF65-F5344CB8AC3E}">
        <p14:creationId xmlns:p14="http://schemas.microsoft.com/office/powerpoint/2010/main" val="311113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387424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6632"/>
            <a:ext cx="8229600" cy="661419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целью написания данной работы является, обобщение и распространение  опыта  работы, использования краеведческого материала на уроках  географии и  во внеурочной деятельности.  А так же  применение своих наработок на практике - создание авторской рабочей программы внеурочной деятельности,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туристко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краеведческого кружка «Знатоки родного края».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Как  повысить интерес учащихся к изучению  школьного курса географии? Этот  вопрос волнует многих учителей. Один из путей  решения этой проблемы – внеклассная работа. Если информация, полученная на уроке, заинтересовала учащихся, то у школьников возникает желание  изучать географию  и после звонка.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Хорошо организованное и интересно проведенное мероприятие помогает  обогатить знания детей, проявить их инициативу и самостоятельность, способствует развитию индивидуальных качеств  и  раскрытию талантов. </a:t>
            </a:r>
          </a:p>
        </p:txBody>
      </p:sp>
    </p:spTree>
    <p:extLst>
      <p:ext uri="{BB962C8B-B14F-4D97-AF65-F5344CB8AC3E}">
        <p14:creationId xmlns:p14="http://schemas.microsoft.com/office/powerpoint/2010/main" val="21942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География. 5 класс</a:t>
            </a:r>
            <a:br>
              <a:rPr lang="ru-RU" dirty="0"/>
            </a:br>
            <a:r>
              <a:rPr lang="ru-RU" dirty="0"/>
              <a:t>Летягин А.А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G:\IMG_35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" y="1600200"/>
            <a:ext cx="81467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88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8918" y="-489718"/>
            <a:ext cx="9441098" cy="739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30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7133" y="22877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Составление прогноза погоды по народным приметам</a:t>
            </a:r>
            <a:endParaRPr lang="ru-RU" dirty="0"/>
          </a:p>
        </p:txBody>
      </p:sp>
      <p:pic>
        <p:nvPicPr>
          <p:cNvPr id="5" name="Picture 2" descr="G:\IMG_3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93" y="1676400"/>
            <a:ext cx="740664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6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Изготовление барометра</a:t>
            </a:r>
          </a:p>
        </p:txBody>
      </p:sp>
      <p:pic>
        <p:nvPicPr>
          <p:cNvPr id="4" name="Picture 2" descr="G:\IMG_35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" y="1600200"/>
            <a:ext cx="81467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0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Городск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1569</Words>
  <Application>Microsoft Office PowerPoint</Application>
  <PresentationFormat>Экран (4:3)</PresentationFormat>
  <Paragraphs>153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39</vt:i4>
      </vt:variant>
    </vt:vector>
  </HeadingPairs>
  <TitlesOfParts>
    <vt:vector size="55" baseType="lpstr">
      <vt:lpstr>Тема Office</vt:lpstr>
      <vt:lpstr>Текстура</vt:lpstr>
      <vt:lpstr>1_Текстура</vt:lpstr>
      <vt:lpstr>2_Текстура</vt:lpstr>
      <vt:lpstr>3_Текстура</vt:lpstr>
      <vt:lpstr>4_Текстура</vt:lpstr>
      <vt:lpstr>5_Текстура</vt:lpstr>
      <vt:lpstr>6_Текстура</vt:lpstr>
      <vt:lpstr>Городская</vt:lpstr>
      <vt:lpstr>1_Городская</vt:lpstr>
      <vt:lpstr>2_Городская</vt:lpstr>
      <vt:lpstr>3_Городская</vt:lpstr>
      <vt:lpstr>4_Городская</vt:lpstr>
      <vt:lpstr>5_Городская</vt:lpstr>
      <vt:lpstr>6_Городская</vt:lpstr>
      <vt:lpstr>7_Городская</vt:lpstr>
      <vt:lpstr>«Использование краеведческого материала на уроках географии и во внеурочной работе» </vt:lpstr>
      <vt:lpstr> Содерание</vt:lpstr>
      <vt:lpstr>Презентация PowerPoint</vt:lpstr>
      <vt:lpstr>Презентация PowerPoint</vt:lpstr>
      <vt:lpstr>Презентация PowerPoint</vt:lpstr>
      <vt:lpstr>География. 5 класс Летягин А.А.</vt:lpstr>
      <vt:lpstr>Презентация PowerPoint</vt:lpstr>
      <vt:lpstr>Презентация PowerPoint</vt:lpstr>
      <vt:lpstr>Изготовление барометра</vt:lpstr>
      <vt:lpstr>Презентация PowerPoint</vt:lpstr>
      <vt:lpstr>Источники образования русской топонимики</vt:lpstr>
      <vt:lpstr> В 9 классе обязательно проводим   экскурсию  на предприятие  города (хлебзавод или др.). </vt:lpstr>
      <vt:lpstr>ВНЕКЛАССНАЯ  РАБОТА- НЕОТЪЕМЛЕМАЯ СОСТАВЛЯЮЩАЯ УЧЕБНО ВОСПИТАТЕЛЬНОГО  ПРОЦЕССА</vt:lpstr>
      <vt:lpstr>Цель внеклассной работы – обеспечение всестороннего и гармоничного развития школьников.</vt:lpstr>
      <vt:lpstr>Задачи  внеклассной работы:</vt:lpstr>
      <vt:lpstr>Значение внеклассной работы</vt:lpstr>
      <vt:lpstr>Формы внеклассной работы:</vt:lpstr>
      <vt:lpstr>Экскурсия в областной экологический центр 6 «Б» класса</vt:lpstr>
      <vt:lpstr>Краеведческий марафон «Не за тридевять земель»</vt:lpstr>
      <vt:lpstr>                                         УЧЕБНО-ТЕМАТИЧЕСКИЙ  ПЛАН </vt:lpstr>
      <vt:lpstr>Игра-путешествие «Таинственный остров» в 6-7 классах</vt:lpstr>
      <vt:lpstr>Урок – экскурсия (путешествие)  в  9 классе  при изучении темы  «Центральный район. Население и хозяйственное освоение территории России», </vt:lpstr>
      <vt:lpstr>Презентация PowerPoint</vt:lpstr>
      <vt:lpstr>Матрешка</vt:lpstr>
      <vt:lpstr>Матрёшка — русская деревянная игрушка в виде расписной куклы, внутри которой находятся подобные ей куклы меньшего размера. Число вложенных кукол обычно от трёх и более.</vt:lpstr>
      <vt:lpstr>Саратовская гармонь</vt:lpstr>
      <vt:lpstr>Презентация PowerPoint</vt:lpstr>
      <vt:lpstr>Саратовский калач</vt:lpstr>
      <vt:lpstr>Саратовская глиняная игрушка</vt:lpstr>
      <vt:lpstr>Поход выходного дня</vt:lpstr>
      <vt:lpstr>Презентация PowerPoint</vt:lpstr>
      <vt:lpstr>Презентация PowerPoint</vt:lpstr>
      <vt:lpstr>Презентация PowerPoint</vt:lpstr>
      <vt:lpstr>Андреевский  родник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43</cp:revision>
  <dcterms:created xsi:type="dcterms:W3CDTF">2017-02-01T20:15:27Z</dcterms:created>
  <dcterms:modified xsi:type="dcterms:W3CDTF">2017-02-03T00:28:56Z</dcterms:modified>
</cp:coreProperties>
</file>