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0" r:id="rId9"/>
    <p:sldId id="261" r:id="rId10"/>
    <p:sldId id="259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2.xml"/><Relationship Id="rId1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21.xml"/><Relationship Id="rId17" Type="http://schemas.openxmlformats.org/officeDocument/2006/relationships/slide" Target="slide30.xml"/><Relationship Id="rId2" Type="http://schemas.openxmlformats.org/officeDocument/2006/relationships/slide" Target="slide3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5" Type="http://schemas.openxmlformats.org/officeDocument/2006/relationships/slide" Target="slide28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/>
          <a:srcRect l="20176" t="33673" r="39032" b="41314"/>
          <a:stretch>
            <a:fillRect/>
          </a:stretch>
        </p:blipFill>
        <p:spPr bwMode="auto">
          <a:xfrm>
            <a:off x="357158" y="1643050"/>
            <a:ext cx="84461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28600" y="228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sz="1600" dirty="0">
                <a:latin typeface="Georgia" pitchFamily="18" charset="0"/>
              </a:rPr>
              <a:t>учитель русского языка и литературы МБОУ «Лицей №1» </a:t>
            </a:r>
          </a:p>
          <a:p>
            <a:pPr algn="ctr"/>
            <a:r>
              <a:rPr lang="ru-RU" sz="1600" dirty="0">
                <a:latin typeface="Georgia" pitchFamily="18" charset="0"/>
              </a:rPr>
              <a:t>р.п.Чамзинка Республики Мордовия</a:t>
            </a:r>
          </a:p>
          <a:p>
            <a:pPr algn="ctr"/>
            <a:r>
              <a:rPr lang="ru-RU" sz="1600" dirty="0" err="1">
                <a:latin typeface="Georgia" pitchFamily="18" charset="0"/>
              </a:rPr>
              <a:t>Печказова</a:t>
            </a:r>
            <a:r>
              <a:rPr lang="ru-RU" sz="1600" dirty="0">
                <a:latin typeface="Georgia" pitchFamily="18" charset="0"/>
              </a:rPr>
              <a:t> Светлана Петровна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Интеллектуальная игра по русскому </a:t>
            </a:r>
            <a:r>
              <a:rPr lang="ru-RU" dirty="0" smtClean="0">
                <a:latin typeface="Georgia" pitchFamily="18" charset="0"/>
              </a:rPr>
              <a:t>языку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(«Своя игра»)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79904" y="6209928"/>
            <a:ext cx="86409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428736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Употребляя «извиняюсь» вместо «извините» или «прошу прощения», мы извиняем сами себя,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потому что -СЯ/-СЬ — это постфикс возвратного глагола, усеченная форма от «себя»,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родственная старославянскому и древнерусскому местоимению СЯ с тем же значением — «себя». Согласитесь, это некрасиво и совсем не вежливо. 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368" t="25254" r="40572" b="59206"/>
          <a:stretch>
            <a:fillRect/>
          </a:stretch>
        </p:blipFill>
        <p:spPr bwMode="auto">
          <a:xfrm>
            <a:off x="2000232" y="4357694"/>
            <a:ext cx="53864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3108" y="4143380"/>
            <a:ext cx="5000660" cy="2143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28860" y="4143380"/>
            <a:ext cx="5214974" cy="2214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63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617" t="38724" r="46318" b="41073"/>
          <a:stretch>
            <a:fillRect/>
          </a:stretch>
        </p:blipFill>
        <p:spPr bwMode="auto">
          <a:xfrm>
            <a:off x="2214546" y="2143116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98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5949280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87" t="23571" r="31143" b="44441"/>
          <a:stretch>
            <a:fillRect/>
          </a:stretch>
        </p:blipFill>
        <p:spPr bwMode="auto">
          <a:xfrm>
            <a:off x="785786" y="1643050"/>
            <a:ext cx="77378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803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28" t="37040" r="35184" b="39389"/>
          <a:stretch>
            <a:fillRect/>
          </a:stretch>
        </p:blipFill>
        <p:spPr bwMode="auto">
          <a:xfrm>
            <a:off x="642910" y="1857364"/>
            <a:ext cx="5657873" cy="220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 l="14981" t="53876" r="66163" b="27604"/>
          <a:stretch>
            <a:fillRect/>
          </a:stretch>
        </p:blipFill>
        <p:spPr bwMode="auto">
          <a:xfrm>
            <a:off x="6500826" y="2214554"/>
            <a:ext cx="2156548" cy="1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66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58214" y="6286520"/>
            <a:ext cx="785786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28" t="35856" r="35548" b="46124"/>
          <a:stretch>
            <a:fillRect/>
          </a:stretch>
        </p:blipFill>
        <p:spPr bwMode="auto">
          <a:xfrm>
            <a:off x="488127" y="1857364"/>
            <a:ext cx="81085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45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>
                <a:latin typeface="Georgia" pitchFamily="18" charset="0"/>
              </a:rPr>
              <a:t> </a:t>
            </a:r>
            <a:br>
              <a:rPr lang="ru-RU" dirty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10 баллов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617" t="38724" r="46318" b="41073"/>
          <a:stretch>
            <a:fillRect/>
          </a:stretch>
        </p:blipFill>
        <p:spPr bwMode="auto">
          <a:xfrm>
            <a:off x="1576367" y="1714488"/>
            <a:ext cx="54245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357290" y="6000768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ШКОЛА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8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3920" y="6215082"/>
            <a:ext cx="72008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6000768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УЧИТЕЛЬ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87" t="23571" r="31143" b="44441"/>
          <a:stretch>
            <a:fillRect/>
          </a:stretch>
        </p:blipFill>
        <p:spPr bwMode="auto">
          <a:xfrm>
            <a:off x="785786" y="1643050"/>
            <a:ext cx="773786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73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572140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РУССКИЙ ЯЗЫК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28" t="37040" r="35184" b="39389"/>
          <a:stretch>
            <a:fillRect/>
          </a:stretch>
        </p:blipFill>
        <p:spPr bwMode="auto">
          <a:xfrm>
            <a:off x="642910" y="1857364"/>
            <a:ext cx="5657873" cy="220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 l="14981" t="53876" r="66163" b="27604"/>
          <a:stretch>
            <a:fillRect/>
          </a:stretch>
        </p:blipFill>
        <p:spPr bwMode="auto">
          <a:xfrm>
            <a:off x="6500826" y="2214554"/>
            <a:ext cx="2156548" cy="1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30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286388"/>
            <a:ext cx="6715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МОРФОЛОГИЯ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Ребусы</a:t>
            </a:r>
            <a:r>
              <a:rPr lang="ru-RU" dirty="0" smtClean="0">
                <a:latin typeface="Georgia" pitchFamily="18" charset="0"/>
              </a:rPr>
              <a:t> </a:t>
            </a:r>
            <a:br>
              <a:rPr lang="ru-RU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 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28" t="35856" r="35548" b="46124"/>
          <a:stretch>
            <a:fillRect/>
          </a:stretch>
        </p:blipFill>
        <p:spPr bwMode="auto">
          <a:xfrm>
            <a:off x="488127" y="1857364"/>
            <a:ext cx="81085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71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00236" y="6335704"/>
            <a:ext cx="643764" cy="5222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Можно ли считать этимологически родственными слова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latin typeface="Georgia" pitchFamily="18" charset="0"/>
              </a:rPr>
              <a:t>перстень </a:t>
            </a:r>
            <a:r>
              <a:rPr lang="ru-RU" sz="3600" dirty="0" smtClean="0">
                <a:latin typeface="Georgia" pitchFamily="18" charset="0"/>
              </a:rPr>
              <a:t>и</a:t>
            </a:r>
            <a:r>
              <a:rPr lang="ru-RU" sz="3600" b="1" i="1" dirty="0" smtClean="0">
                <a:latin typeface="Georgia" pitchFamily="18" charset="0"/>
              </a:rPr>
              <a:t> напёрсток</a:t>
            </a:r>
            <a:r>
              <a:rPr lang="ru-RU" sz="3600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9271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724090714"/>
              </p:ext>
            </p:extLst>
          </p:nvPr>
        </p:nvGraphicFramePr>
        <p:xfrm>
          <a:off x="500034" y="500042"/>
          <a:ext cx="8143932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/>
                <a:gridCol w="1453920"/>
                <a:gridCol w="1543061"/>
                <a:gridCol w="1628786"/>
                <a:gridCol w="1543061"/>
              </a:tblGrid>
              <a:tr h="146447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Культура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речи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2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2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2" action="ppaction://hlinksldjump"/>
                        </a:rPr>
                        <a:t>10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3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3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3" action="ppaction://hlinksldjump"/>
                        </a:rPr>
                        <a:t>20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4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4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4" action="ppaction://hlinksldjump"/>
                        </a:rPr>
                        <a:t>30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5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5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5" action="ppaction://hlinksldjump"/>
                        </a:rPr>
                        <a:t>40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Ребусы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6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6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6" action="ppaction://hlinksldjump"/>
                        </a:rPr>
                        <a:t>10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7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7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7" action="ppaction://hlinksldjump"/>
                        </a:rPr>
                        <a:t>20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8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8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8" action="ppaction://hlinksldjump"/>
                        </a:rPr>
                        <a:t>30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9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9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9" action="ppaction://hlinksldjump"/>
                        </a:rPr>
                        <a:t>40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Этимология</a:t>
                      </a:r>
                      <a:endParaRPr lang="ru-RU" sz="2000" b="1" baseline="0" dirty="0" smtClean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0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0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0" action="ppaction://hlinksldjump"/>
                        </a:rPr>
                        <a:t>10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1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1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1" action="ppaction://hlinksldjump"/>
                        </a:rPr>
                        <a:t>20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2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2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2" action="ppaction://hlinksldjump"/>
                        </a:rPr>
                        <a:t>30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3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3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3" action="ppaction://hlinksldjump"/>
                        </a:rPr>
                        <a:t>40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6447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Georgia" pitchFamily="18" charset="0"/>
                        </a:rPr>
                        <a:t>Почему</a:t>
                      </a:r>
                      <a:r>
                        <a:rPr lang="ru-RU" sz="2000" b="1" baseline="0" dirty="0" smtClean="0">
                          <a:latin typeface="Georgia" pitchFamily="18" charset="0"/>
                        </a:rPr>
                        <a:t> мы так говорим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4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4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4" action="ppaction://hlinksldjump"/>
                        </a:rPr>
                        <a:t>10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5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5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5" action="ppaction://hlinksldjump"/>
                        </a:rPr>
                        <a:t>20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6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6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6" action="ppaction://hlinksldjump"/>
                        </a:rPr>
                        <a:t>30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7" action="ppaction://hlinksldjump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  <a:hlinkClick r:id="rId17" action="ppaction://hlinksldjump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hlinkClick r:id="rId17" action="ppaction://hlinksldjump"/>
                        </a:rPr>
                        <a:t>40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Управляющая кнопка: сведения 2">
            <a:hlinkClick r:id="rId18" action="ppaction://hlinksldjump" highlightClick="1"/>
          </p:cNvPr>
          <p:cNvSpPr/>
          <p:nvPr/>
        </p:nvSpPr>
        <p:spPr>
          <a:xfrm>
            <a:off x="8567936" y="6425952"/>
            <a:ext cx="576064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01090" y="6209928"/>
            <a:ext cx="64291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Можно ли считать этимологически родственными слова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latin typeface="Georgia" pitchFamily="18" charset="0"/>
              </a:rPr>
              <a:t>пятка </a:t>
            </a:r>
            <a:r>
              <a:rPr lang="ru-RU" sz="3600" dirty="0" smtClean="0">
                <a:latin typeface="Georgia" pitchFamily="18" charset="0"/>
              </a:rPr>
              <a:t>и</a:t>
            </a:r>
            <a:r>
              <a:rPr lang="ru-RU" sz="3600" b="1" i="1" dirty="0" smtClean="0">
                <a:latin typeface="Georgia" pitchFamily="18" charset="0"/>
              </a:rPr>
              <a:t> пятно</a:t>
            </a:r>
            <a:r>
              <a:rPr lang="ru-RU" sz="3600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14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Можно ли считать этимологически родственными слова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latin typeface="Georgia" pitchFamily="18" charset="0"/>
              </a:rPr>
              <a:t>ясный </a:t>
            </a:r>
            <a:r>
              <a:rPr lang="ru-RU" sz="3600" dirty="0" smtClean="0">
                <a:latin typeface="Georgia" pitchFamily="18" charset="0"/>
              </a:rPr>
              <a:t>и</a:t>
            </a:r>
            <a:r>
              <a:rPr lang="ru-RU" sz="3600" b="1" i="1" dirty="0" smtClean="0">
                <a:latin typeface="Georgia" pitchFamily="18" charset="0"/>
              </a:rPr>
              <a:t> ясень</a:t>
            </a:r>
            <a:r>
              <a:rPr lang="ru-RU" sz="3600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6304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Можно ли считать этимологически родственными слова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b="1" i="1" dirty="0" smtClean="0">
                <a:latin typeface="Georgia" pitchFamily="18" charset="0"/>
              </a:rPr>
              <a:t>смрадный </a:t>
            </a:r>
            <a:r>
              <a:rPr lang="ru-RU" sz="3600" dirty="0" smtClean="0">
                <a:latin typeface="Georgia" pitchFamily="18" charset="0"/>
              </a:rPr>
              <a:t>и</a:t>
            </a:r>
            <a:r>
              <a:rPr lang="ru-RU" sz="3600" b="1" i="1" dirty="0" smtClean="0">
                <a:latin typeface="Georgia" pitchFamily="18" charset="0"/>
              </a:rPr>
              <a:t> смородина</a:t>
            </a:r>
            <a:r>
              <a:rPr lang="ru-RU" sz="3600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876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 l="20368" t="23571" r="36531" b="24237"/>
          <a:stretch>
            <a:fillRect/>
          </a:stretch>
        </p:blipFill>
        <p:spPr bwMode="auto">
          <a:xfrm>
            <a:off x="3929058" y="4714884"/>
            <a:ext cx="187304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23920" y="6215082"/>
            <a:ext cx="72008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429684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слова являются этимологически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родственными словами.</a:t>
            </a: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Перст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общеслав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 – буквально – «то, чем заканчивается верхняя часть ладони», т.е. палец.</a:t>
            </a: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Напёрсток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на персте – «на пальце».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Перстень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 персте – «на пальце».</a:t>
            </a:r>
          </a:p>
        </p:txBody>
      </p:sp>
      <p:pic>
        <p:nvPicPr>
          <p:cNvPr id="1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8450" t="35356" r="45959" b="27604"/>
          <a:stretch>
            <a:fillRect/>
          </a:stretch>
        </p:blipFill>
        <p:spPr bwMode="auto">
          <a:xfrm>
            <a:off x="6215074" y="5072074"/>
            <a:ext cx="1324407" cy="15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 l="14981" t="23571" r="35184" b="25921"/>
          <a:stretch>
            <a:fillRect/>
          </a:stretch>
        </p:blipFill>
        <p:spPr bwMode="auto">
          <a:xfrm>
            <a:off x="1214414" y="5000636"/>
            <a:ext cx="1838324" cy="149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43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9" name="Picture 2" descr="http://besthealtharticle.com/wp-content/uploads/sites/16/2019/01/cfarmafotoank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256"/>
            <a:ext cx="3238596" cy="205954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20537906">
            <a:off x="5496318" y="5851516"/>
            <a:ext cx="990563" cy="59535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42968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слова являются этимологически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родственными словами.</a:t>
            </a: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Пятка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пята «нога».</a:t>
            </a: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Пятно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слова пята – буквально «след от ноги».</a:t>
            </a:r>
          </a:p>
        </p:txBody>
      </p:sp>
    </p:spTree>
    <p:extLst>
      <p:ext uri="{BB962C8B-B14F-4D97-AF65-F5344CB8AC3E}">
        <p14:creationId xmlns="" xmlns:p14="http://schemas.microsoft.com/office/powerpoint/2010/main" val="39719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4296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слова не являются этимологически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родственными словами.</a:t>
            </a:r>
          </a:p>
          <a:p>
            <a:pPr algn="just"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Ясень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дерево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широкоокруглой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кроной и толстыми, редкими ветвями.</a:t>
            </a:r>
          </a:p>
          <a:p>
            <a:pPr algn="just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слову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ясень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этимологически родственное слово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Ясный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яркий, сияющий.</a:t>
            </a:r>
          </a:p>
        </p:txBody>
      </p:sp>
      <p:pic>
        <p:nvPicPr>
          <p:cNvPr id="10" name="Рисунок 9" descr="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7" y="4336600"/>
            <a:ext cx="2928959" cy="219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www.playcast.ru/uploads/2019/01/27/265483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071942"/>
            <a:ext cx="1229420" cy="1229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Этимология</a:t>
            </a:r>
            <a:r>
              <a:rPr lang="ru-RU" sz="4000" dirty="0">
                <a:latin typeface="Georgia" pitchFamily="18" charset="0"/>
              </a:rPr>
              <a:t/>
            </a:r>
            <a:br>
              <a:rPr lang="ru-RU" sz="4000" dirty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42968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слова являются этимологически </a:t>
            </a:r>
          </a:p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родственными словами.</a:t>
            </a:r>
          </a:p>
          <a:p>
            <a:pPr lvl="0">
              <a:spcBef>
                <a:spcPct val="2000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Смородина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исконно русское слово, произошло от слова сморода, того же корня, что и слово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смрад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Название растению дано по сильному терпкому запаху чёрной смородины.</a:t>
            </a:r>
          </a:p>
        </p:txBody>
      </p:sp>
      <p:pic>
        <p:nvPicPr>
          <p:cNvPr id="9" name="Рисунок 8" descr="смороди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143380"/>
            <a:ext cx="1439037" cy="2426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9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491938" y="6281936"/>
            <a:ext cx="65206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prstClr val="black"/>
                </a:solidFill>
                <a:latin typeface="Georgia" pitchFamily="18" charset="0"/>
              </a:rPr>
              <a:t>Кот наплакал</a:t>
            </a:r>
            <a:endParaRPr lang="ru-RU" sz="3600" b="1" i="1" u="sng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1" name="Picture 2" descr="https://ds04.infourok.ru/uploads/ex/0f02/001928c9-e6887741/img5.jpg"/>
          <p:cNvPicPr>
            <a:picLocks noChangeAspect="1" noChangeArrowheads="1"/>
          </p:cNvPicPr>
          <p:nvPr/>
        </p:nvPicPr>
        <p:blipFill>
          <a:blip r:embed="rId3"/>
          <a:srcRect l="10811" t="5425" r="22703" b="19459"/>
          <a:stretch>
            <a:fillRect/>
          </a:stretch>
        </p:blipFill>
        <p:spPr bwMode="auto">
          <a:xfrm>
            <a:off x="2643174" y="3000372"/>
            <a:ext cx="3915703" cy="3317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8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0002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Реветь белугой</a:t>
            </a:r>
            <a:endParaRPr lang="ru-RU" sz="3600" b="1" i="1" u="sng" dirty="0">
              <a:latin typeface="Georgia" pitchFamily="18" charset="0"/>
            </a:endParaRPr>
          </a:p>
        </p:txBody>
      </p:sp>
      <p:pic>
        <p:nvPicPr>
          <p:cNvPr id="12" name="Picture 2" descr="https://vespig.files.wordpress.com/2008/09/d30-2-thumb.jpg?w=335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496"/>
            <a:ext cx="535614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7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564516" y="6281936"/>
            <a:ext cx="57948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2145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Конь не валялся</a:t>
            </a:r>
            <a:endParaRPr lang="ru-RU" sz="3600" b="1" i="1" u="sng" dirty="0"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206" t="28622" r="31227" b="39389"/>
          <a:stretch>
            <a:fillRect/>
          </a:stretch>
        </p:blipFill>
        <p:spPr bwMode="auto">
          <a:xfrm>
            <a:off x="3000364" y="2928934"/>
            <a:ext cx="328943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40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Есть ли слово 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нету 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в русском языке?</a:t>
            </a:r>
          </a:p>
        </p:txBody>
      </p:sp>
    </p:spTree>
    <p:extLst>
      <p:ext uri="{BB962C8B-B14F-4D97-AF65-F5344CB8AC3E}">
        <p14:creationId xmlns="" xmlns:p14="http://schemas.microsoft.com/office/powerpoint/2010/main" val="21478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566226" y="6286520"/>
            <a:ext cx="577774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0002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Козёл отпущения</a:t>
            </a:r>
            <a:endParaRPr lang="ru-RU" sz="3600" b="1" i="1" u="sng" dirty="0">
              <a:latin typeface="Georgia" pitchFamily="18" charset="0"/>
            </a:endParaRPr>
          </a:p>
        </p:txBody>
      </p:sp>
      <p:pic>
        <p:nvPicPr>
          <p:cNvPr id="12" name="Picture 5" descr="C:\Users\1\Desktop\козёл.png"/>
          <p:cNvPicPr>
            <a:picLocks noChangeAspect="1" noChangeArrowheads="1"/>
          </p:cNvPicPr>
          <p:nvPr/>
        </p:nvPicPr>
        <p:blipFill>
          <a:blip r:embed="rId3"/>
          <a:srcRect l="5640" t="5321" b="6874"/>
          <a:stretch>
            <a:fillRect/>
          </a:stretch>
        </p:blipFill>
        <p:spPr bwMode="auto">
          <a:xfrm>
            <a:off x="2214546" y="3143248"/>
            <a:ext cx="4983728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44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494788" y="6281366"/>
            <a:ext cx="649212" cy="5766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10 баллов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9" name="Picture 2" descr="https://ds04.infourok.ru/uploads/ex/0f02/001928c9-e6887741/img5.jpg"/>
          <p:cNvPicPr>
            <a:picLocks noChangeAspect="1" noChangeArrowheads="1"/>
          </p:cNvPicPr>
          <p:nvPr/>
        </p:nvPicPr>
        <p:blipFill>
          <a:blip r:embed="rId3"/>
          <a:srcRect l="10811" t="5425" r="22703" b="19459"/>
          <a:stretch>
            <a:fillRect/>
          </a:stretch>
        </p:blipFill>
        <p:spPr bwMode="auto">
          <a:xfrm>
            <a:off x="3428992" y="4143380"/>
            <a:ext cx="2928958" cy="24818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07167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Коты по природе своей действительно нечасто проливают слёзы.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 кошек есть слёзные каналы, для увлажнения глаз,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но часто ли вы видели рыдающую кошку?</a:t>
            </a:r>
            <a:b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Отсюда и выражение, что слёз от кошки не дождёшься, и, соответственно, наплакать кот может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лишь мизерное количество.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Очень малое количество чего-либо.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1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93078" y="6208788"/>
            <a:ext cx="650922" cy="6492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8" name="Picture 2" descr="https://vespig.files.wordpress.com/2008/09/d30-2-thumb.jpg?w=335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500570"/>
            <a:ext cx="3356192" cy="210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214554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Молчаливая рыба белуга не имеет никакого отношения к выражению «реветь белугой», что значит громко и сильно кричать, плакать. Раньше белугой называли не только рыбу, но и полярного дельфина, который сегодня известен нам как белуха и отличается громким рёвом.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571612"/>
            <a:ext cx="85011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Реветь белугой значит громко и безудержно плакать, рыдать.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3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3920" y="6215082"/>
            <a:ext cx="72008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206" t="28622" r="31227" b="39389"/>
          <a:stretch>
            <a:fillRect/>
          </a:stretch>
        </p:blipFill>
        <p:spPr bwMode="auto">
          <a:xfrm>
            <a:off x="3357554" y="3714752"/>
            <a:ext cx="2643206" cy="287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2000240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Возникновение фразы связано с крестьянским обычаем дать лошади поваляться на земле, перед тем как запрягать её и приступать к работе. Считалось, что валяние лошади перед работой улучшает её работоспособность. Если же даже конь ещё не повалялся, то до работы ещё ой как далеко.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Работа ещё даже не начата; ещё абсолютно ничего не сделано.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6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1640" y="6136210"/>
            <a:ext cx="722360" cy="7217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Почему мы так говорим?</a:t>
            </a:r>
            <a:b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8" name="Picture 5" descr="C:\Users\1\Desktop\козёл.png"/>
          <p:cNvPicPr>
            <a:picLocks noChangeAspect="1" noChangeArrowheads="1"/>
          </p:cNvPicPr>
          <p:nvPr/>
        </p:nvPicPr>
        <p:blipFill>
          <a:blip r:embed="rId3"/>
          <a:srcRect l="5640" t="5321" b="6874"/>
          <a:stretch>
            <a:fillRect/>
          </a:stretch>
        </p:blipFill>
        <p:spPr bwMode="auto">
          <a:xfrm>
            <a:off x="3143240" y="4429132"/>
            <a:ext cx="3214710" cy="21135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071678"/>
            <a:ext cx="8572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История этого выражения такова: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у древних евреев существовал обряд отпущения грехов. Священник возлагал обе руки на голову живого козла, тем самым перекладывая на него грехи всего народа.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После этого козла изгоняли в пустыню.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Прошло много-много лет, обряда не существует,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а выражение живёт.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Так называют человека, на которого сваливают чужую вину.</a:t>
            </a:r>
            <a:endParaRPr lang="ru-RU" sz="2200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5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567936" y="6425952"/>
            <a:ext cx="576064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1\Desktop\Лагерь для одарённых 2021\2023 год\Занятие 5\Foiz.Ru_Удачи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8215370" cy="2738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47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20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14311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Как и когда появилось слово 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спасибо 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в русском языке?</a:t>
            </a:r>
          </a:p>
        </p:txBody>
      </p:sp>
    </p:spTree>
    <p:extLst>
      <p:ext uri="{BB962C8B-B14F-4D97-AF65-F5344CB8AC3E}">
        <p14:creationId xmlns="" xmlns:p14="http://schemas.microsoft.com/office/powerpoint/2010/main" val="26049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29652" y="6353944"/>
            <a:ext cx="71434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14311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Назовите синоним слова 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спасибо </a:t>
            </a:r>
          </a:p>
          <a:p>
            <a:pPr algn="ctr"/>
            <a:r>
              <a:rPr lang="ru-RU" sz="3600" dirty="0" smtClean="0">
                <a:latin typeface="Georgia" pitchFamily="18" charset="0"/>
              </a:rPr>
              <a:t>в русском языке и расскажите о его происхождении.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42471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40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64305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Правильно ли употреблять глагол</a:t>
            </a:r>
          </a:p>
          <a:p>
            <a:pPr algn="ctr"/>
            <a:r>
              <a:rPr lang="ru-RU" sz="3600" b="1" i="1" dirty="0" smtClean="0">
                <a:latin typeface="Georgia" pitchFamily="18" charset="0"/>
              </a:rPr>
              <a:t>извиняюсь</a:t>
            </a:r>
            <a:r>
              <a:rPr lang="ru-RU" sz="3600" dirty="0" smtClean="0"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9650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10 баллов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643050"/>
            <a:ext cx="857256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Слова </a:t>
            </a:r>
            <a:r>
              <a:rPr lang="ru-RU" sz="2400" b="1" i="1" dirty="0" smtClean="0">
                <a:latin typeface="Georgia" pitchFamily="18" charset="0"/>
              </a:rPr>
              <a:t>нету</a:t>
            </a:r>
            <a:r>
              <a:rPr lang="ru-RU" sz="2400" dirty="0" smtClean="0">
                <a:latin typeface="Georgia" pitchFamily="18" charset="0"/>
              </a:rPr>
              <a:t> в русском литературном языке нет. </a:t>
            </a:r>
          </a:p>
          <a:p>
            <a:pPr algn="ctr"/>
            <a:endParaRPr lang="ru-RU" sz="1000" dirty="0" smtClean="0"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Georgia" pitchFamily="18" charset="0"/>
              </a:rPr>
              <a:t>Древнерусское слово «</a:t>
            </a:r>
            <a:r>
              <a:rPr lang="ru-RU" sz="2400" dirty="0" err="1" smtClean="0">
                <a:latin typeface="Georgia" pitchFamily="18" charset="0"/>
              </a:rPr>
              <a:t>нѣтъ</a:t>
            </a:r>
            <a:r>
              <a:rPr lang="ru-RU" sz="2400" dirty="0" smtClean="0">
                <a:latin typeface="Georgia" pitchFamily="18" charset="0"/>
              </a:rPr>
              <a:t>» (нет) — это производное от слова «</a:t>
            </a:r>
            <a:r>
              <a:rPr lang="ru-RU" sz="2400" dirty="0" err="1" smtClean="0">
                <a:latin typeface="Georgia" pitchFamily="18" charset="0"/>
              </a:rPr>
              <a:t>нѣту</a:t>
            </a:r>
            <a:r>
              <a:rPr lang="ru-RU" sz="2400" dirty="0" smtClean="0">
                <a:latin typeface="Georgia" pitchFamily="18" charset="0"/>
              </a:rPr>
              <a:t>» (нету). То есть первым появилось слово «нету», а потом произошло фонетическое изменение — сократилась безударная гласная в конце слова.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Однако если слово используется носителями, то объективно оно существует,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но существует только в разговорной речи.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5072074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Война — жесточе нету слова.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Война — печальней нету слова.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Война — святее нету слова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60722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Александр Твардовский. «Василий Тёркин»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5000636"/>
            <a:ext cx="3449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 тоске и славе этих лет.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 на устах у нас иного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Ещё не может быть и нет.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20 баллов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87" t="23571" r="32490" b="24237"/>
          <a:stretch>
            <a:fillRect/>
          </a:stretch>
        </p:blipFill>
        <p:spPr bwMode="auto">
          <a:xfrm>
            <a:off x="2786050" y="3000372"/>
            <a:ext cx="3842282" cy="290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0034" y="142873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Слово </a:t>
            </a:r>
            <a:r>
              <a:rPr lang="ru-RU" sz="2400" b="1" i="1" dirty="0" smtClean="0">
                <a:latin typeface="Georgia" pitchFamily="18" charset="0"/>
              </a:rPr>
              <a:t>спасибо</a:t>
            </a:r>
            <a:r>
              <a:rPr lang="ru-RU" sz="2400" dirty="0" smtClean="0">
                <a:latin typeface="Georgia" pitchFamily="18" charset="0"/>
              </a:rPr>
              <a:t> возникло в результате сращения сочетания «спаси </a:t>
            </a:r>
            <a:r>
              <a:rPr lang="ru-RU" sz="2400" dirty="0" err="1" smtClean="0">
                <a:latin typeface="Georgia" pitchFamily="18" charset="0"/>
              </a:rPr>
              <a:t>богъ</a:t>
            </a:r>
            <a:r>
              <a:rPr lang="ru-RU" sz="2400" dirty="0" smtClean="0">
                <a:latin typeface="Georgia" pitchFamily="18" charset="0"/>
              </a:rPr>
              <a:t>»;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 в нём исчез редуцированный </a:t>
            </a:r>
            <a:r>
              <a:rPr lang="ru-RU" sz="2400" dirty="0" err="1" smtClean="0">
                <a:latin typeface="Georgia" pitchFamily="18" charset="0"/>
              </a:rPr>
              <a:t>ъ</a:t>
            </a:r>
            <a:r>
              <a:rPr lang="ru-RU" sz="2400" dirty="0" smtClean="0">
                <a:latin typeface="Georgia" pitchFamily="18" charset="0"/>
              </a:rPr>
              <a:t> и конечное г: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спаси </a:t>
            </a:r>
            <a:r>
              <a:rPr lang="ru-RU" sz="2400" dirty="0" err="1" smtClean="0">
                <a:latin typeface="Georgia" pitchFamily="18" charset="0"/>
              </a:rPr>
              <a:t>богъ</a:t>
            </a:r>
            <a:r>
              <a:rPr lang="ru-RU" sz="2400" dirty="0" smtClean="0">
                <a:latin typeface="Georgia" pitchFamily="18" charset="0"/>
              </a:rPr>
              <a:t> → </a:t>
            </a:r>
            <a:r>
              <a:rPr lang="ru-RU" sz="2400" dirty="0" err="1" smtClean="0">
                <a:latin typeface="Georgia" pitchFamily="18" charset="0"/>
              </a:rPr>
              <a:t>спасибогъ</a:t>
            </a:r>
            <a:r>
              <a:rPr lang="ru-RU" sz="2400" dirty="0" smtClean="0">
                <a:latin typeface="Georgia" pitchFamily="18" charset="0"/>
              </a:rPr>
              <a:t> → спасибо.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715016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Слову «спасибо» более четырёх веков. 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Важной точкой отсчёта в истории его разговорного использования стал 1586 год, 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когда жест благодарности, заключенный в трёх слогах, 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впервые появился в словаре.</a:t>
            </a:r>
          </a:p>
        </p:txBody>
      </p:sp>
    </p:spTree>
    <p:extLst>
      <p:ext uri="{BB962C8B-B14F-4D97-AF65-F5344CB8AC3E}">
        <p14:creationId xmlns="" xmlns:p14="http://schemas.microsoft.com/office/powerpoint/2010/main" val="36426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1912" y="6209928"/>
            <a:ext cx="792088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Культура речи </a:t>
            </a:r>
            <a:br>
              <a:rPr 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30 баллов 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571612"/>
            <a:ext cx="86439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Синоним слова </a:t>
            </a:r>
            <a:r>
              <a:rPr lang="ru-RU" sz="2400" b="1" i="1" dirty="0" smtClean="0">
                <a:latin typeface="Georgia" pitchFamily="18" charset="0"/>
              </a:rPr>
              <a:t>спасибо</a:t>
            </a: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слово </a:t>
            </a:r>
            <a:r>
              <a:rPr lang="ru-RU" sz="2400" b="1" i="1" dirty="0" smtClean="0">
                <a:latin typeface="Georgia" pitchFamily="18" charset="0"/>
              </a:rPr>
              <a:t>благодарю.</a:t>
            </a:r>
          </a:p>
          <a:p>
            <a:pPr algn="ctr"/>
            <a:endParaRPr lang="ru-RU" sz="500" dirty="0" smtClean="0">
              <a:latin typeface="Georgia" pitchFamily="18" charset="0"/>
            </a:endParaRPr>
          </a:p>
          <a:p>
            <a:pPr algn="ctr"/>
            <a:r>
              <a:rPr lang="ru-RU" sz="2400" dirty="0" smtClean="0">
                <a:latin typeface="Georgia" pitchFamily="18" charset="0"/>
              </a:rPr>
              <a:t>Оно появилось в славянских языках в (9-11 в.в.) благодаря распространению церковнославянского языка: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«благо дарить», т.е дарить, давать другому даром, безвозмездно благо – благодать, нечто хорошее.</a:t>
            </a:r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287" t="26938" r="31143" b="27604"/>
          <a:stretch>
            <a:fillRect/>
          </a:stretch>
        </p:blipFill>
        <p:spPr bwMode="auto">
          <a:xfrm>
            <a:off x="2571736" y="4071942"/>
            <a:ext cx="414866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WordArt 27"/>
          <p:cNvSpPr>
            <a:spLocks noChangeArrowheads="1" noChangeShapeType="1" noTextEdit="1"/>
          </p:cNvSpPr>
          <p:nvPr/>
        </p:nvSpPr>
        <p:spPr bwMode="auto">
          <a:xfrm>
            <a:off x="3643306" y="4429132"/>
            <a:ext cx="2071702" cy="9286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Спаси   Бог</a:t>
            </a:r>
            <a:endParaRPr lang="ru-RU" sz="24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21" name="WordArt 27"/>
          <p:cNvSpPr>
            <a:spLocks noChangeArrowheads="1" noChangeShapeType="1" noTextEdit="1"/>
          </p:cNvSpPr>
          <p:nvPr/>
        </p:nvSpPr>
        <p:spPr bwMode="auto">
          <a:xfrm>
            <a:off x="3643306" y="5429264"/>
            <a:ext cx="2071702" cy="121444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Благо   дарю</a:t>
            </a:r>
            <a:endParaRPr lang="ru-RU" sz="24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9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519</Words>
  <Application>Microsoft Office PowerPoint</Application>
  <PresentationFormat>Экран (4:3)</PresentationFormat>
  <Paragraphs>183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Культура речи  10 баллов </vt:lpstr>
      <vt:lpstr>Культура речи  20 баллов </vt:lpstr>
      <vt:lpstr>Культура речи  30 баллов </vt:lpstr>
      <vt:lpstr>Культура речи  40 баллов </vt:lpstr>
      <vt:lpstr>Культура речи  10 баллов </vt:lpstr>
      <vt:lpstr>Культура речи  20 баллов </vt:lpstr>
      <vt:lpstr>Культура речи  30 баллов </vt:lpstr>
      <vt:lpstr>Культура речи  40 баллов </vt:lpstr>
      <vt:lpstr>Ребусы  10 баллов </vt:lpstr>
      <vt:lpstr>Ребусы  20 баллов </vt:lpstr>
      <vt:lpstr>Ребусы  30 баллов </vt:lpstr>
      <vt:lpstr>Ребусы  40 баллов </vt:lpstr>
      <vt:lpstr>Ребусы  10 баллов</vt:lpstr>
      <vt:lpstr>Ребусы  20 баллов </vt:lpstr>
      <vt:lpstr>Ребусы  30 баллов </vt:lpstr>
      <vt:lpstr>Ребусы  40 баллов </vt:lpstr>
      <vt:lpstr>Этимология 10 баллов</vt:lpstr>
      <vt:lpstr>Этимология 20 баллов</vt:lpstr>
      <vt:lpstr>Этимология 30 баллов</vt:lpstr>
      <vt:lpstr>Этимология 40 баллов</vt:lpstr>
      <vt:lpstr>Этимология 10 баллов</vt:lpstr>
      <vt:lpstr>Этимология 20 баллов</vt:lpstr>
      <vt:lpstr>Этимология 30 баллов</vt:lpstr>
      <vt:lpstr>Этимология 40 баллов</vt:lpstr>
      <vt:lpstr>Почему мы так говорим? 10 баллов</vt:lpstr>
      <vt:lpstr>Почему мы так говорим? 20 баллов</vt:lpstr>
      <vt:lpstr>Почему мы так говорим? 30 баллов</vt:lpstr>
      <vt:lpstr>Почему мы так говорим? 40 баллов</vt:lpstr>
      <vt:lpstr>Почему мы так говорим? 10 баллов</vt:lpstr>
      <vt:lpstr>Почему мы так говорим? 20 баллов</vt:lpstr>
      <vt:lpstr>Почему мы так говорим? 30 баллов</vt:lpstr>
      <vt:lpstr>Почему мы так говорим? 40 баллов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160</cp:revision>
  <dcterms:created xsi:type="dcterms:W3CDTF">2017-01-10T11:16:26Z</dcterms:created>
  <dcterms:modified xsi:type="dcterms:W3CDTF">2023-06-19T19:25:11Z</dcterms:modified>
</cp:coreProperties>
</file>