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66" r:id="rId2"/>
    <p:sldId id="271" r:id="rId3"/>
    <p:sldId id="285" r:id="rId4"/>
    <p:sldId id="286" r:id="rId5"/>
    <p:sldId id="287" r:id="rId6"/>
    <p:sldId id="289" r:id="rId7"/>
    <p:sldId id="290" r:id="rId8"/>
    <p:sldId id="272" r:id="rId9"/>
    <p:sldId id="273" r:id="rId10"/>
    <p:sldId id="275" r:id="rId11"/>
    <p:sldId id="274" r:id="rId12"/>
    <p:sldId id="276" r:id="rId13"/>
    <p:sldId id="277" r:id="rId14"/>
    <p:sldId id="278" r:id="rId15"/>
    <p:sldId id="279" r:id="rId16"/>
    <p:sldId id="267" r:id="rId17"/>
    <p:sldId id="280" r:id="rId18"/>
    <p:sldId id="281" r:id="rId19"/>
    <p:sldId id="282" r:id="rId20"/>
    <p:sldId id="259" r:id="rId21"/>
    <p:sldId id="261" r:id="rId22"/>
    <p:sldId id="269" r:id="rId23"/>
    <p:sldId id="270" r:id="rId24"/>
    <p:sldId id="283" r:id="rId25"/>
    <p:sldId id="284" r:id="rId26"/>
    <p:sldId id="265" r:id="rId27"/>
    <p:sldId id="263" r:id="rId28"/>
    <p:sldId id="288" r:id="rId29"/>
    <p:sldId id="291" r:id="rId3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6B0851-D076-48F5-AA6B-6E25833E1D1F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620637-5122-4EB8-8964-D16451F424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628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72B7C-18DB-476D-93E8-383E60BBCC5B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056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72B7C-18DB-476D-93E8-383E60BBCC5B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736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72B7C-18DB-476D-93E8-383E60BBCC5B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5024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179A45-3151-41C1-AE0B-D9AA37B92B9A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180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F8B4-C61E-4742-B042-247068878324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7AD34-B486-46CD-9CF7-BDAC63733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1467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F8B4-C61E-4742-B042-247068878324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7AD34-B486-46CD-9CF7-BDAC63733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340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F8B4-C61E-4742-B042-247068878324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7AD34-B486-46CD-9CF7-BDAC63733996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8430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F8B4-C61E-4742-B042-247068878324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7AD34-B486-46CD-9CF7-BDAC63733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288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F8B4-C61E-4742-B042-247068878324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7AD34-B486-46CD-9CF7-BDAC6373399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8306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F8B4-C61E-4742-B042-247068878324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7AD34-B486-46CD-9CF7-BDAC63733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33680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F8B4-C61E-4742-B042-247068878324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7AD34-B486-46CD-9CF7-BDAC63733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2159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F8B4-C61E-4742-B042-247068878324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7AD34-B486-46CD-9CF7-BDAC63733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363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F8B4-C61E-4742-B042-247068878324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7AD34-B486-46CD-9CF7-BDAC63733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666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F8B4-C61E-4742-B042-247068878324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7AD34-B486-46CD-9CF7-BDAC63733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047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F8B4-C61E-4742-B042-247068878324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7AD34-B486-46CD-9CF7-BDAC63733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1274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F8B4-C61E-4742-B042-247068878324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7AD34-B486-46CD-9CF7-BDAC63733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363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F8B4-C61E-4742-B042-247068878324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7AD34-B486-46CD-9CF7-BDAC63733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511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F8B4-C61E-4742-B042-247068878324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7AD34-B486-46CD-9CF7-BDAC63733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16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F8B4-C61E-4742-B042-247068878324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7AD34-B486-46CD-9CF7-BDAC63733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5259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F8B4-C61E-4742-B042-247068878324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7AD34-B486-46CD-9CF7-BDAC63733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364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DF8B4-C61E-4742-B042-247068878324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167AD34-B486-46CD-9CF7-BDAC63733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839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ofey.ru/index.php?name=Album&amp;file=index&amp;do=showpic&amp;pid=13&amp;orderby=dateD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1151" y="1081817"/>
            <a:ext cx="10515600" cy="1325563"/>
          </a:xfrm>
        </p:spPr>
        <p:txBody>
          <a:bodyPr/>
          <a:lstStyle/>
          <a:p>
            <a:r>
              <a:rPr lang="ru-RU" b="1" dirty="0" smtClean="0"/>
              <a:t>Тема урока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90583" y="2868828"/>
            <a:ext cx="8229600" cy="125729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400" b="1" dirty="0">
                <a:solidFill>
                  <a:srgbClr val="FF0000"/>
                </a:solidFill>
              </a:rPr>
              <a:t>Равнобедренный треугольник и его свойства.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870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i="1" dirty="0">
                <a:solidFill>
                  <a:schemeClr val="accent6">
                    <a:lumMod val="75000"/>
                  </a:schemeClr>
                </a:solidFill>
              </a:rPr>
              <a:t>Равносторонний треугольник</a:t>
            </a:r>
            <a:endParaRPr lang="ru-RU" sz="40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4524364" y="1500174"/>
            <a:ext cx="3929090" cy="3429024"/>
          </a:xfrm>
          <a:prstGeom prst="triangle">
            <a:avLst>
              <a:gd name="adj" fmla="val 50000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2674938" y="2786058"/>
            <a:ext cx="7778781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i="1" dirty="0">
                <a:solidFill>
                  <a:schemeClr val="accent6">
                    <a:lumMod val="75000"/>
                  </a:schemeClr>
                </a:solidFill>
              </a:rPr>
              <a:t>Треугольник, все  стороны которого  равны, называется </a:t>
            </a:r>
            <a:endParaRPr lang="ru-RU" sz="3200" i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ru-RU" sz="3200" b="1" i="1" u="sng" dirty="0">
                <a:solidFill>
                  <a:schemeClr val="accent6">
                    <a:lumMod val="75000"/>
                  </a:schemeClr>
                </a:solidFill>
              </a:rPr>
              <a:t>равносторонним</a:t>
            </a:r>
            <a:r>
              <a:rPr lang="ru-RU" sz="3200" b="1" i="1" u="sng" dirty="0">
                <a:solidFill>
                  <a:schemeClr val="accent6">
                    <a:lumMod val="75000"/>
                  </a:schemeClr>
                </a:solidFill>
              </a:rPr>
              <a:t>.</a:t>
            </a:r>
            <a:r>
              <a:rPr lang="ru-RU" sz="32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ru-RU" sz="3200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280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3" grpId="1" animBg="1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 rot="6513710">
            <a:off x="3740626" y="848547"/>
            <a:ext cx="988696" cy="1666535"/>
          </a:xfrm>
          <a:prstGeom prst="triangle">
            <a:avLst>
              <a:gd name="adj" fmla="val 48326"/>
            </a:avLst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ый треугольник 5"/>
          <p:cNvSpPr/>
          <p:nvPr/>
        </p:nvSpPr>
        <p:spPr>
          <a:xfrm rot="17212754">
            <a:off x="7535789" y="3917517"/>
            <a:ext cx="1944216" cy="1922512"/>
          </a:xfrm>
          <a:prstGeom prst="rtTriangl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6312024" y="979738"/>
            <a:ext cx="2088232" cy="986408"/>
          </a:xfrm>
          <a:prstGeom prst="triangle">
            <a:avLst>
              <a:gd name="adj" fmla="val 25343"/>
            </a:avLst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956279" y="1497147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570496" y="578596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014587" y="1629771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H="1">
            <a:off x="4223792" y="1340769"/>
            <a:ext cx="72008" cy="156379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868976" y="1814437"/>
            <a:ext cx="0" cy="184666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948006" y="524374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7810349" y="574889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9158769" y="5903441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9367496" y="511751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9690762" y="3933056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6851625" y="610406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5963852" y="1722104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8400259" y="1613248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7579810" y="109551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6240016" y="115610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7104111" y="195653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  <a:endParaRPr lang="ru-RU" dirty="0"/>
          </a:p>
        </p:txBody>
      </p:sp>
      <p:sp>
        <p:nvSpPr>
          <p:cNvPr id="25" name="Равнобедренный треугольник 24"/>
          <p:cNvSpPr/>
          <p:nvPr/>
        </p:nvSpPr>
        <p:spPr>
          <a:xfrm>
            <a:off x="4007768" y="4566648"/>
            <a:ext cx="2090716" cy="1884361"/>
          </a:xfrm>
          <a:prstGeom prst="triangl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AutoShape 2"/>
          <p:cNvSpPr>
            <a:spLocks noChangeArrowheads="1"/>
          </p:cNvSpPr>
          <p:nvPr/>
        </p:nvSpPr>
        <p:spPr bwMode="auto">
          <a:xfrm rot="17646773">
            <a:off x="1611605" y="4060065"/>
            <a:ext cx="3543675" cy="1098604"/>
          </a:xfrm>
          <a:prstGeom prst="triangle">
            <a:avLst>
              <a:gd name="adj" fmla="val 50000"/>
            </a:avLst>
          </a:prstGeom>
          <a:noFill/>
          <a:ln w="28575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" name="Равнобедренный треугольник 30"/>
          <p:cNvSpPr/>
          <p:nvPr/>
        </p:nvSpPr>
        <p:spPr>
          <a:xfrm>
            <a:off x="6065331" y="2348184"/>
            <a:ext cx="1930378" cy="1805389"/>
          </a:xfrm>
          <a:prstGeom prst="triangle">
            <a:avLst>
              <a:gd name="adj" fmla="val 74374"/>
            </a:avLst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5182261" y="4255699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 rot="10959163" flipV="1">
            <a:off x="3696898" y="6201905"/>
            <a:ext cx="446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5759930" y="384518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6137938" y="603282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7579810" y="2134589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2715019" y="52167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7984087" y="3886367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4541198" y="2946195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2567608" y="4058172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3383441" y="339669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2741042" y="62174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4236941" y="532416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4864546" y="640797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  <a:endParaRPr lang="ru-RU" dirty="0"/>
          </a:p>
        </p:txBody>
      </p:sp>
      <p:sp>
        <p:nvSpPr>
          <p:cNvPr id="45" name="TextBox 44"/>
          <p:cNvSpPr txBox="1"/>
          <p:nvPr/>
        </p:nvSpPr>
        <p:spPr>
          <a:xfrm>
            <a:off x="5609889" y="527048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8086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2738415" y="2214554"/>
            <a:ext cx="3671887" cy="4079896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Arc 5"/>
          <p:cNvSpPr>
            <a:spLocks/>
          </p:cNvSpPr>
          <p:nvPr/>
        </p:nvSpPr>
        <p:spPr bwMode="auto">
          <a:xfrm>
            <a:off x="3024166" y="5715017"/>
            <a:ext cx="287338" cy="56067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Arc 6"/>
          <p:cNvSpPr>
            <a:spLocks/>
          </p:cNvSpPr>
          <p:nvPr/>
        </p:nvSpPr>
        <p:spPr bwMode="auto">
          <a:xfrm flipH="1">
            <a:off x="5810248" y="5715017"/>
            <a:ext cx="357760" cy="568581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2524100" y="857233"/>
            <a:ext cx="600079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i="1" dirty="0">
                <a:solidFill>
                  <a:schemeClr val="accent6">
                    <a:lumMod val="75000"/>
                  </a:schemeClr>
                </a:solidFill>
              </a:rPr>
              <a:t>В равнобедренном треугольнике углы при основании </a:t>
            </a:r>
            <a:r>
              <a:rPr lang="ru-RU" sz="2800" i="1" dirty="0">
                <a:solidFill>
                  <a:schemeClr val="accent6">
                    <a:lumMod val="75000"/>
                  </a:schemeClr>
                </a:solidFill>
              </a:rPr>
              <a:t>равны.</a:t>
            </a:r>
            <a:endParaRPr lang="ru-RU" sz="28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4524365" y="214290"/>
            <a:ext cx="352901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i="1" dirty="0">
                <a:solidFill>
                  <a:schemeClr val="accent6">
                    <a:lumMod val="75000"/>
                  </a:schemeClr>
                </a:solidFill>
              </a:rPr>
              <a:t>Теорема</a:t>
            </a:r>
            <a:endParaRPr lang="ru-RU" sz="40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6484944" y="2428868"/>
            <a:ext cx="418305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ДАНО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:    АВС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– равнобедренный, АС – основание.</a:t>
            </a:r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7381884" y="2643182"/>
            <a:ext cx="142876" cy="71438"/>
          </a:xfrm>
          <a:prstGeom prst="triangl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/>
          </a:p>
        </p:txBody>
      </p:sp>
      <p:sp>
        <p:nvSpPr>
          <p:cNvPr id="10" name="TextBox 9"/>
          <p:cNvSpPr txBox="1"/>
          <p:nvPr/>
        </p:nvSpPr>
        <p:spPr>
          <a:xfrm>
            <a:off x="4095736" y="200024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66976" y="648866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24628" y="62865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6596066" y="3286124"/>
            <a:ext cx="40719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ДОКАЗАТЬ: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   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В =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 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С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8762006" y="3570288"/>
            <a:ext cx="214314" cy="158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 flipH="1" flipV="1">
            <a:off x="8762006" y="3427412"/>
            <a:ext cx="142876" cy="14287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8167702" y="3570288"/>
            <a:ext cx="214314" cy="158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 flipH="1" flipV="1">
            <a:off x="8167702" y="3427412"/>
            <a:ext cx="142876" cy="14287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1[29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82083" y="1"/>
            <a:ext cx="1533525" cy="14097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4997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2809853" y="830689"/>
            <a:ext cx="3024187" cy="3455988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sz="200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381489" y="473499"/>
            <a:ext cx="4333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А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452662" y="4071942"/>
            <a:ext cx="5762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В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5881686" y="3929066"/>
            <a:ext cx="5032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С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6238876" y="3214687"/>
            <a:ext cx="5214974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АВ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=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С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(как боковые стороны равнобедренного треугольника),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AD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– общая сторона, </a:t>
            </a:r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4310050" y="830689"/>
            <a:ext cx="0" cy="3455988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2000"/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4024299" y="4402589"/>
            <a:ext cx="5762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D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453059" y="857232"/>
            <a:ext cx="33575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i="1" dirty="0">
                <a:solidFill>
                  <a:schemeClr val="accent6">
                    <a:lumMod val="75000"/>
                  </a:schemeClr>
                </a:solidFill>
              </a:rPr>
              <a:t>Доказательство:</a:t>
            </a:r>
            <a:endParaRPr lang="ru-RU" sz="20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310314" y="1743006"/>
            <a:ext cx="43576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Проведем биссектрису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AD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310314" y="2171634"/>
            <a:ext cx="45720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Рассмотрим    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АВ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 и  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С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Дуга 12"/>
          <p:cNvSpPr/>
          <p:nvPr/>
        </p:nvSpPr>
        <p:spPr>
          <a:xfrm rot="6316134">
            <a:off x="4160201" y="1170299"/>
            <a:ext cx="428628" cy="609053"/>
          </a:xfrm>
          <a:prstGeom prst="arc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Дуга 13"/>
          <p:cNvSpPr/>
          <p:nvPr/>
        </p:nvSpPr>
        <p:spPr>
          <a:xfrm rot="2359186" flipV="1">
            <a:off x="3756305" y="1287796"/>
            <a:ext cx="642942" cy="285752"/>
          </a:xfrm>
          <a:prstGeom prst="arc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24298" y="125931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1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10050" y="1259317"/>
            <a:ext cx="561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38876" y="2786058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 1=     2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, так как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AD –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биссектриса,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rot="5400000">
            <a:off x="6310314" y="2872284"/>
            <a:ext cx="142876" cy="14287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310314" y="3015160"/>
            <a:ext cx="142876" cy="158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6810380" y="2873872"/>
            <a:ext cx="142876" cy="14287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6810380" y="3016748"/>
            <a:ext cx="142876" cy="158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6381752" y="4359670"/>
            <a:ext cx="428624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АВ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и  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A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С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р</a:t>
            </a:r>
            <a:r>
              <a:rPr lang="ru-RU" sz="2000" i="1" dirty="0">
                <a:solidFill>
                  <a:schemeClr val="accent6">
                    <a:lumMod val="75000"/>
                  </a:schemeClr>
                </a:solidFill>
              </a:rPr>
              <a:t>авны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по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признаку равенства треугольников. 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    </a:t>
            </a:r>
            <a:endParaRPr lang="ru-RU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6381752" y="4573983"/>
            <a:ext cx="71438" cy="71438"/>
          </a:xfrm>
          <a:prstGeom prst="triangl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Равнобедренный треугольник 23"/>
          <p:cNvSpPr/>
          <p:nvPr/>
        </p:nvSpPr>
        <p:spPr>
          <a:xfrm>
            <a:off x="7239008" y="4573983"/>
            <a:ext cx="71438" cy="71438"/>
          </a:xfrm>
          <a:prstGeom prst="triangl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8382016" y="6027698"/>
            <a:ext cx="214314" cy="158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 flipH="1" flipV="1">
            <a:off x="8382016" y="5884822"/>
            <a:ext cx="142876" cy="14287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7810512" y="6027698"/>
            <a:ext cx="214314" cy="158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 flipH="1" flipV="1">
            <a:off x="7810512" y="5884822"/>
            <a:ext cx="142876" cy="14287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6668700" y="5756205"/>
            <a:ext cx="24979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Значит     В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 =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  С</a:t>
            </a:r>
            <a:endParaRPr lang="ru-RU" sz="2000" dirty="0"/>
          </a:p>
        </p:txBody>
      </p:sp>
      <p:sp>
        <p:nvSpPr>
          <p:cNvPr id="31" name="Равнобедренный треугольник 30"/>
          <p:cNvSpPr/>
          <p:nvPr/>
        </p:nvSpPr>
        <p:spPr>
          <a:xfrm>
            <a:off x="7953389" y="2371689"/>
            <a:ext cx="71438" cy="71438"/>
          </a:xfrm>
          <a:prstGeom prst="triangl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Равнобедренный треугольник 31"/>
          <p:cNvSpPr/>
          <p:nvPr/>
        </p:nvSpPr>
        <p:spPr>
          <a:xfrm flipH="1">
            <a:off x="8881888" y="2377775"/>
            <a:ext cx="94458" cy="63457"/>
          </a:xfrm>
          <a:prstGeom prst="triangl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4" name="Picture 17" descr="1[29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82083" y="1"/>
            <a:ext cx="1533525" cy="14097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52228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2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2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/>
      <p:bldP spid="7" grpId="0"/>
      <p:bldP spid="8" grpId="0" animBg="1"/>
      <p:bldP spid="9" grpId="0"/>
      <p:bldP spid="10" grpId="0"/>
      <p:bldP spid="11" grpId="0"/>
      <p:bldP spid="12" grpId="0"/>
      <p:bldP spid="13" grpId="0" animBg="1"/>
      <p:bldP spid="14" grpId="0" animBg="1"/>
      <p:bldP spid="15" grpId="0"/>
      <p:bldP spid="16" grpId="0"/>
      <p:bldP spid="17" grpId="0"/>
      <p:bldP spid="23" grpId="0" animBg="1"/>
      <p:bldP spid="24" grpId="0" animBg="1"/>
      <p:bldP spid="29" grpId="0"/>
      <p:bldP spid="31" grpId="0" animBg="1"/>
      <p:bldP spid="3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5538" y="274638"/>
            <a:ext cx="6286544" cy="16541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Теорема: </a:t>
            </a:r>
            <a:br>
              <a:rPr lang="ru-RU" sz="28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равнобедренном треугольнике биссектриса, проведенная к основанию, является медианой и высотой.</a:t>
            </a:r>
            <a:endParaRPr lang="ru-RU" sz="2800" i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 flipH="1">
            <a:off x="2738414" y="3000372"/>
            <a:ext cx="1757362" cy="3143272"/>
          </a:xfrm>
          <a:prstGeom prst="line">
            <a:avLst/>
          </a:prstGeom>
          <a:noFill/>
          <a:ln w="57150">
            <a:solidFill>
              <a:schemeClr val="accent6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4452926" y="3000372"/>
            <a:ext cx="1727200" cy="3168650"/>
          </a:xfrm>
          <a:prstGeom prst="line">
            <a:avLst/>
          </a:prstGeom>
          <a:noFill/>
          <a:ln w="57150">
            <a:solidFill>
              <a:schemeClr val="accent6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2738415" y="6186510"/>
            <a:ext cx="3527425" cy="0"/>
          </a:xfrm>
          <a:prstGeom prst="line">
            <a:avLst/>
          </a:prstGeom>
          <a:noFill/>
          <a:ln w="57150">
            <a:solidFill>
              <a:schemeClr val="accent6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452926" y="3071810"/>
            <a:ext cx="0" cy="3168650"/>
          </a:xfrm>
          <a:prstGeom prst="line">
            <a:avLst/>
          </a:prstGeom>
          <a:noFill/>
          <a:ln w="57150">
            <a:solidFill>
              <a:schemeClr val="accent6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2452663" y="6042048"/>
            <a:ext cx="83505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В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4394178" y="2586060"/>
            <a:ext cx="719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А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4394177" y="6186510"/>
            <a:ext cx="576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D</a:t>
            </a:r>
            <a:endParaRPr lang="ru-RU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6310314" y="6000769"/>
            <a:ext cx="5000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С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Line 19"/>
          <p:cNvSpPr>
            <a:spLocks noChangeShapeType="1"/>
          </p:cNvSpPr>
          <p:nvPr/>
        </p:nvSpPr>
        <p:spPr bwMode="auto">
          <a:xfrm>
            <a:off x="3476585" y="4572008"/>
            <a:ext cx="269892" cy="174640"/>
          </a:xfrm>
          <a:prstGeom prst="line">
            <a:avLst/>
          </a:prstGeom>
          <a:noFill/>
          <a:ln w="9525">
            <a:solidFill>
              <a:schemeClr val="accent6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200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Line 20"/>
          <p:cNvSpPr>
            <a:spLocks noChangeShapeType="1"/>
          </p:cNvSpPr>
          <p:nvPr/>
        </p:nvSpPr>
        <p:spPr bwMode="auto">
          <a:xfrm flipV="1">
            <a:off x="5262536" y="4500571"/>
            <a:ext cx="212729" cy="185723"/>
          </a:xfrm>
          <a:prstGeom prst="line">
            <a:avLst/>
          </a:prstGeom>
          <a:noFill/>
          <a:ln w="9525">
            <a:solidFill>
              <a:schemeClr val="accent6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200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Arc 23"/>
          <p:cNvSpPr>
            <a:spLocks/>
          </p:cNvSpPr>
          <p:nvPr/>
        </p:nvSpPr>
        <p:spPr bwMode="auto">
          <a:xfrm flipV="1">
            <a:off x="4452927" y="3643314"/>
            <a:ext cx="355601" cy="144463"/>
          </a:xfrm>
          <a:custGeom>
            <a:avLst/>
            <a:gdLst>
              <a:gd name="G0" fmla="+- 6854 0 0"/>
              <a:gd name="G1" fmla="+- 21600 0 0"/>
              <a:gd name="G2" fmla="+- 21600 0 0"/>
              <a:gd name="T0" fmla="*/ 0 w 28454"/>
              <a:gd name="T1" fmla="*/ 1116 h 21600"/>
              <a:gd name="T2" fmla="*/ 28454 w 28454"/>
              <a:gd name="T3" fmla="*/ 21600 h 21600"/>
              <a:gd name="T4" fmla="*/ 6854 w 2845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454" h="21600" fill="none" extrusionOk="0">
                <a:moveTo>
                  <a:pt x="0" y="1116"/>
                </a:moveTo>
                <a:cubicBezTo>
                  <a:pt x="2209" y="376"/>
                  <a:pt x="4524" y="-1"/>
                  <a:pt x="6854" y="0"/>
                </a:cubicBezTo>
                <a:cubicBezTo>
                  <a:pt x="18783" y="0"/>
                  <a:pt x="28454" y="9670"/>
                  <a:pt x="28454" y="21600"/>
                </a:cubicBezTo>
              </a:path>
              <a:path w="28454" h="21600" stroke="0" extrusionOk="0">
                <a:moveTo>
                  <a:pt x="0" y="1116"/>
                </a:moveTo>
                <a:cubicBezTo>
                  <a:pt x="2209" y="376"/>
                  <a:pt x="4524" y="-1"/>
                  <a:pt x="6854" y="0"/>
                </a:cubicBezTo>
                <a:cubicBezTo>
                  <a:pt x="18783" y="0"/>
                  <a:pt x="28454" y="9670"/>
                  <a:pt x="28454" y="21600"/>
                </a:cubicBezTo>
                <a:lnTo>
                  <a:pt x="6854" y="21600"/>
                </a:lnTo>
                <a:close/>
              </a:path>
            </a:pathLst>
          </a:custGeom>
          <a:noFill/>
          <a:ln w="9525">
            <a:solidFill>
              <a:schemeClr val="accent6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200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" name="Arc 24"/>
          <p:cNvSpPr>
            <a:spLocks/>
          </p:cNvSpPr>
          <p:nvPr/>
        </p:nvSpPr>
        <p:spPr bwMode="auto">
          <a:xfrm rot="10800000">
            <a:off x="4095736" y="3571876"/>
            <a:ext cx="366712" cy="2159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8302"/>
              <a:gd name="T1" fmla="*/ 0 h 21600"/>
              <a:gd name="T2" fmla="*/ 18302 w 18302"/>
              <a:gd name="T3" fmla="*/ 10128 h 21600"/>
              <a:gd name="T4" fmla="*/ 0 w 18302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302" h="21600" fill="none" extrusionOk="0">
                <a:moveTo>
                  <a:pt x="-1" y="0"/>
                </a:moveTo>
                <a:cubicBezTo>
                  <a:pt x="7437" y="0"/>
                  <a:pt x="14351" y="3826"/>
                  <a:pt x="18301" y="10128"/>
                </a:cubicBezTo>
              </a:path>
              <a:path w="18302" h="21600" stroke="0" extrusionOk="0">
                <a:moveTo>
                  <a:pt x="-1" y="0"/>
                </a:moveTo>
                <a:cubicBezTo>
                  <a:pt x="7437" y="0"/>
                  <a:pt x="14351" y="3826"/>
                  <a:pt x="18301" y="10128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accent6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200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Text Box 25"/>
          <p:cNvSpPr txBox="1">
            <a:spLocks noChangeArrowheads="1"/>
          </p:cNvSpPr>
          <p:nvPr/>
        </p:nvSpPr>
        <p:spPr bwMode="auto">
          <a:xfrm>
            <a:off x="4167174" y="3357562"/>
            <a:ext cx="3603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17" name="Text Box 26"/>
          <p:cNvSpPr txBox="1">
            <a:spLocks noChangeArrowheads="1"/>
          </p:cNvSpPr>
          <p:nvPr/>
        </p:nvSpPr>
        <p:spPr bwMode="auto">
          <a:xfrm>
            <a:off x="4452926" y="3357562"/>
            <a:ext cx="431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</a:rPr>
              <a:t>2</a:t>
            </a: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6104784" y="2845355"/>
            <a:ext cx="4069492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</a:rPr>
              <a:t>Дано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</a:rPr>
              <a:t>:     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АВС- равнобедренный 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,</a:t>
            </a:r>
            <a:endParaRPr lang="ru-RU" sz="2000" dirty="0">
              <a:solidFill>
                <a:schemeClr val="accent6">
                  <a:lumMod val="50000"/>
                </a:schemeClr>
              </a:solidFill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А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D – 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биссектриса  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  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BAC</a:t>
            </a:r>
            <a:endParaRPr lang="ru-RU" sz="2000" dirty="0">
              <a:solidFill>
                <a:schemeClr val="accent6">
                  <a:lumMod val="50000"/>
                </a:schemeClr>
              </a:solidFill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Доказать: а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) А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D –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 медиана;</a:t>
            </a:r>
          </a:p>
          <a:p>
            <a:pPr>
              <a:spcBef>
                <a:spcPct val="50000"/>
              </a:spcBef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б) А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D –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 высота.</a:t>
            </a:r>
          </a:p>
        </p:txBody>
      </p:sp>
      <p:sp>
        <p:nvSpPr>
          <p:cNvPr id="19" name="Равнобедренный треугольник 18"/>
          <p:cNvSpPr/>
          <p:nvPr/>
        </p:nvSpPr>
        <p:spPr>
          <a:xfrm>
            <a:off x="7881950" y="2348881"/>
            <a:ext cx="445158" cy="228439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rot="5400000">
            <a:off x="8953520" y="3500438"/>
            <a:ext cx="71438" cy="71438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8953520" y="3571876"/>
            <a:ext cx="142876" cy="1588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810380" y="4714884"/>
            <a:ext cx="346208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Анализ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: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а) А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D –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 медиана; то есть 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320137" y="5000636"/>
            <a:ext cx="238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В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D=DC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953256" y="5429264"/>
            <a:ext cx="322102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/>
              <a:t>б)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  А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D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- высота;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то есть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 </a:t>
            </a:r>
            <a:endParaRPr lang="ru-RU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rot="5400000">
            <a:off x="7465292" y="6020270"/>
            <a:ext cx="71438" cy="7143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7465292" y="6091708"/>
            <a:ext cx="142876" cy="158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7497986" y="5816102"/>
            <a:ext cx="23929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ADB=90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Arial" charset="0"/>
              </a:rPr>
              <a:t>°</a:t>
            </a:r>
            <a:endParaRPr lang="ru-RU" dirty="0"/>
          </a:p>
        </p:txBody>
      </p:sp>
      <p:pic>
        <p:nvPicPr>
          <p:cNvPr id="32" name="Picture 17" descr="1[29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34476" y="1"/>
            <a:ext cx="1533525" cy="1409701"/>
          </a:xfrm>
          <a:prstGeom prst="rect">
            <a:avLst/>
          </a:prstGeom>
          <a:noFill/>
        </p:spPr>
      </p:pic>
      <p:cxnSp>
        <p:nvCxnSpPr>
          <p:cNvPr id="28" name="Прямая соединительная линия 27"/>
          <p:cNvCxnSpPr/>
          <p:nvPr/>
        </p:nvCxnSpPr>
        <p:spPr>
          <a:xfrm rot="5400000">
            <a:off x="8320628" y="3490526"/>
            <a:ext cx="71438" cy="7143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8327108" y="3574951"/>
            <a:ext cx="142876" cy="158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Равнобедренный треугольник 2"/>
          <p:cNvSpPr/>
          <p:nvPr/>
        </p:nvSpPr>
        <p:spPr>
          <a:xfrm>
            <a:off x="7085014" y="2980997"/>
            <a:ext cx="86581" cy="162593"/>
          </a:xfrm>
          <a:prstGeom prst="triangl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961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/>
      <p:bldP spid="9" grpId="0"/>
      <p:bldP spid="10" grpId="0"/>
      <p:bldP spid="11" grpId="0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18" grpId="0"/>
      <p:bldP spid="19" grpId="0" animBg="1"/>
      <p:bldP spid="24" grpId="0"/>
      <p:bldP spid="22" grpId="0"/>
      <p:bldP spid="25" grpId="0"/>
      <p:bldP spid="30" grpId="0"/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 flipH="1">
            <a:off x="3170215" y="1412875"/>
            <a:ext cx="1296987" cy="3600450"/>
          </a:xfrm>
          <a:prstGeom prst="line">
            <a:avLst/>
          </a:prstGeom>
          <a:noFill/>
          <a:ln w="57150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4467201" y="1412875"/>
            <a:ext cx="1295400" cy="3600450"/>
          </a:xfrm>
          <a:prstGeom prst="line">
            <a:avLst/>
          </a:prstGeom>
          <a:noFill/>
          <a:ln w="57150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3170215" y="5013325"/>
            <a:ext cx="2592387" cy="0"/>
          </a:xfrm>
          <a:prstGeom prst="line">
            <a:avLst/>
          </a:prstGeom>
          <a:noFill/>
          <a:ln w="57150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467201" y="1412875"/>
            <a:ext cx="0" cy="3600450"/>
          </a:xfrm>
          <a:prstGeom prst="line">
            <a:avLst/>
          </a:prstGeom>
          <a:noFill/>
          <a:ln w="57150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394177" y="1052513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accent6">
                    <a:lumMod val="75000"/>
                  </a:schemeClr>
                </a:solidFill>
              </a:rPr>
              <a:t>А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2738415" y="4941888"/>
            <a:ext cx="719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accent6">
                    <a:lumMod val="75000"/>
                  </a:schemeClr>
                </a:solidFill>
              </a:rPr>
              <a:t>В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810248" y="4929198"/>
            <a:ext cx="35719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С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4178277" y="5157788"/>
            <a:ext cx="5762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Corbel" pitchFamily="34" charset="0"/>
              </a:rPr>
              <a:t>D</a:t>
            </a:r>
            <a:endParaRPr lang="ru-RU" sz="2000">
              <a:solidFill>
                <a:schemeClr val="accent6">
                  <a:lumMod val="75000"/>
                </a:schemeClr>
              </a:solidFill>
              <a:latin typeface="Corbel" pitchFamily="34" charset="0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5834039" y="48688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3309918" y="1"/>
            <a:ext cx="335758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         Доказательство</a:t>
            </a:r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3690899" y="3143248"/>
            <a:ext cx="271477" cy="215902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2000">
              <a:solidFill>
                <a:schemeClr val="accent6">
                  <a:lumMod val="75000"/>
                </a:schemeClr>
              </a:solidFill>
              <a:latin typeface="Corbel" pitchFamily="34" charset="0"/>
            </a:endParaRP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 flipV="1">
            <a:off x="4976784" y="3143248"/>
            <a:ext cx="217487" cy="215900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2000">
              <a:solidFill>
                <a:schemeClr val="accent6">
                  <a:lumMod val="75000"/>
                </a:schemeClr>
              </a:solidFill>
              <a:latin typeface="Corbel" pitchFamily="34" charset="0"/>
            </a:endParaRPr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6600825" y="620713"/>
            <a:ext cx="36718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6743700" y="549276"/>
            <a:ext cx="3924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Arc 20"/>
          <p:cNvSpPr>
            <a:spLocks/>
          </p:cNvSpPr>
          <p:nvPr/>
        </p:nvSpPr>
        <p:spPr bwMode="auto">
          <a:xfrm flipV="1">
            <a:off x="4467202" y="2060576"/>
            <a:ext cx="284163" cy="14446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7154"/>
              <a:gd name="T1" fmla="*/ 0 h 21600"/>
              <a:gd name="T2" fmla="*/ 17154 w 17154"/>
              <a:gd name="T3" fmla="*/ 8473 h 21600"/>
              <a:gd name="T4" fmla="*/ 0 w 1715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154" h="21600" fill="none" extrusionOk="0">
                <a:moveTo>
                  <a:pt x="-1" y="0"/>
                </a:moveTo>
                <a:cubicBezTo>
                  <a:pt x="6725" y="0"/>
                  <a:pt x="13066" y="3132"/>
                  <a:pt x="17153" y="8473"/>
                </a:cubicBezTo>
              </a:path>
              <a:path w="17154" h="21600" stroke="0" extrusionOk="0">
                <a:moveTo>
                  <a:pt x="-1" y="0"/>
                </a:moveTo>
                <a:cubicBezTo>
                  <a:pt x="6725" y="0"/>
                  <a:pt x="13066" y="3132"/>
                  <a:pt x="17153" y="8473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2000">
              <a:solidFill>
                <a:schemeClr val="accent6">
                  <a:lumMod val="75000"/>
                </a:schemeClr>
              </a:solidFill>
              <a:latin typeface="Corbel" pitchFamily="34" charset="0"/>
            </a:endParaRPr>
          </a:p>
        </p:txBody>
      </p:sp>
      <p:sp>
        <p:nvSpPr>
          <p:cNvPr id="19" name="Arc 21"/>
          <p:cNvSpPr>
            <a:spLocks/>
          </p:cNvSpPr>
          <p:nvPr/>
        </p:nvSpPr>
        <p:spPr bwMode="auto">
          <a:xfrm rot="2319588" flipV="1">
            <a:off x="4119391" y="1955686"/>
            <a:ext cx="358775" cy="125413"/>
          </a:xfrm>
          <a:custGeom>
            <a:avLst/>
            <a:gdLst>
              <a:gd name="G0" fmla="+- 0 0 0"/>
              <a:gd name="G1" fmla="+- 18644 0 0"/>
              <a:gd name="G2" fmla="+- 21600 0 0"/>
              <a:gd name="T0" fmla="*/ 10906 w 21600"/>
              <a:gd name="T1" fmla="*/ 0 h 18644"/>
              <a:gd name="T2" fmla="*/ 21600 w 21600"/>
              <a:gd name="T3" fmla="*/ 18644 h 18644"/>
              <a:gd name="T4" fmla="*/ 0 w 21600"/>
              <a:gd name="T5" fmla="*/ 18644 h 18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8644" fill="none" extrusionOk="0">
                <a:moveTo>
                  <a:pt x="10906" y="-1"/>
                </a:moveTo>
                <a:cubicBezTo>
                  <a:pt x="17529" y="3873"/>
                  <a:pt x="21600" y="10970"/>
                  <a:pt x="21600" y="18644"/>
                </a:cubicBezTo>
              </a:path>
              <a:path w="21600" h="18644" stroke="0" extrusionOk="0">
                <a:moveTo>
                  <a:pt x="10906" y="-1"/>
                </a:moveTo>
                <a:cubicBezTo>
                  <a:pt x="17529" y="3873"/>
                  <a:pt x="21600" y="10970"/>
                  <a:pt x="21600" y="18644"/>
                </a:cubicBezTo>
                <a:lnTo>
                  <a:pt x="0" y="18644"/>
                </a:lnTo>
                <a:close/>
              </a:path>
            </a:pathLst>
          </a:cu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2000">
              <a:solidFill>
                <a:schemeClr val="accent6">
                  <a:lumMod val="75000"/>
                </a:schemeClr>
              </a:solidFill>
              <a:latin typeface="Corbel" pitchFamily="34" charset="0"/>
            </a:endParaRPr>
          </a:p>
        </p:txBody>
      </p:sp>
      <p:sp>
        <p:nvSpPr>
          <p:cNvPr id="20" name="Text Box 22"/>
          <p:cNvSpPr txBox="1">
            <a:spLocks noChangeArrowheads="1"/>
          </p:cNvSpPr>
          <p:nvPr/>
        </p:nvSpPr>
        <p:spPr bwMode="auto">
          <a:xfrm>
            <a:off x="4033814" y="2420938"/>
            <a:ext cx="3603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solidFill>
                  <a:schemeClr val="accent6">
                    <a:lumMod val="75000"/>
                  </a:schemeClr>
                </a:solidFill>
                <a:latin typeface="Corbel" pitchFamily="34" charset="0"/>
              </a:rPr>
              <a:t>1</a:t>
            </a:r>
          </a:p>
        </p:txBody>
      </p:sp>
      <p:sp>
        <p:nvSpPr>
          <p:cNvPr id="21" name="Text Box 23"/>
          <p:cNvSpPr txBox="1">
            <a:spLocks noChangeArrowheads="1"/>
          </p:cNvSpPr>
          <p:nvPr/>
        </p:nvSpPr>
        <p:spPr bwMode="auto">
          <a:xfrm>
            <a:off x="4538640" y="2276475"/>
            <a:ext cx="2889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Corbel" pitchFamily="34" charset="0"/>
              </a:rPr>
              <a:t>2</a:t>
            </a:r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5961847" y="1043856"/>
            <a:ext cx="4376462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2" charset="2"/>
              <a:buChar char="§"/>
            </a:pPr>
            <a:r>
              <a:rPr lang="ru-RU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∆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ABD =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∆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ACD 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(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А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D –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 общая сторона, АВ = АС и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  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1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=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 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2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, так как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AD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-биссектриса).</a:t>
            </a:r>
            <a:endParaRPr lang="ru-RU" sz="2000" dirty="0">
              <a:solidFill>
                <a:schemeClr val="accent6">
                  <a:lumMod val="75000"/>
                </a:schemeClr>
              </a:solidFill>
              <a:cs typeface="Arial" charset="0"/>
            </a:endParaRPr>
          </a:p>
          <a:p>
            <a:pPr marL="342900" indent="-342900">
              <a:spcBef>
                <a:spcPct val="50000"/>
              </a:spcBef>
              <a:buFont typeface="Wingdings" pitchFamily="2" charset="2"/>
              <a:buChar char="§"/>
            </a:pPr>
            <a:r>
              <a:rPr lang="ru-RU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Из равенства треугольников следует, что В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D = DC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 и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  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3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=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 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4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.</a:t>
            </a:r>
            <a:endParaRPr lang="ru-RU" sz="2000" dirty="0">
              <a:solidFill>
                <a:schemeClr val="accent6">
                  <a:lumMod val="75000"/>
                </a:schemeClr>
              </a:solidFill>
              <a:cs typeface="Arial" charset="0"/>
            </a:endParaRPr>
          </a:p>
          <a:p>
            <a:pPr marL="342900" indent="-342900">
              <a:spcBef>
                <a:spcPct val="50000"/>
              </a:spcBef>
              <a:buFont typeface="Wingdings" pitchFamily="2" charset="2"/>
              <a:buChar char="§"/>
            </a:pPr>
            <a:r>
              <a:rPr lang="ru-RU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Если В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D = DC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, то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D –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 середина стороны ВС, тогда А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D –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медиана.</a:t>
            </a:r>
          </a:p>
          <a:p>
            <a:pPr marL="342900" indent="-342900">
              <a:spcBef>
                <a:spcPct val="50000"/>
              </a:spcBef>
              <a:buFont typeface="Wingdings" pitchFamily="2" charset="2"/>
              <a:buChar char="§"/>
            </a:pPr>
            <a:r>
              <a:rPr lang="ru-RU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Так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как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  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3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и 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4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смежные и равны друг другу, то они прямые. Значит отрезок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AD –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высота.</a:t>
            </a:r>
          </a:p>
        </p:txBody>
      </p:sp>
      <p:sp>
        <p:nvSpPr>
          <p:cNvPr id="23" name="Text Box 25"/>
          <p:cNvSpPr txBox="1">
            <a:spLocks noChangeArrowheads="1"/>
          </p:cNvSpPr>
          <p:nvPr/>
        </p:nvSpPr>
        <p:spPr bwMode="auto">
          <a:xfrm>
            <a:off x="4033814" y="4581525"/>
            <a:ext cx="3603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solidFill>
                  <a:schemeClr val="accent6">
                    <a:lumMod val="75000"/>
                  </a:schemeClr>
                </a:solidFill>
                <a:latin typeface="Corbel" pitchFamily="34" charset="0"/>
              </a:rPr>
              <a:t>3</a:t>
            </a:r>
          </a:p>
        </p:txBody>
      </p: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4538639" y="4581525"/>
            <a:ext cx="431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solidFill>
                  <a:schemeClr val="accent6">
                    <a:lumMod val="75000"/>
                  </a:schemeClr>
                </a:solidFill>
                <a:latin typeface="Corbel" pitchFamily="34" charset="0"/>
              </a:rPr>
              <a:t>4</a:t>
            </a:r>
          </a:p>
        </p:txBody>
      </p:sp>
      <p:sp>
        <p:nvSpPr>
          <p:cNvPr id="25" name="Line 35"/>
          <p:cNvSpPr>
            <a:spLocks noChangeShapeType="1"/>
          </p:cNvSpPr>
          <p:nvPr/>
        </p:nvSpPr>
        <p:spPr bwMode="auto">
          <a:xfrm>
            <a:off x="3602014" y="4868864"/>
            <a:ext cx="0" cy="287337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2000">
              <a:solidFill>
                <a:schemeClr val="accent6">
                  <a:lumMod val="75000"/>
                </a:schemeClr>
              </a:solidFill>
              <a:latin typeface="Corbel" pitchFamily="34" charset="0"/>
            </a:endParaRPr>
          </a:p>
        </p:txBody>
      </p:sp>
      <p:sp>
        <p:nvSpPr>
          <p:cNvPr id="26" name="Line 38"/>
          <p:cNvSpPr>
            <a:spLocks noChangeShapeType="1"/>
          </p:cNvSpPr>
          <p:nvPr/>
        </p:nvSpPr>
        <p:spPr bwMode="auto">
          <a:xfrm>
            <a:off x="4970439" y="4868864"/>
            <a:ext cx="0" cy="287337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2000">
              <a:solidFill>
                <a:schemeClr val="accent6">
                  <a:lumMod val="75000"/>
                </a:schemeClr>
              </a:solidFill>
              <a:latin typeface="Corbel" pitchFamily="34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rot="5400000">
            <a:off x="9263171" y="1535896"/>
            <a:ext cx="71438" cy="7143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9263171" y="1613116"/>
            <a:ext cx="142876" cy="158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>
            <a:off x="8685871" y="1546173"/>
            <a:ext cx="71438" cy="7143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8685871" y="1635131"/>
            <a:ext cx="142876" cy="158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5400000">
            <a:off x="4763263" y="4999842"/>
            <a:ext cx="284958" cy="794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>
            <a:off x="7917669" y="4106073"/>
            <a:ext cx="142876" cy="7143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7953388" y="4213230"/>
            <a:ext cx="142876" cy="158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>
            <a:off x="9167834" y="2569428"/>
            <a:ext cx="142876" cy="7143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9203553" y="2676585"/>
            <a:ext cx="142876" cy="158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>
            <a:off x="9699493" y="2567390"/>
            <a:ext cx="142876" cy="7143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9735212" y="2674547"/>
            <a:ext cx="142876" cy="158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>
            <a:off x="7417603" y="4106073"/>
            <a:ext cx="142876" cy="7143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7453322" y="4213230"/>
            <a:ext cx="142876" cy="158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5400000">
            <a:off x="3523438" y="5000636"/>
            <a:ext cx="286546" cy="794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17" descr="1[29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4709" y="524680"/>
            <a:ext cx="1533525" cy="14097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19694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7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2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2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20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20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20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20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20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20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5" grpId="0" animBg="1"/>
      <p:bldP spid="18" grpId="0" animBg="1"/>
      <p:bldP spid="19" grpId="0" animBg="1"/>
      <p:bldP spid="20" grpId="0"/>
      <p:bldP spid="21" grpId="0"/>
      <p:bldP spid="23" grpId="0"/>
      <p:bldP spid="24" grpId="0"/>
      <p:bldP spid="25" grpId="0" animBg="1"/>
      <p:bldP spid="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260649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Какие треугольники являются равнобедренными?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1775520" y="1484784"/>
            <a:ext cx="1368152" cy="1584176"/>
          </a:xfrm>
          <a:prstGeom prst="triangle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ый треугольник 3"/>
          <p:cNvSpPr/>
          <p:nvPr/>
        </p:nvSpPr>
        <p:spPr>
          <a:xfrm>
            <a:off x="8544272" y="4509120"/>
            <a:ext cx="1944216" cy="1944216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flipV="1">
            <a:off x="1847528" y="3789040"/>
            <a:ext cx="3240360" cy="1224136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6456040" y="3501008"/>
            <a:ext cx="1584176" cy="1296144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775520" y="1916832"/>
            <a:ext cx="288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4</a:t>
            </a:r>
            <a:endParaRPr lang="ru-RU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2783632" y="1916832"/>
            <a:ext cx="288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4</a:t>
            </a:r>
            <a:endParaRPr lang="ru-RU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2279576" y="3068960"/>
            <a:ext cx="288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3</a:t>
            </a:r>
            <a:endParaRPr lang="ru-RU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3143672" y="3284984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10</a:t>
            </a:r>
            <a:endParaRPr lang="ru-RU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4223792" y="4293096"/>
            <a:ext cx="288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6</a:t>
            </a:r>
            <a:endParaRPr lang="ru-RU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2423592" y="4293096"/>
            <a:ext cx="288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6</a:t>
            </a:r>
            <a:endParaRPr lang="ru-RU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7608168" y="3789040"/>
            <a:ext cx="288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3</a:t>
            </a:r>
            <a:endParaRPr lang="ru-RU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6528048" y="3789040"/>
            <a:ext cx="288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3</a:t>
            </a:r>
            <a:endParaRPr lang="ru-RU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7104112" y="4797152"/>
            <a:ext cx="288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3</a:t>
            </a:r>
            <a:endParaRPr lang="ru-RU" sz="2800" dirty="0"/>
          </a:p>
        </p:txBody>
      </p:sp>
      <p:sp>
        <p:nvSpPr>
          <p:cNvPr id="28" name="TextBox 27"/>
          <p:cNvSpPr txBox="1"/>
          <p:nvPr/>
        </p:nvSpPr>
        <p:spPr>
          <a:xfrm>
            <a:off x="8184232" y="5085184"/>
            <a:ext cx="288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5</a:t>
            </a:r>
            <a:endParaRPr lang="ru-RU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9336360" y="6334780"/>
            <a:ext cx="288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5</a:t>
            </a:r>
            <a:endParaRPr lang="ru-RU" sz="2800" dirty="0"/>
          </a:p>
        </p:txBody>
      </p:sp>
      <p:grpSp>
        <p:nvGrpSpPr>
          <p:cNvPr id="32" name="Группа 31"/>
          <p:cNvGrpSpPr/>
          <p:nvPr/>
        </p:nvGrpSpPr>
        <p:grpSpPr>
          <a:xfrm>
            <a:off x="2207568" y="2348880"/>
            <a:ext cx="504056" cy="504056"/>
            <a:chOff x="2267744" y="2564904"/>
            <a:chExt cx="504056" cy="504056"/>
          </a:xfrm>
        </p:grpSpPr>
        <p:sp>
          <p:nvSpPr>
            <p:cNvPr id="30" name="Овал 29"/>
            <p:cNvSpPr/>
            <p:nvPr/>
          </p:nvSpPr>
          <p:spPr>
            <a:xfrm>
              <a:off x="2267744" y="2564904"/>
              <a:ext cx="504056" cy="50405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339752" y="2564904"/>
              <a:ext cx="4320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>
                  <a:solidFill>
                    <a:srgbClr val="FF0000"/>
                  </a:solidFill>
                </a:rPr>
                <a:t>1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3" name="Группа 50"/>
          <p:cNvGrpSpPr/>
          <p:nvPr/>
        </p:nvGrpSpPr>
        <p:grpSpPr>
          <a:xfrm>
            <a:off x="3719736" y="1340768"/>
            <a:ext cx="3384376" cy="1675348"/>
            <a:chOff x="2195736" y="1340768"/>
            <a:chExt cx="3384376" cy="1675348"/>
          </a:xfrm>
        </p:grpSpPr>
        <p:sp>
          <p:nvSpPr>
            <p:cNvPr id="6" name="Равнобедренный треугольник 5"/>
            <p:cNvSpPr/>
            <p:nvPr/>
          </p:nvSpPr>
          <p:spPr>
            <a:xfrm flipV="1">
              <a:off x="2195736" y="1916832"/>
              <a:ext cx="3384376" cy="1080120"/>
            </a:xfrm>
            <a:prstGeom prst="triangle">
              <a:avLst>
                <a:gd name="adj" fmla="val 77173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851920" y="1340768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/>
                <a:t>11</a:t>
              </a:r>
              <a:endParaRPr lang="ru-RU" sz="28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220072" y="2276872"/>
              <a:ext cx="2880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/>
                <a:t>3</a:t>
              </a:r>
              <a:endParaRPr lang="ru-RU" sz="28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347864" y="2492896"/>
              <a:ext cx="2880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/>
                <a:t>9</a:t>
              </a:r>
              <a:endParaRPr lang="ru-RU" sz="2800" dirty="0"/>
            </a:p>
          </p:txBody>
        </p:sp>
        <p:grpSp>
          <p:nvGrpSpPr>
            <p:cNvPr id="36" name="Группа 32"/>
            <p:cNvGrpSpPr/>
            <p:nvPr/>
          </p:nvGrpSpPr>
          <p:grpSpPr>
            <a:xfrm>
              <a:off x="4139952" y="2060848"/>
              <a:ext cx="504056" cy="504056"/>
              <a:chOff x="2267744" y="2564904"/>
              <a:chExt cx="504056" cy="504056"/>
            </a:xfrm>
          </p:grpSpPr>
          <p:sp>
            <p:nvSpPr>
              <p:cNvPr id="34" name="Овал 33"/>
              <p:cNvSpPr/>
              <p:nvPr/>
            </p:nvSpPr>
            <p:spPr>
              <a:xfrm>
                <a:off x="2267744" y="2564904"/>
                <a:ext cx="504056" cy="50405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2339752" y="2564904"/>
                <a:ext cx="4320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>
                    <a:solidFill>
                      <a:srgbClr val="FF0000"/>
                    </a:solidFill>
                  </a:rPr>
                  <a:t>2</a:t>
                </a:r>
                <a:endParaRPr lang="ru-RU" sz="2400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39" name="Группа 51"/>
          <p:cNvGrpSpPr/>
          <p:nvPr/>
        </p:nvGrpSpPr>
        <p:grpSpPr>
          <a:xfrm>
            <a:off x="8112224" y="1124744"/>
            <a:ext cx="1584176" cy="2592288"/>
            <a:chOff x="6588224" y="1124744"/>
            <a:chExt cx="1584176" cy="2592288"/>
          </a:xfrm>
        </p:grpSpPr>
        <p:sp>
          <p:nvSpPr>
            <p:cNvPr id="5" name="Прямоугольный треугольник 4"/>
            <p:cNvSpPr/>
            <p:nvPr/>
          </p:nvSpPr>
          <p:spPr>
            <a:xfrm flipH="1" flipV="1">
              <a:off x="6588224" y="1628800"/>
              <a:ext cx="1224136" cy="2088232"/>
            </a:xfrm>
            <a:prstGeom prst="rt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164288" y="1124744"/>
              <a:ext cx="2880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/>
                <a:t>3</a:t>
              </a:r>
              <a:endParaRPr lang="ru-RU" sz="28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884368" y="2204864"/>
              <a:ext cx="2880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/>
                <a:t>4</a:t>
              </a:r>
              <a:endParaRPr lang="ru-RU" sz="28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804248" y="2420888"/>
              <a:ext cx="2880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/>
                <a:t>5</a:t>
              </a:r>
              <a:endParaRPr lang="ru-RU" sz="2800" dirty="0"/>
            </a:p>
          </p:txBody>
        </p:sp>
        <p:grpSp>
          <p:nvGrpSpPr>
            <p:cNvPr id="42" name="Группа 35"/>
            <p:cNvGrpSpPr/>
            <p:nvPr/>
          </p:nvGrpSpPr>
          <p:grpSpPr>
            <a:xfrm>
              <a:off x="7092280" y="1916832"/>
              <a:ext cx="504056" cy="504056"/>
              <a:chOff x="2267744" y="2564904"/>
              <a:chExt cx="504056" cy="504056"/>
            </a:xfrm>
          </p:grpSpPr>
          <p:sp>
            <p:nvSpPr>
              <p:cNvPr id="37" name="Овал 36"/>
              <p:cNvSpPr/>
              <p:nvPr/>
            </p:nvSpPr>
            <p:spPr>
              <a:xfrm>
                <a:off x="2267744" y="2564904"/>
                <a:ext cx="504056" cy="50405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2339752" y="2564904"/>
                <a:ext cx="4320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>
                    <a:solidFill>
                      <a:srgbClr val="FF0000"/>
                    </a:solidFill>
                  </a:rPr>
                  <a:t>3</a:t>
                </a:r>
                <a:endParaRPr lang="ru-RU" sz="2400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45" name="Группа 38"/>
          <p:cNvGrpSpPr/>
          <p:nvPr/>
        </p:nvGrpSpPr>
        <p:grpSpPr>
          <a:xfrm>
            <a:off x="3215680" y="4005064"/>
            <a:ext cx="504056" cy="504056"/>
            <a:chOff x="2267744" y="2564904"/>
            <a:chExt cx="504056" cy="504056"/>
          </a:xfrm>
        </p:grpSpPr>
        <p:sp>
          <p:nvSpPr>
            <p:cNvPr id="40" name="Овал 39"/>
            <p:cNvSpPr/>
            <p:nvPr/>
          </p:nvSpPr>
          <p:spPr>
            <a:xfrm>
              <a:off x="2267744" y="2564904"/>
              <a:ext cx="504056" cy="50405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339752" y="2564904"/>
              <a:ext cx="4320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>
                  <a:solidFill>
                    <a:srgbClr val="FF0000"/>
                  </a:solidFill>
                </a:rPr>
                <a:t>4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8" name="Группа 41"/>
          <p:cNvGrpSpPr/>
          <p:nvPr/>
        </p:nvGrpSpPr>
        <p:grpSpPr>
          <a:xfrm>
            <a:off x="7032104" y="4077072"/>
            <a:ext cx="504056" cy="504056"/>
            <a:chOff x="2267744" y="2564904"/>
            <a:chExt cx="504056" cy="504056"/>
          </a:xfrm>
        </p:grpSpPr>
        <p:sp>
          <p:nvSpPr>
            <p:cNvPr id="43" name="Овал 42"/>
            <p:cNvSpPr/>
            <p:nvPr/>
          </p:nvSpPr>
          <p:spPr>
            <a:xfrm>
              <a:off x="2267744" y="2564904"/>
              <a:ext cx="504056" cy="50405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339752" y="2564904"/>
              <a:ext cx="4320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>
                  <a:solidFill>
                    <a:srgbClr val="FF0000"/>
                  </a:solidFill>
                </a:rPr>
                <a:t>5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1" name="Группа 44"/>
          <p:cNvGrpSpPr/>
          <p:nvPr/>
        </p:nvGrpSpPr>
        <p:grpSpPr>
          <a:xfrm>
            <a:off x="8976320" y="5517232"/>
            <a:ext cx="504056" cy="504056"/>
            <a:chOff x="2267744" y="2564904"/>
            <a:chExt cx="504056" cy="504056"/>
          </a:xfrm>
        </p:grpSpPr>
        <p:sp>
          <p:nvSpPr>
            <p:cNvPr id="46" name="Овал 45"/>
            <p:cNvSpPr/>
            <p:nvPr/>
          </p:nvSpPr>
          <p:spPr>
            <a:xfrm>
              <a:off x="2267744" y="2564904"/>
              <a:ext cx="504056" cy="50405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339752" y="2564904"/>
              <a:ext cx="4320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>
                  <a:solidFill>
                    <a:srgbClr val="FF0000"/>
                  </a:solidFill>
                </a:rPr>
                <a:t>7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2" name="Группа 52"/>
          <p:cNvGrpSpPr/>
          <p:nvPr/>
        </p:nvGrpSpPr>
        <p:grpSpPr>
          <a:xfrm>
            <a:off x="4079776" y="4725144"/>
            <a:ext cx="3384376" cy="1963380"/>
            <a:chOff x="2555776" y="4725144"/>
            <a:chExt cx="3384376" cy="1963380"/>
          </a:xfrm>
        </p:grpSpPr>
        <p:sp>
          <p:nvSpPr>
            <p:cNvPr id="8" name="Равнобедренный треугольник 7"/>
            <p:cNvSpPr/>
            <p:nvPr/>
          </p:nvSpPr>
          <p:spPr>
            <a:xfrm>
              <a:off x="2555776" y="4725144"/>
              <a:ext cx="3384376" cy="1440160"/>
            </a:xfrm>
            <a:prstGeom prst="triangle">
              <a:avLst>
                <a:gd name="adj" fmla="val 30096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771800" y="5013176"/>
              <a:ext cx="2880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/>
                <a:t>6</a:t>
              </a:r>
              <a:endParaRPr lang="ru-RU" sz="28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995936" y="6165304"/>
              <a:ext cx="2880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/>
                <a:t>9</a:t>
              </a:r>
              <a:endParaRPr lang="ru-RU" sz="28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716016" y="4941168"/>
              <a:ext cx="2880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/>
                <a:t>8</a:t>
              </a:r>
              <a:endParaRPr lang="ru-RU" sz="2800" dirty="0"/>
            </a:p>
          </p:txBody>
        </p:sp>
        <p:grpSp>
          <p:nvGrpSpPr>
            <p:cNvPr id="53" name="Группа 47"/>
            <p:cNvGrpSpPr/>
            <p:nvPr/>
          </p:nvGrpSpPr>
          <p:grpSpPr>
            <a:xfrm>
              <a:off x="3635896" y="5373216"/>
              <a:ext cx="504056" cy="504056"/>
              <a:chOff x="2267744" y="2564904"/>
              <a:chExt cx="504056" cy="504056"/>
            </a:xfrm>
          </p:grpSpPr>
          <p:sp>
            <p:nvSpPr>
              <p:cNvPr id="49" name="Овал 48"/>
              <p:cNvSpPr/>
              <p:nvPr/>
            </p:nvSpPr>
            <p:spPr>
              <a:xfrm>
                <a:off x="2267744" y="2564904"/>
                <a:ext cx="504056" cy="50405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2339752" y="2564904"/>
                <a:ext cx="4320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>
                    <a:solidFill>
                      <a:srgbClr val="FF0000"/>
                    </a:solidFill>
                  </a:rPr>
                  <a:t>6</a:t>
                </a:r>
                <a:endParaRPr lang="ru-RU" sz="2400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54" name="Управляющая кнопка: далее 53">
            <a:hlinkClick r:id="" action="ppaction://hlinkshowjump?jump=nextslide" highlightClick="1"/>
          </p:cNvPr>
          <p:cNvSpPr/>
          <p:nvPr/>
        </p:nvSpPr>
        <p:spPr>
          <a:xfrm>
            <a:off x="1847528" y="6309320"/>
            <a:ext cx="571504" cy="357190"/>
          </a:xfrm>
          <a:prstGeom prst="actionButtonForwardNex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TextBox 54"/>
          <p:cNvSpPr txBox="1"/>
          <p:nvPr/>
        </p:nvSpPr>
        <p:spPr>
          <a:xfrm>
            <a:off x="2166910" y="107154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М</a:t>
            </a:r>
            <a:endParaRPr lang="ru-RU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1595406" y="305966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В</a:t>
            </a:r>
            <a:endParaRPr lang="ru-RU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3167042" y="292893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С</a:t>
            </a:r>
            <a:endParaRPr lang="ru-RU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3524232" y="150017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О</a:t>
            </a:r>
            <a:endParaRPr lang="ru-RU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6953256" y="150017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Р</a:t>
            </a:r>
            <a:endParaRPr lang="ru-RU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6024562" y="2928934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Κ</a:t>
            </a:r>
            <a:endParaRPr lang="ru-RU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7881950" y="128586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С</a:t>
            </a:r>
            <a:endParaRPr lang="ru-RU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9310710" y="135729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L</a:t>
            </a:r>
            <a:endParaRPr lang="ru-RU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9167834" y="364331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Ν</a:t>
            </a:r>
            <a:endParaRPr lang="ru-RU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1595406" y="350043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Ζ</a:t>
            </a:r>
            <a:endParaRPr lang="ru-RU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3238480" y="500063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Ε</a:t>
            </a:r>
            <a:endParaRPr lang="ru-RU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5024430" y="342900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Χ</a:t>
            </a:r>
            <a:endParaRPr lang="ru-RU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6096000" y="457200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Ο</a:t>
            </a:r>
            <a:endParaRPr lang="ru-RU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7024694" y="314324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</a:t>
            </a:r>
            <a:endParaRPr lang="ru-RU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7953388" y="450057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</a:t>
            </a:r>
            <a:endParaRPr lang="ru-RU" b="1" dirty="0"/>
          </a:p>
        </p:txBody>
      </p:sp>
      <p:sp>
        <p:nvSpPr>
          <p:cNvPr id="70" name="TextBox 69"/>
          <p:cNvSpPr txBox="1"/>
          <p:nvPr/>
        </p:nvSpPr>
        <p:spPr>
          <a:xfrm>
            <a:off x="8453454" y="414338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</a:t>
            </a:r>
            <a:endParaRPr lang="ru-RU" b="1" dirty="0"/>
          </a:p>
        </p:txBody>
      </p:sp>
      <p:sp>
        <p:nvSpPr>
          <p:cNvPr id="71" name="TextBox 70"/>
          <p:cNvSpPr txBox="1"/>
          <p:nvPr/>
        </p:nvSpPr>
        <p:spPr>
          <a:xfrm>
            <a:off x="8239140" y="628652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</a:t>
            </a:r>
            <a:endParaRPr lang="ru-RU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10239404" y="5988626"/>
            <a:ext cx="357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</a:t>
            </a:r>
            <a:endParaRPr lang="ru-RU" b="1" dirty="0"/>
          </a:p>
        </p:txBody>
      </p:sp>
      <p:sp>
        <p:nvSpPr>
          <p:cNvPr id="73" name="TextBox 72"/>
          <p:cNvSpPr txBox="1"/>
          <p:nvPr/>
        </p:nvSpPr>
        <p:spPr>
          <a:xfrm>
            <a:off x="3809984" y="578645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</a:t>
            </a:r>
            <a:endParaRPr lang="ru-RU" b="1" dirty="0"/>
          </a:p>
        </p:txBody>
      </p:sp>
      <p:sp>
        <p:nvSpPr>
          <p:cNvPr id="74" name="TextBox 73"/>
          <p:cNvSpPr txBox="1"/>
          <p:nvPr/>
        </p:nvSpPr>
        <p:spPr>
          <a:xfrm>
            <a:off x="4810116" y="442913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K</a:t>
            </a:r>
            <a:endParaRPr lang="ru-RU" b="1" dirty="0"/>
          </a:p>
        </p:txBody>
      </p:sp>
      <p:sp>
        <p:nvSpPr>
          <p:cNvPr id="75" name="TextBox 74"/>
          <p:cNvSpPr txBox="1"/>
          <p:nvPr/>
        </p:nvSpPr>
        <p:spPr>
          <a:xfrm>
            <a:off x="7310446" y="57743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</a:t>
            </a:r>
            <a:endParaRPr lang="ru-RU" b="1" dirty="0"/>
          </a:p>
        </p:txBody>
      </p:sp>
      <p:sp>
        <p:nvSpPr>
          <p:cNvPr id="76" name="Прямоугольник 75"/>
          <p:cNvSpPr/>
          <p:nvPr/>
        </p:nvSpPr>
        <p:spPr>
          <a:xfrm>
            <a:off x="1524000" y="285729"/>
            <a:ext cx="89297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Какие из сторон являются боковыми сторонами треугольников, а какие – основанием?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1524000" y="357167"/>
            <a:ext cx="88582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Назовите  равные углы в равнобедренных треугольниках: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107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5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6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7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9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7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animBg="1"/>
      <p:bldP spid="4" grpId="0" animBg="1"/>
      <p:bldP spid="7" grpId="0" animBg="1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22" grpId="0"/>
      <p:bldP spid="23" grpId="0"/>
      <p:bldP spid="24" grpId="0"/>
      <p:bldP spid="28" grpId="0"/>
      <p:bldP spid="29" grpId="0"/>
      <p:bldP spid="55" grpId="0"/>
      <p:bldP spid="56" grpId="0"/>
      <p:bldP spid="57" grpId="0"/>
      <p:bldP spid="58" grpId="0"/>
      <p:bldP spid="58" grpId="1"/>
      <p:bldP spid="59" grpId="0"/>
      <p:bldP spid="59" grpId="1"/>
      <p:bldP spid="60" grpId="0"/>
      <p:bldP spid="60" grpId="1"/>
      <p:bldP spid="61" grpId="0"/>
      <p:bldP spid="61" grpId="1"/>
      <p:bldP spid="62" grpId="0"/>
      <p:bldP spid="62" grpId="1"/>
      <p:bldP spid="63" grpId="0"/>
      <p:bldP spid="63" grpId="1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3" grpId="1"/>
      <p:bldP spid="74" grpId="0"/>
      <p:bldP spid="74" grpId="1"/>
      <p:bldP spid="75" grpId="0"/>
      <p:bldP spid="75" grpId="1"/>
      <p:bldP spid="76" grpId="0"/>
      <p:bldP spid="76" grpId="1"/>
      <p:bldP spid="7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Физкультминутка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11648" y="1583940"/>
            <a:ext cx="8596668" cy="3880773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2800" dirty="0" smtClean="0"/>
              <a:t>Раз-подняться, подтянуться.</a:t>
            </a:r>
          </a:p>
          <a:p>
            <a:pPr marL="82296" indent="0">
              <a:buNone/>
            </a:pPr>
            <a:r>
              <a:rPr lang="ru-RU" sz="2800" dirty="0" smtClean="0"/>
              <a:t>Два-согнутся, разогнуться,</a:t>
            </a:r>
          </a:p>
          <a:p>
            <a:pPr marL="82296" indent="0">
              <a:buNone/>
            </a:pPr>
            <a:r>
              <a:rPr lang="ru-RU" sz="2800" dirty="0" smtClean="0"/>
              <a:t>Три-в ладошки три хлопка,</a:t>
            </a:r>
          </a:p>
          <a:p>
            <a:pPr marL="82296" indent="0">
              <a:buNone/>
            </a:pPr>
            <a:r>
              <a:rPr lang="ru-RU" sz="2800" dirty="0" smtClean="0"/>
              <a:t>Головою три кивка.</a:t>
            </a:r>
          </a:p>
          <a:p>
            <a:pPr marL="82296" indent="0">
              <a:buNone/>
            </a:pPr>
            <a:r>
              <a:rPr lang="ru-RU" sz="2800" dirty="0" smtClean="0"/>
              <a:t>На четыре-руки шире.</a:t>
            </a:r>
          </a:p>
          <a:p>
            <a:pPr marL="82296" indent="0">
              <a:buNone/>
            </a:pPr>
            <a:r>
              <a:rPr lang="ru-RU" sz="2800" dirty="0" smtClean="0"/>
              <a:t>Пять- руками помахать</a:t>
            </a:r>
          </a:p>
          <a:p>
            <a:pPr marL="82296" indent="0">
              <a:buNone/>
            </a:pPr>
            <a:r>
              <a:rPr lang="ru-RU" sz="2800" dirty="0" smtClean="0"/>
              <a:t>Шесть- на место тихо сесть.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2716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59608" y="274638"/>
            <a:ext cx="7498080" cy="868346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 № 1</a:t>
            </a:r>
            <a:endParaRPr lang="ru-RU" sz="4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 flipV="1">
            <a:off x="3309919" y="1857365"/>
            <a:ext cx="1152525" cy="2449513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20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4452926" y="1857364"/>
            <a:ext cx="1285884" cy="2428892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20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4452927" y="1857364"/>
            <a:ext cx="45719" cy="242889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20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2881291" y="4173547"/>
            <a:ext cx="9001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solidFill>
                  <a:schemeClr val="accent6">
                    <a:lumMod val="75000"/>
                  </a:schemeClr>
                </a:solidFill>
              </a:rPr>
              <a:t>А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4176692" y="1438284"/>
            <a:ext cx="720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В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5616553" y="4029084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solidFill>
                  <a:schemeClr val="accent6">
                    <a:lumMod val="75000"/>
                  </a:schemeClr>
                </a:solidFill>
              </a:rPr>
              <a:t>С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4248129" y="4246572"/>
            <a:ext cx="792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solidFill>
                  <a:schemeClr val="accent6">
                    <a:lumMod val="75000"/>
                  </a:schemeClr>
                </a:solidFill>
              </a:rPr>
              <a:t>К</a:t>
            </a:r>
          </a:p>
        </p:txBody>
      </p:sp>
      <p:sp>
        <p:nvSpPr>
          <p:cNvPr id="12" name="Text Box 20"/>
          <p:cNvSpPr txBox="1">
            <a:spLocks noChangeArrowheads="1"/>
          </p:cNvSpPr>
          <p:nvPr/>
        </p:nvSpPr>
        <p:spPr bwMode="auto">
          <a:xfrm>
            <a:off x="6453190" y="1571613"/>
            <a:ext cx="421481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Дано:</a:t>
            </a:r>
          </a:p>
          <a:p>
            <a:pPr>
              <a:spcBef>
                <a:spcPct val="50000"/>
              </a:spcBef>
            </a:pPr>
            <a:r>
              <a:rPr lang="ru-RU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∆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АВС –равнобедренный,</a:t>
            </a:r>
          </a:p>
          <a:p>
            <a:pPr>
              <a:spcBef>
                <a:spcPct val="50000"/>
              </a:spcBef>
            </a:pPr>
            <a:r>
              <a:rPr lang="ru-RU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АС – основание,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ВК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– биссектриса.</a:t>
            </a:r>
          </a:p>
          <a:p>
            <a:pPr>
              <a:spcBef>
                <a:spcPct val="50000"/>
              </a:spcBef>
            </a:pPr>
            <a:r>
              <a:rPr lang="ru-RU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АС =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46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см</a:t>
            </a:r>
          </a:p>
          <a:p>
            <a:pPr>
              <a:spcBef>
                <a:spcPct val="50000"/>
              </a:spcBef>
            </a:pPr>
            <a:r>
              <a:rPr lang="ru-RU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Найти: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АК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.</a:t>
            </a:r>
            <a:endParaRPr lang="ru-RU" sz="2000" dirty="0">
              <a:solidFill>
                <a:schemeClr val="accent6">
                  <a:lumMod val="75000"/>
                </a:schemeClr>
              </a:solidFill>
              <a:cs typeface="Arial" charset="0"/>
            </a:endParaRPr>
          </a:p>
        </p:txBody>
      </p:sp>
      <p:sp>
        <p:nvSpPr>
          <p:cNvPr id="13" name="Text Box 55"/>
          <p:cNvSpPr txBox="1">
            <a:spLocks noChangeArrowheads="1"/>
          </p:cNvSpPr>
          <p:nvPr/>
        </p:nvSpPr>
        <p:spPr bwMode="auto">
          <a:xfrm>
            <a:off x="3744892" y="3813183"/>
            <a:ext cx="2873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solidFill>
                  <a:schemeClr val="accent6">
                    <a:lumMod val="75000"/>
                  </a:schemeClr>
                </a:solidFill>
              </a:rPr>
              <a:t>?</a:t>
            </a:r>
          </a:p>
        </p:txBody>
      </p:sp>
      <p:sp>
        <p:nvSpPr>
          <p:cNvPr id="14" name="Text Box 56"/>
          <p:cNvSpPr txBox="1">
            <a:spLocks noChangeArrowheads="1"/>
          </p:cNvSpPr>
          <p:nvPr/>
        </p:nvSpPr>
        <p:spPr bwMode="auto">
          <a:xfrm>
            <a:off x="4032229" y="5769001"/>
            <a:ext cx="25168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Ответ: АК =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см</a:t>
            </a:r>
          </a:p>
        </p:txBody>
      </p:sp>
      <p:cxnSp>
        <p:nvCxnSpPr>
          <p:cNvPr id="17" name="Прямая соединительная линия 16"/>
          <p:cNvCxnSpPr>
            <a:endCxn id="5" idx="1"/>
          </p:cNvCxnSpPr>
          <p:nvPr/>
        </p:nvCxnSpPr>
        <p:spPr>
          <a:xfrm>
            <a:off x="3309918" y="4286256"/>
            <a:ext cx="2428892" cy="1588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9058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59608" y="274638"/>
            <a:ext cx="7498080" cy="939784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 № 2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Line 28"/>
          <p:cNvSpPr>
            <a:spLocks noChangeShapeType="1"/>
          </p:cNvSpPr>
          <p:nvPr/>
        </p:nvSpPr>
        <p:spPr bwMode="auto">
          <a:xfrm>
            <a:off x="2741586" y="3011476"/>
            <a:ext cx="3711604" cy="60335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Line 29"/>
          <p:cNvSpPr>
            <a:spLocks noChangeShapeType="1"/>
          </p:cNvSpPr>
          <p:nvPr/>
        </p:nvSpPr>
        <p:spPr bwMode="auto">
          <a:xfrm flipV="1">
            <a:off x="2741587" y="2003413"/>
            <a:ext cx="1800225" cy="1008063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Line 30"/>
          <p:cNvSpPr>
            <a:spLocks noChangeShapeType="1"/>
          </p:cNvSpPr>
          <p:nvPr/>
        </p:nvSpPr>
        <p:spPr bwMode="auto">
          <a:xfrm>
            <a:off x="4541812" y="2003412"/>
            <a:ext cx="1911379" cy="1068398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Line 33"/>
          <p:cNvSpPr>
            <a:spLocks noChangeShapeType="1"/>
          </p:cNvSpPr>
          <p:nvPr/>
        </p:nvSpPr>
        <p:spPr bwMode="auto">
          <a:xfrm>
            <a:off x="4541811" y="2003412"/>
            <a:ext cx="0" cy="1079500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 Box 34"/>
          <p:cNvSpPr txBox="1">
            <a:spLocks noChangeArrowheads="1"/>
          </p:cNvSpPr>
          <p:nvPr/>
        </p:nvSpPr>
        <p:spPr bwMode="auto">
          <a:xfrm>
            <a:off x="4397350" y="1571613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D</a:t>
            </a:r>
            <a:endParaRPr lang="ru-RU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 Box 38"/>
          <p:cNvSpPr txBox="1">
            <a:spLocks noChangeArrowheads="1"/>
          </p:cNvSpPr>
          <p:nvPr/>
        </p:nvSpPr>
        <p:spPr bwMode="auto">
          <a:xfrm>
            <a:off x="4397349" y="3227376"/>
            <a:ext cx="9001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А</a:t>
            </a:r>
          </a:p>
        </p:txBody>
      </p:sp>
      <p:sp>
        <p:nvSpPr>
          <p:cNvPr id="11" name="Text Box 39"/>
          <p:cNvSpPr txBox="1">
            <a:spLocks noChangeArrowheads="1"/>
          </p:cNvSpPr>
          <p:nvPr/>
        </p:nvSpPr>
        <p:spPr bwMode="auto">
          <a:xfrm>
            <a:off x="2595538" y="3071811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С</a:t>
            </a:r>
          </a:p>
        </p:txBody>
      </p:sp>
      <p:sp>
        <p:nvSpPr>
          <p:cNvPr id="12" name="Text Box 40"/>
          <p:cNvSpPr txBox="1">
            <a:spLocks noChangeArrowheads="1"/>
          </p:cNvSpPr>
          <p:nvPr/>
        </p:nvSpPr>
        <p:spPr bwMode="auto">
          <a:xfrm>
            <a:off x="6453191" y="3071811"/>
            <a:ext cx="64608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solidFill>
                  <a:schemeClr val="accent6">
                    <a:lumMod val="75000"/>
                  </a:schemeClr>
                </a:solidFill>
              </a:rPr>
              <a:t>В</a:t>
            </a:r>
          </a:p>
        </p:txBody>
      </p:sp>
      <p:sp>
        <p:nvSpPr>
          <p:cNvPr id="13" name="Text Box 41"/>
          <p:cNvSpPr txBox="1">
            <a:spLocks noChangeArrowheads="1"/>
          </p:cNvSpPr>
          <p:nvPr/>
        </p:nvSpPr>
        <p:spPr bwMode="auto">
          <a:xfrm>
            <a:off x="6881818" y="1500174"/>
            <a:ext cx="3786182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Corbel" pitchFamily="34" charset="0"/>
              </a:rPr>
              <a:t>Дано: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orbel" pitchFamily="34" charset="0"/>
              </a:rPr>
              <a:t>DA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orbel" pitchFamily="34" charset="0"/>
              </a:rPr>
              <a:t>–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Corbel" pitchFamily="34" charset="0"/>
              </a:rPr>
              <a:t> медиана равнобедренного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Corbel" pitchFamily="34" charset="0"/>
                <a:cs typeface="Arial" charset="0"/>
              </a:rPr>
              <a:t>∆ В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orbel" pitchFamily="34" charset="0"/>
                <a:cs typeface="Arial" charset="0"/>
              </a:rPr>
              <a:t>D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Corbel" pitchFamily="34" charset="0"/>
                <a:cs typeface="Arial" charset="0"/>
              </a:rPr>
              <a:t>С, проведенная к основанию СВ.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Corbel" pitchFamily="34" charset="0"/>
                <a:cs typeface="Arial" charset="0"/>
              </a:rPr>
              <a:t>      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orbel" pitchFamily="34" charset="0"/>
                <a:cs typeface="Arial" charset="0"/>
              </a:rPr>
              <a:t>BDC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orbel" pitchFamily="34" charset="0"/>
                <a:cs typeface="Arial" charset="0"/>
              </a:rPr>
              <a:t>=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120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orbel" pitchFamily="34" charset="0"/>
                <a:cs typeface="Arial" charset="0"/>
              </a:rPr>
              <a:t>˚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orbel" pitchFamily="34" charset="0"/>
                <a:cs typeface="Arial" charset="0"/>
              </a:rPr>
              <a:t>,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Corbel" pitchFamily="34" charset="0"/>
                <a:cs typeface="Arial" charset="0"/>
              </a:rPr>
              <a:t>   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orbel" pitchFamily="34" charset="0"/>
                <a:cs typeface="Arial" charset="0"/>
              </a:rPr>
              <a:t>DBC =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Comic Sans MS"/>
                <a:cs typeface="Times New Roman" pitchFamily="18" charset="0"/>
              </a:rPr>
              <a:t>°</a:t>
            </a:r>
            <a:endParaRPr lang="ru-RU" sz="2000" dirty="0">
              <a:solidFill>
                <a:schemeClr val="accent6">
                  <a:lumMod val="75000"/>
                </a:schemeClr>
              </a:solidFill>
              <a:latin typeface="Corbel" pitchFamily="34" charset="0"/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Corbel" pitchFamily="34" charset="0"/>
                <a:cs typeface="Arial" charset="0"/>
              </a:rPr>
              <a:t>Найдите углы ∆ А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orbel" pitchFamily="34" charset="0"/>
                <a:cs typeface="Arial" charset="0"/>
              </a:rPr>
              <a:t>D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Corbel" pitchFamily="34" charset="0"/>
                <a:cs typeface="Arial" charset="0"/>
              </a:rPr>
              <a:t>С 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orbel" pitchFamily="34" charset="0"/>
              <a:cs typeface="Arial" charset="0"/>
            </a:endParaRPr>
          </a:p>
        </p:txBody>
      </p:sp>
      <p:sp>
        <p:nvSpPr>
          <p:cNvPr id="14" name="Rectangle 44"/>
          <p:cNvSpPr>
            <a:spLocks noChangeArrowheads="1"/>
          </p:cNvSpPr>
          <p:nvPr/>
        </p:nvSpPr>
        <p:spPr bwMode="auto">
          <a:xfrm>
            <a:off x="5694336" y="2724137"/>
            <a:ext cx="4940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6">
                    <a:lumMod val="75000"/>
                  </a:schemeClr>
                </a:solidFill>
              </a:rPr>
              <a:t>30˚</a:t>
            </a:r>
            <a:endParaRPr lang="ru-RU" b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Rectangle 45"/>
          <p:cNvSpPr>
            <a:spLocks noChangeArrowheads="1"/>
          </p:cNvSpPr>
          <p:nvPr/>
        </p:nvSpPr>
        <p:spPr bwMode="auto">
          <a:xfrm>
            <a:off x="5453058" y="4357694"/>
            <a:ext cx="5261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ru-RU" sz="2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46"/>
          <p:cNvSpPr>
            <a:spLocks noChangeArrowheads="1"/>
          </p:cNvSpPr>
          <p:nvPr/>
        </p:nvSpPr>
        <p:spPr bwMode="auto">
          <a:xfrm>
            <a:off x="4181449" y="2219312"/>
            <a:ext cx="6543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120˚</a:t>
            </a:r>
            <a:endParaRPr lang="ru-RU" sz="2000">
              <a:solidFill>
                <a:schemeClr val="accent6">
                  <a:lumMod val="75000"/>
                </a:schemeClr>
              </a:solidFill>
              <a:cs typeface="Arial" charset="0"/>
            </a:endParaRPr>
          </a:p>
        </p:txBody>
      </p:sp>
      <p:sp>
        <p:nvSpPr>
          <p:cNvPr id="17" name="Arc 47"/>
          <p:cNvSpPr>
            <a:spLocks/>
          </p:cNvSpPr>
          <p:nvPr/>
        </p:nvSpPr>
        <p:spPr bwMode="auto">
          <a:xfrm flipH="1" flipV="1">
            <a:off x="4254475" y="2147876"/>
            <a:ext cx="719137" cy="73025"/>
          </a:xfrm>
          <a:custGeom>
            <a:avLst/>
            <a:gdLst>
              <a:gd name="G0" fmla="+- 5326 0 0"/>
              <a:gd name="G1" fmla="+- 21600 0 0"/>
              <a:gd name="G2" fmla="+- 21600 0 0"/>
              <a:gd name="T0" fmla="*/ 0 w 26926"/>
              <a:gd name="T1" fmla="*/ 667 h 21600"/>
              <a:gd name="T2" fmla="*/ 26926 w 26926"/>
              <a:gd name="T3" fmla="*/ 21600 h 21600"/>
              <a:gd name="T4" fmla="*/ 5326 w 26926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926" h="21600" fill="none" extrusionOk="0">
                <a:moveTo>
                  <a:pt x="-1" y="666"/>
                </a:moveTo>
                <a:cubicBezTo>
                  <a:pt x="1740" y="224"/>
                  <a:pt x="3529" y="-1"/>
                  <a:pt x="5326" y="0"/>
                </a:cubicBezTo>
                <a:cubicBezTo>
                  <a:pt x="17255" y="0"/>
                  <a:pt x="26926" y="9670"/>
                  <a:pt x="26926" y="21600"/>
                </a:cubicBezTo>
              </a:path>
              <a:path w="26926" h="21600" stroke="0" extrusionOk="0">
                <a:moveTo>
                  <a:pt x="-1" y="666"/>
                </a:moveTo>
                <a:cubicBezTo>
                  <a:pt x="1740" y="224"/>
                  <a:pt x="3529" y="-1"/>
                  <a:pt x="5326" y="0"/>
                </a:cubicBezTo>
                <a:cubicBezTo>
                  <a:pt x="17255" y="0"/>
                  <a:pt x="26926" y="9670"/>
                  <a:pt x="26926" y="21600"/>
                </a:cubicBezTo>
                <a:lnTo>
                  <a:pt x="5326" y="21600"/>
                </a:lnTo>
                <a:close/>
              </a:path>
            </a:pathLst>
          </a:cu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Arc 48"/>
          <p:cNvSpPr>
            <a:spLocks/>
          </p:cNvSpPr>
          <p:nvPr/>
        </p:nvSpPr>
        <p:spPr bwMode="auto">
          <a:xfrm flipH="1">
            <a:off x="6024563" y="2928935"/>
            <a:ext cx="142875" cy="1428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Arc 49"/>
          <p:cNvSpPr>
            <a:spLocks/>
          </p:cNvSpPr>
          <p:nvPr/>
        </p:nvSpPr>
        <p:spPr bwMode="auto">
          <a:xfrm flipH="1">
            <a:off x="6096001" y="2928935"/>
            <a:ext cx="144463" cy="1428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Text Box 50"/>
          <p:cNvSpPr txBox="1">
            <a:spLocks noChangeArrowheads="1"/>
          </p:cNvSpPr>
          <p:nvPr/>
        </p:nvSpPr>
        <p:spPr bwMode="auto">
          <a:xfrm>
            <a:off x="3101950" y="2724138"/>
            <a:ext cx="2873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chemeClr val="accent6">
                    <a:lumMod val="75000"/>
                  </a:schemeClr>
                </a:solidFill>
              </a:rPr>
              <a:t>?</a:t>
            </a:r>
          </a:p>
        </p:txBody>
      </p:sp>
      <p:sp>
        <p:nvSpPr>
          <p:cNvPr id="21" name="Text Box 51"/>
          <p:cNvSpPr txBox="1">
            <a:spLocks noChangeArrowheads="1"/>
          </p:cNvSpPr>
          <p:nvPr/>
        </p:nvSpPr>
        <p:spPr bwMode="auto">
          <a:xfrm>
            <a:off x="4038575" y="2290750"/>
            <a:ext cx="287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chemeClr val="accent6">
                    <a:lumMod val="75000"/>
                  </a:schemeClr>
                </a:solidFill>
              </a:rPr>
              <a:t>?</a:t>
            </a:r>
          </a:p>
        </p:txBody>
      </p:sp>
      <p:sp>
        <p:nvSpPr>
          <p:cNvPr id="22" name="Text Box 52"/>
          <p:cNvSpPr txBox="1">
            <a:spLocks noChangeArrowheads="1"/>
          </p:cNvSpPr>
          <p:nvPr/>
        </p:nvSpPr>
        <p:spPr bwMode="auto">
          <a:xfrm>
            <a:off x="4181450" y="2724138"/>
            <a:ext cx="2873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chemeClr val="accent6">
                    <a:lumMod val="75000"/>
                  </a:schemeClr>
                </a:solidFill>
              </a:rPr>
              <a:t>?</a:t>
            </a:r>
          </a:p>
        </p:txBody>
      </p:sp>
      <p:sp>
        <p:nvSpPr>
          <p:cNvPr id="23" name="Text Box 53"/>
          <p:cNvSpPr txBox="1">
            <a:spLocks noChangeArrowheads="1"/>
          </p:cNvSpPr>
          <p:nvPr/>
        </p:nvSpPr>
        <p:spPr bwMode="auto">
          <a:xfrm>
            <a:off x="4295775" y="404813"/>
            <a:ext cx="57610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 Box 57"/>
          <p:cNvSpPr txBox="1">
            <a:spLocks noChangeArrowheads="1"/>
          </p:cNvSpPr>
          <p:nvPr/>
        </p:nvSpPr>
        <p:spPr bwMode="auto">
          <a:xfrm>
            <a:off x="6952707" y="5345806"/>
            <a:ext cx="3457575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Ответ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 30˚,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ADC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 60 ˚,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CAD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 90 ˚.</a:t>
            </a: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6810380" y="2713032"/>
            <a:ext cx="214314" cy="158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5400000" flipH="1" flipV="1">
            <a:off x="6810380" y="2570156"/>
            <a:ext cx="142876" cy="14287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45"/>
          <p:cNvSpPr>
            <a:spLocks noChangeArrowheads="1"/>
          </p:cNvSpPr>
          <p:nvPr/>
        </p:nvSpPr>
        <p:spPr bwMode="auto">
          <a:xfrm>
            <a:off x="8239140" y="2428868"/>
            <a:ext cx="5261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ru-RU" sz="2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8310578" y="2714620"/>
            <a:ext cx="214314" cy="158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 flipH="1" flipV="1">
            <a:off x="8310578" y="2571744"/>
            <a:ext cx="142876" cy="14287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7753894" y="5587652"/>
            <a:ext cx="214314" cy="158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 flipH="1" flipV="1">
            <a:off x="7753894" y="5444776"/>
            <a:ext cx="142876" cy="14287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752" y="5862538"/>
            <a:ext cx="225425" cy="15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752" y="6237312"/>
            <a:ext cx="225425" cy="15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9633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Цели урока: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31561" y="1625130"/>
            <a:ext cx="8596668" cy="3880773"/>
          </a:xfrm>
        </p:spPr>
        <p:txBody>
          <a:bodyPr/>
          <a:lstStyle/>
          <a:p>
            <a:r>
              <a:rPr lang="ru-RU" sz="2800" dirty="0" smtClean="0"/>
              <a:t>повторить </a:t>
            </a:r>
            <a:r>
              <a:rPr lang="ru-RU" sz="2800" dirty="0"/>
              <a:t>и углубить знания по темам: «Первый признак равенства треугольников»;</a:t>
            </a:r>
          </a:p>
          <a:p>
            <a:r>
              <a:rPr lang="ru-RU" sz="2800" dirty="0" smtClean="0"/>
              <a:t>ввести </a:t>
            </a:r>
            <a:r>
              <a:rPr lang="ru-RU" sz="2800" dirty="0"/>
              <a:t>понятие равнобедренного и равностороннего треугольников;</a:t>
            </a:r>
          </a:p>
          <a:p>
            <a:r>
              <a:rPr lang="ru-RU" sz="2800" dirty="0" smtClean="0"/>
              <a:t>сформулировать </a:t>
            </a:r>
            <a:r>
              <a:rPr lang="ru-RU" sz="2800" dirty="0"/>
              <a:t>и доказать свойства равнобедренного треугольника.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584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396416" cy="1537816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Используя названия углов и свойства равнобедренного треугольника найдите углы треугольника по готовым чертежам</a:t>
            </a:r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6" name="Picture 2" descr="http://player.myshared.ru/4/194891/slides/slide_12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54" t="1639" r="24219" b="10920"/>
          <a:stretch/>
        </p:blipFill>
        <p:spPr bwMode="auto">
          <a:xfrm>
            <a:off x="3369275" y="2224216"/>
            <a:ext cx="2940909" cy="3393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962400" y="1771135"/>
            <a:ext cx="766119" cy="5354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138616" y="2207741"/>
            <a:ext cx="766119" cy="6178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24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http://player.myshared.ru/4/194891/slides/slide_13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73" t="6699" r="23164" b="13787"/>
          <a:stretch/>
        </p:blipFill>
        <p:spPr bwMode="auto">
          <a:xfrm>
            <a:off x="3995352" y="1598139"/>
            <a:ext cx="4036540" cy="4196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748216" y="1466335"/>
            <a:ext cx="864973" cy="6590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79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1088" y="333376"/>
            <a:ext cx="4826000" cy="898525"/>
          </a:xfrm>
        </p:spPr>
        <p:txBody>
          <a:bodyPr/>
          <a:lstStyle/>
          <a:p>
            <a:r>
              <a:rPr lang="ru-RU" dirty="0" smtClean="0"/>
              <a:t>  </a:t>
            </a:r>
            <a:endParaRPr lang="ru-RU" sz="4800" dirty="0">
              <a:solidFill>
                <a:srgbClr val="990099"/>
              </a:solidFill>
            </a:endParaRPr>
          </a:p>
        </p:txBody>
      </p:sp>
      <p:sp>
        <p:nvSpPr>
          <p:cNvPr id="3" name="Содержимое 2" descr="Rectangle: Click to edit Master text styles&#10;Second level&#10;Third level&#10;Fourth level&#10;Fifth level"/>
          <p:cNvSpPr>
            <a:spLocks noGrp="1"/>
          </p:cNvSpPr>
          <p:nvPr>
            <p:ph sz="half" idx="1"/>
          </p:nvPr>
        </p:nvSpPr>
        <p:spPr>
          <a:xfrm>
            <a:off x="2331464" y="918029"/>
            <a:ext cx="3810000" cy="515937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>
                <a:solidFill>
                  <a:srgbClr val="0000CC"/>
                </a:solidFill>
              </a:rPr>
              <a:t>Найдите угол </a:t>
            </a:r>
            <a:r>
              <a:rPr lang="en-US" sz="2800" dirty="0" smtClean="0">
                <a:solidFill>
                  <a:srgbClr val="0000CC"/>
                </a:solidFill>
              </a:rPr>
              <a:t>KBA</a:t>
            </a:r>
            <a:r>
              <a:rPr lang="ru-RU" sz="2800" dirty="0" smtClean="0">
                <a:solidFill>
                  <a:srgbClr val="0000CC"/>
                </a:solidFill>
              </a:rPr>
              <a:t>.</a:t>
            </a:r>
          </a:p>
          <a:p>
            <a:pPr>
              <a:buFont typeface="Wingdings" pitchFamily="2" charset="2"/>
              <a:buNone/>
            </a:pPr>
            <a:endParaRPr lang="ru-RU" dirty="0" smtClean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351088" y="2565400"/>
            <a:ext cx="7632700" cy="2781300"/>
            <a:chOff x="1648" y="12655"/>
            <a:chExt cx="8844" cy="2769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648" y="12655"/>
              <a:ext cx="2657" cy="2769"/>
              <a:chOff x="1648" y="12655"/>
              <a:chExt cx="2657" cy="2769"/>
            </a:xfrm>
          </p:grpSpPr>
          <p:sp>
            <p:nvSpPr>
              <p:cNvPr id="19510" name="Text Box 4"/>
              <p:cNvSpPr txBox="1">
                <a:spLocks noChangeArrowheads="1"/>
              </p:cNvSpPr>
              <p:nvPr/>
            </p:nvSpPr>
            <p:spPr bwMode="auto">
              <a:xfrm>
                <a:off x="1648" y="14949"/>
                <a:ext cx="538" cy="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2000" b="1">
                    <a:solidFill>
                      <a:srgbClr val="0000CC"/>
                    </a:solidFill>
                    <a:latin typeface="Times New Roman" pitchFamily="18" charset="0"/>
                  </a:rPr>
                  <a:t>A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sp>
            <p:nvSpPr>
              <p:cNvPr id="19511" name="Text Box 5"/>
              <p:cNvSpPr txBox="1">
                <a:spLocks noChangeArrowheads="1"/>
              </p:cNvSpPr>
              <p:nvPr/>
            </p:nvSpPr>
            <p:spPr bwMode="auto">
              <a:xfrm>
                <a:off x="3892" y="14953"/>
                <a:ext cx="413" cy="3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2000" b="1">
                    <a:solidFill>
                      <a:srgbClr val="0000CC"/>
                    </a:solidFill>
                    <a:latin typeface="Times New Roman" pitchFamily="18" charset="0"/>
                  </a:rPr>
                  <a:t>B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sp>
            <p:nvSpPr>
              <p:cNvPr id="19512" name="Text Box 6"/>
              <p:cNvSpPr txBox="1">
                <a:spLocks noChangeArrowheads="1"/>
              </p:cNvSpPr>
              <p:nvPr/>
            </p:nvSpPr>
            <p:spPr bwMode="auto">
              <a:xfrm>
                <a:off x="2800" y="12655"/>
                <a:ext cx="568" cy="4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2000" b="1">
                    <a:solidFill>
                      <a:srgbClr val="0000CC"/>
                    </a:solidFill>
                    <a:latin typeface="Times New Roman" pitchFamily="18" charset="0"/>
                  </a:rPr>
                  <a:t>K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grpSp>
            <p:nvGrpSpPr>
              <p:cNvPr id="6" name="Group 7"/>
              <p:cNvGrpSpPr>
                <a:grpSpLocks/>
              </p:cNvGrpSpPr>
              <p:nvPr/>
            </p:nvGrpSpPr>
            <p:grpSpPr bwMode="auto">
              <a:xfrm>
                <a:off x="2077" y="12999"/>
                <a:ext cx="1883" cy="2007"/>
                <a:chOff x="1504" y="2871"/>
                <a:chExt cx="9071" cy="9661"/>
              </a:xfrm>
            </p:grpSpPr>
            <p:sp>
              <p:nvSpPr>
                <p:cNvPr id="19516" name="Line 8"/>
                <p:cNvSpPr>
                  <a:spLocks noChangeShapeType="1"/>
                </p:cNvSpPr>
                <p:nvPr/>
              </p:nvSpPr>
              <p:spPr bwMode="auto">
                <a:xfrm flipH="1">
                  <a:off x="8060" y="7560"/>
                  <a:ext cx="415" cy="2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7" name="Group 9"/>
                <p:cNvGrpSpPr>
                  <a:grpSpLocks/>
                </p:cNvGrpSpPr>
                <p:nvPr/>
              </p:nvGrpSpPr>
              <p:grpSpPr bwMode="auto">
                <a:xfrm>
                  <a:off x="1504" y="2871"/>
                  <a:ext cx="9071" cy="9661"/>
                  <a:chOff x="1135" y="3402"/>
                  <a:chExt cx="9071" cy="9661"/>
                </a:xfrm>
              </p:grpSpPr>
              <p:sp>
                <p:nvSpPr>
                  <p:cNvPr id="19520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1135" y="13063"/>
                    <a:ext cx="9071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521" name="Line 1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135" y="3402"/>
                    <a:ext cx="4535" cy="9661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522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5670" y="3402"/>
                    <a:ext cx="4535" cy="9661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9518" name="Line 13"/>
                <p:cNvSpPr>
                  <a:spLocks noChangeShapeType="1"/>
                </p:cNvSpPr>
                <p:nvPr/>
              </p:nvSpPr>
              <p:spPr bwMode="auto">
                <a:xfrm>
                  <a:off x="3560" y="7600"/>
                  <a:ext cx="409" cy="22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19" name="Arc 14"/>
                <p:cNvSpPr>
                  <a:spLocks/>
                </p:cNvSpPr>
                <p:nvPr/>
              </p:nvSpPr>
              <p:spPr bwMode="auto">
                <a:xfrm rot="2124942">
                  <a:off x="1758" y="11447"/>
                  <a:ext cx="1267" cy="900"/>
                </a:xfrm>
                <a:custGeom>
                  <a:avLst/>
                  <a:gdLst>
                    <a:gd name="T0" fmla="*/ 0 w 29130"/>
                    <a:gd name="T1" fmla="*/ 0 h 21600"/>
                    <a:gd name="T2" fmla="*/ 0 w 29130"/>
                    <a:gd name="T3" fmla="*/ 0 h 21600"/>
                    <a:gd name="T4" fmla="*/ 0 w 2913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9130"/>
                    <a:gd name="T10" fmla="*/ 0 h 21600"/>
                    <a:gd name="T11" fmla="*/ 29130 w 2913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9130" h="21600" fill="none" extrusionOk="0">
                      <a:moveTo>
                        <a:pt x="0" y="1408"/>
                      </a:moveTo>
                      <a:cubicBezTo>
                        <a:pt x="2450" y="477"/>
                        <a:pt x="5050" y="-1"/>
                        <a:pt x="7672" y="0"/>
                      </a:cubicBezTo>
                      <a:cubicBezTo>
                        <a:pt x="18645" y="0"/>
                        <a:pt x="27874" y="8227"/>
                        <a:pt x="29130" y="19128"/>
                      </a:cubicBezTo>
                    </a:path>
                    <a:path w="29130" h="21600" stroke="0" extrusionOk="0">
                      <a:moveTo>
                        <a:pt x="0" y="1408"/>
                      </a:moveTo>
                      <a:cubicBezTo>
                        <a:pt x="2450" y="477"/>
                        <a:pt x="5050" y="-1"/>
                        <a:pt x="7672" y="0"/>
                      </a:cubicBezTo>
                      <a:cubicBezTo>
                        <a:pt x="18645" y="0"/>
                        <a:pt x="27874" y="8227"/>
                        <a:pt x="29130" y="19128"/>
                      </a:cubicBezTo>
                      <a:lnTo>
                        <a:pt x="7672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9514" name="Text Box 15"/>
              <p:cNvSpPr txBox="1">
                <a:spLocks noChangeArrowheads="1"/>
              </p:cNvSpPr>
              <p:nvPr/>
            </p:nvSpPr>
            <p:spPr bwMode="auto">
              <a:xfrm>
                <a:off x="2291" y="14552"/>
                <a:ext cx="661" cy="3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en-US" b="1">
                    <a:solidFill>
                      <a:srgbClr val="0000CC"/>
                    </a:solidFill>
                    <a:latin typeface="Calibri" pitchFamily="34" charset="0"/>
                  </a:rPr>
                  <a:t>70</a:t>
                </a:r>
                <a:r>
                  <a:rPr lang="en-US">
                    <a:solidFill>
                      <a:srgbClr val="0000CC"/>
                    </a:solidFill>
                    <a:latin typeface="Times New Roman" pitchFamily="18" charset="0"/>
                    <a:sym typeface="Symbol" pitchFamily="18" charset="2"/>
                  </a:rPr>
                  <a:t></a:t>
                </a:r>
                <a:endParaRPr lang="ru-RU">
                  <a:solidFill>
                    <a:srgbClr val="0000CC"/>
                  </a:solidFill>
                </a:endParaRPr>
              </a:p>
            </p:txBody>
          </p:sp>
          <p:sp>
            <p:nvSpPr>
              <p:cNvPr id="19515" name="Text Box 16"/>
              <p:cNvSpPr txBox="1">
                <a:spLocks noChangeArrowheads="1"/>
              </p:cNvSpPr>
              <p:nvPr/>
            </p:nvSpPr>
            <p:spPr bwMode="auto">
              <a:xfrm>
                <a:off x="1982" y="13013"/>
                <a:ext cx="461" cy="36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en-US" sz="2000" b="1">
                    <a:solidFill>
                      <a:srgbClr val="990099"/>
                    </a:solidFill>
                    <a:latin typeface="Calibri" pitchFamily="34" charset="0"/>
                  </a:rPr>
                  <a:t>1</a:t>
                </a:r>
                <a:endParaRPr lang="ru-RU" sz="2000">
                  <a:solidFill>
                    <a:srgbClr val="990099"/>
                  </a:solidFill>
                </a:endParaRPr>
              </a:p>
            </p:txBody>
          </p:sp>
        </p:grpSp>
        <p:grpSp>
          <p:nvGrpSpPr>
            <p:cNvPr id="8" name="Group 17"/>
            <p:cNvGrpSpPr>
              <a:grpSpLocks/>
            </p:cNvGrpSpPr>
            <p:nvPr/>
          </p:nvGrpSpPr>
          <p:grpSpPr bwMode="auto">
            <a:xfrm>
              <a:off x="4572" y="12727"/>
              <a:ext cx="3063" cy="2417"/>
              <a:chOff x="4572" y="12727"/>
              <a:chExt cx="3063" cy="2417"/>
            </a:xfrm>
          </p:grpSpPr>
          <p:sp>
            <p:nvSpPr>
              <p:cNvPr id="19490" name="Text Box 18"/>
              <p:cNvSpPr txBox="1">
                <a:spLocks noChangeArrowheads="1"/>
              </p:cNvSpPr>
              <p:nvPr/>
            </p:nvSpPr>
            <p:spPr bwMode="auto">
              <a:xfrm>
                <a:off x="4572" y="14656"/>
                <a:ext cx="515" cy="3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2000" b="1">
                    <a:solidFill>
                      <a:srgbClr val="0000CC"/>
                    </a:solidFill>
                    <a:latin typeface="Times New Roman" pitchFamily="18" charset="0"/>
                  </a:rPr>
                  <a:t>A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sp>
            <p:nvSpPr>
              <p:cNvPr id="19491" name="Text Box 19"/>
              <p:cNvSpPr txBox="1">
                <a:spLocks noChangeArrowheads="1"/>
              </p:cNvSpPr>
              <p:nvPr/>
            </p:nvSpPr>
            <p:spPr bwMode="auto">
              <a:xfrm>
                <a:off x="5843" y="14766"/>
                <a:ext cx="458" cy="3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en-US" sz="2000" b="1">
                    <a:solidFill>
                      <a:srgbClr val="0000CC"/>
                    </a:solidFill>
                    <a:latin typeface="Calibri" pitchFamily="34" charset="0"/>
                  </a:rPr>
                  <a:t>K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sp>
            <p:nvSpPr>
              <p:cNvPr id="19492" name="Text Box 20"/>
              <p:cNvSpPr txBox="1">
                <a:spLocks noChangeArrowheads="1"/>
              </p:cNvSpPr>
              <p:nvPr/>
            </p:nvSpPr>
            <p:spPr bwMode="auto">
              <a:xfrm>
                <a:off x="5904" y="12727"/>
                <a:ext cx="472" cy="4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en-US" b="1">
                    <a:solidFill>
                      <a:srgbClr val="0000CC"/>
                    </a:solidFill>
                    <a:latin typeface="Calibri" pitchFamily="34" charset="0"/>
                  </a:rPr>
                  <a:t>B</a:t>
                </a:r>
                <a:endParaRPr lang="ru-RU">
                  <a:solidFill>
                    <a:srgbClr val="0000CC"/>
                  </a:solidFill>
                </a:endParaRPr>
              </a:p>
            </p:txBody>
          </p:sp>
          <p:sp>
            <p:nvSpPr>
              <p:cNvPr id="19493" name="Text Box 21"/>
              <p:cNvSpPr txBox="1">
                <a:spLocks noChangeArrowheads="1"/>
              </p:cNvSpPr>
              <p:nvPr/>
            </p:nvSpPr>
            <p:spPr bwMode="auto">
              <a:xfrm>
                <a:off x="7104" y="14612"/>
                <a:ext cx="531" cy="3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en-US" sz="2000" b="1">
                    <a:solidFill>
                      <a:srgbClr val="0000CC"/>
                    </a:solidFill>
                    <a:latin typeface="Calibri" pitchFamily="34" charset="0"/>
                  </a:rPr>
                  <a:t>C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sp>
            <p:nvSpPr>
              <p:cNvPr id="19494" name="Line 22"/>
              <p:cNvSpPr>
                <a:spLocks noChangeShapeType="1"/>
              </p:cNvSpPr>
              <p:nvPr/>
            </p:nvSpPr>
            <p:spPr bwMode="auto">
              <a:xfrm rot="6908136">
                <a:off x="6511" y="13841"/>
                <a:ext cx="77" cy="4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95" name="Arc 23"/>
              <p:cNvSpPr>
                <a:spLocks/>
              </p:cNvSpPr>
              <p:nvPr/>
            </p:nvSpPr>
            <p:spPr bwMode="auto">
              <a:xfrm rot="7288318">
                <a:off x="6070" y="13395"/>
                <a:ext cx="177" cy="152"/>
              </a:xfrm>
              <a:custGeom>
                <a:avLst/>
                <a:gdLst>
                  <a:gd name="T0" fmla="*/ 0 w 29130"/>
                  <a:gd name="T1" fmla="*/ 0 h 21600"/>
                  <a:gd name="T2" fmla="*/ 0 w 29130"/>
                  <a:gd name="T3" fmla="*/ 0 h 21600"/>
                  <a:gd name="T4" fmla="*/ 0 w 2913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9130"/>
                  <a:gd name="T10" fmla="*/ 0 h 21600"/>
                  <a:gd name="T11" fmla="*/ 29130 w 2913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9130" h="21600" fill="none" extrusionOk="0">
                    <a:moveTo>
                      <a:pt x="0" y="1408"/>
                    </a:moveTo>
                    <a:cubicBezTo>
                      <a:pt x="2450" y="477"/>
                      <a:pt x="5050" y="-1"/>
                      <a:pt x="7672" y="0"/>
                    </a:cubicBezTo>
                    <a:cubicBezTo>
                      <a:pt x="18645" y="0"/>
                      <a:pt x="27874" y="8227"/>
                      <a:pt x="29130" y="19128"/>
                    </a:cubicBezTo>
                  </a:path>
                  <a:path w="29130" h="21600" stroke="0" extrusionOk="0">
                    <a:moveTo>
                      <a:pt x="0" y="1408"/>
                    </a:moveTo>
                    <a:cubicBezTo>
                      <a:pt x="2450" y="477"/>
                      <a:pt x="5050" y="-1"/>
                      <a:pt x="7672" y="0"/>
                    </a:cubicBezTo>
                    <a:cubicBezTo>
                      <a:pt x="18645" y="0"/>
                      <a:pt x="27874" y="8227"/>
                      <a:pt x="29130" y="19128"/>
                    </a:cubicBezTo>
                    <a:lnTo>
                      <a:pt x="7672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96" name="Text Box 24"/>
              <p:cNvSpPr txBox="1">
                <a:spLocks noChangeArrowheads="1"/>
              </p:cNvSpPr>
              <p:nvPr/>
            </p:nvSpPr>
            <p:spPr bwMode="auto">
              <a:xfrm>
                <a:off x="5960" y="13475"/>
                <a:ext cx="600" cy="3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en-US" b="1">
                    <a:solidFill>
                      <a:srgbClr val="0000CC"/>
                    </a:solidFill>
                    <a:latin typeface="Calibri" pitchFamily="34" charset="0"/>
                  </a:rPr>
                  <a:t>40</a:t>
                </a:r>
                <a:r>
                  <a:rPr lang="en-US">
                    <a:solidFill>
                      <a:srgbClr val="0000CC"/>
                    </a:solidFill>
                    <a:latin typeface="Times New Roman" pitchFamily="18" charset="0"/>
                    <a:sym typeface="Symbol" pitchFamily="18" charset="2"/>
                  </a:rPr>
                  <a:t></a:t>
                </a:r>
                <a:endParaRPr lang="ru-RU">
                  <a:solidFill>
                    <a:srgbClr val="0000CC"/>
                  </a:solidFill>
                </a:endParaRPr>
              </a:p>
            </p:txBody>
          </p:sp>
          <p:grpSp>
            <p:nvGrpSpPr>
              <p:cNvPr id="9" name="Group 25"/>
              <p:cNvGrpSpPr>
                <a:grpSpLocks/>
              </p:cNvGrpSpPr>
              <p:nvPr/>
            </p:nvGrpSpPr>
            <p:grpSpPr bwMode="auto">
              <a:xfrm>
                <a:off x="4963" y="13143"/>
                <a:ext cx="2215" cy="1662"/>
                <a:chOff x="2835" y="2835"/>
                <a:chExt cx="11340" cy="7371"/>
              </a:xfrm>
            </p:grpSpPr>
            <p:sp>
              <p:nvSpPr>
                <p:cNvPr id="19506" name="Line 26"/>
                <p:cNvSpPr>
                  <a:spLocks noChangeShapeType="1"/>
                </p:cNvSpPr>
                <p:nvPr/>
              </p:nvSpPr>
              <p:spPr bwMode="auto">
                <a:xfrm>
                  <a:off x="2835" y="10206"/>
                  <a:ext cx="1134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07" name="Line 27"/>
                <p:cNvSpPr>
                  <a:spLocks noChangeShapeType="1"/>
                </p:cNvSpPr>
                <p:nvPr/>
              </p:nvSpPr>
              <p:spPr bwMode="auto">
                <a:xfrm flipH="1">
                  <a:off x="2835" y="2835"/>
                  <a:ext cx="5670" cy="737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08" name="Line 28"/>
                <p:cNvSpPr>
                  <a:spLocks noChangeShapeType="1"/>
                </p:cNvSpPr>
                <p:nvPr/>
              </p:nvSpPr>
              <p:spPr bwMode="auto">
                <a:xfrm>
                  <a:off x="8505" y="2835"/>
                  <a:ext cx="5670" cy="737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09" name="Line 29"/>
                <p:cNvSpPr>
                  <a:spLocks noChangeShapeType="1"/>
                </p:cNvSpPr>
                <p:nvPr/>
              </p:nvSpPr>
              <p:spPr bwMode="auto">
                <a:xfrm>
                  <a:off x="8505" y="2835"/>
                  <a:ext cx="0" cy="737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9498" name="Line 30"/>
              <p:cNvSpPr>
                <a:spLocks noChangeShapeType="1"/>
              </p:cNvSpPr>
              <p:nvPr/>
            </p:nvSpPr>
            <p:spPr bwMode="auto">
              <a:xfrm rot="6908136" flipH="1">
                <a:off x="5581" y="13824"/>
                <a:ext cx="26" cy="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0" name="Group 31"/>
              <p:cNvGrpSpPr>
                <a:grpSpLocks/>
              </p:cNvGrpSpPr>
              <p:nvPr/>
            </p:nvGrpSpPr>
            <p:grpSpPr bwMode="auto">
              <a:xfrm>
                <a:off x="5564" y="14772"/>
                <a:ext cx="57" cy="71"/>
                <a:chOff x="5914" y="10039"/>
                <a:chExt cx="290" cy="363"/>
              </a:xfrm>
            </p:grpSpPr>
            <p:sp>
              <p:nvSpPr>
                <p:cNvPr id="19504" name="Line 32"/>
                <p:cNvSpPr>
                  <a:spLocks noChangeShapeType="1"/>
                </p:cNvSpPr>
                <p:nvPr/>
              </p:nvSpPr>
              <p:spPr bwMode="auto">
                <a:xfrm rot="6908136" flipH="1">
                  <a:off x="5816" y="10137"/>
                  <a:ext cx="363" cy="16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05" name="Line 33"/>
                <p:cNvSpPr>
                  <a:spLocks noChangeShapeType="1"/>
                </p:cNvSpPr>
                <p:nvPr/>
              </p:nvSpPr>
              <p:spPr bwMode="auto">
                <a:xfrm rot="6908136" flipH="1">
                  <a:off x="5939" y="10137"/>
                  <a:ext cx="363" cy="16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" name="Group 34"/>
              <p:cNvGrpSpPr>
                <a:grpSpLocks/>
              </p:cNvGrpSpPr>
              <p:nvPr/>
            </p:nvGrpSpPr>
            <p:grpSpPr bwMode="auto">
              <a:xfrm>
                <a:off x="6513" y="14772"/>
                <a:ext cx="56" cy="71"/>
                <a:chOff x="5914" y="10039"/>
                <a:chExt cx="290" cy="363"/>
              </a:xfrm>
            </p:grpSpPr>
            <p:sp>
              <p:nvSpPr>
                <p:cNvPr id="19502" name="Line 35"/>
                <p:cNvSpPr>
                  <a:spLocks noChangeShapeType="1"/>
                </p:cNvSpPr>
                <p:nvPr/>
              </p:nvSpPr>
              <p:spPr bwMode="auto">
                <a:xfrm rot="6908136" flipH="1">
                  <a:off x="5816" y="10137"/>
                  <a:ext cx="363" cy="16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03" name="Line 36"/>
                <p:cNvSpPr>
                  <a:spLocks noChangeShapeType="1"/>
                </p:cNvSpPr>
                <p:nvPr/>
              </p:nvSpPr>
              <p:spPr bwMode="auto">
                <a:xfrm rot="6908136" flipH="1">
                  <a:off x="5939" y="10137"/>
                  <a:ext cx="363" cy="16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9501" name="Text Box 37"/>
              <p:cNvSpPr txBox="1">
                <a:spLocks noChangeArrowheads="1"/>
              </p:cNvSpPr>
              <p:nvPr/>
            </p:nvSpPr>
            <p:spPr bwMode="auto">
              <a:xfrm>
                <a:off x="4963" y="12999"/>
                <a:ext cx="440" cy="37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en-US" sz="2000" b="1">
                    <a:solidFill>
                      <a:srgbClr val="990099"/>
                    </a:solidFill>
                    <a:latin typeface="Calibri" pitchFamily="34" charset="0"/>
                  </a:rPr>
                  <a:t>2</a:t>
                </a:r>
                <a:endParaRPr lang="ru-RU" sz="2000">
                  <a:solidFill>
                    <a:srgbClr val="990099"/>
                  </a:solidFill>
                </a:endParaRPr>
              </a:p>
            </p:txBody>
          </p:sp>
        </p:grpSp>
        <p:grpSp>
          <p:nvGrpSpPr>
            <p:cNvPr id="12" name="Group 38"/>
            <p:cNvGrpSpPr>
              <a:grpSpLocks/>
            </p:cNvGrpSpPr>
            <p:nvPr/>
          </p:nvGrpSpPr>
          <p:grpSpPr bwMode="auto">
            <a:xfrm>
              <a:off x="7990" y="12727"/>
              <a:ext cx="2502" cy="2480"/>
              <a:chOff x="7990" y="12727"/>
              <a:chExt cx="2502" cy="2480"/>
            </a:xfrm>
          </p:grpSpPr>
          <p:sp>
            <p:nvSpPr>
              <p:cNvPr id="19474" name="Text Box 39"/>
              <p:cNvSpPr txBox="1">
                <a:spLocks noChangeArrowheads="1"/>
              </p:cNvSpPr>
              <p:nvPr/>
            </p:nvSpPr>
            <p:spPr bwMode="auto">
              <a:xfrm>
                <a:off x="7990" y="14806"/>
                <a:ext cx="493" cy="3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2000" b="1">
                    <a:solidFill>
                      <a:srgbClr val="0000CC"/>
                    </a:solidFill>
                    <a:latin typeface="Times New Roman" pitchFamily="18" charset="0"/>
                  </a:rPr>
                  <a:t>C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sp>
            <p:nvSpPr>
              <p:cNvPr id="19475" name="Text Box 40"/>
              <p:cNvSpPr txBox="1">
                <a:spLocks noChangeArrowheads="1"/>
              </p:cNvSpPr>
              <p:nvPr/>
            </p:nvSpPr>
            <p:spPr bwMode="auto">
              <a:xfrm>
                <a:off x="9514" y="14815"/>
                <a:ext cx="442" cy="3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en-US" sz="2000" b="1">
                    <a:solidFill>
                      <a:srgbClr val="0000CC"/>
                    </a:solidFill>
                    <a:latin typeface="Calibri" pitchFamily="34" charset="0"/>
                  </a:rPr>
                  <a:t>B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grpSp>
            <p:nvGrpSpPr>
              <p:cNvPr id="13" name="Group 41"/>
              <p:cNvGrpSpPr>
                <a:grpSpLocks/>
              </p:cNvGrpSpPr>
              <p:nvPr/>
            </p:nvGrpSpPr>
            <p:grpSpPr bwMode="auto">
              <a:xfrm>
                <a:off x="8264" y="13076"/>
                <a:ext cx="1489" cy="1749"/>
                <a:chOff x="1504" y="2871"/>
                <a:chExt cx="9071" cy="9661"/>
              </a:xfrm>
            </p:grpSpPr>
            <p:sp>
              <p:nvSpPr>
                <p:cNvPr id="19483" name="Line 42"/>
                <p:cNvSpPr>
                  <a:spLocks noChangeShapeType="1"/>
                </p:cNvSpPr>
                <p:nvPr/>
              </p:nvSpPr>
              <p:spPr bwMode="auto">
                <a:xfrm flipH="1">
                  <a:off x="8060" y="7560"/>
                  <a:ext cx="415" cy="2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4" name="Group 43"/>
                <p:cNvGrpSpPr>
                  <a:grpSpLocks/>
                </p:cNvGrpSpPr>
                <p:nvPr/>
              </p:nvGrpSpPr>
              <p:grpSpPr bwMode="auto">
                <a:xfrm>
                  <a:off x="1504" y="2871"/>
                  <a:ext cx="9071" cy="9661"/>
                  <a:chOff x="1135" y="3402"/>
                  <a:chExt cx="9071" cy="9661"/>
                </a:xfrm>
              </p:grpSpPr>
              <p:sp>
                <p:nvSpPr>
                  <p:cNvPr id="19487" name="Line 44"/>
                  <p:cNvSpPr>
                    <a:spLocks noChangeShapeType="1"/>
                  </p:cNvSpPr>
                  <p:nvPr/>
                </p:nvSpPr>
                <p:spPr bwMode="auto">
                  <a:xfrm>
                    <a:off x="1135" y="13063"/>
                    <a:ext cx="9071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488" name="Line 4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135" y="3402"/>
                    <a:ext cx="4535" cy="9661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489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5670" y="3402"/>
                    <a:ext cx="4535" cy="9661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9485" name="Line 47"/>
                <p:cNvSpPr>
                  <a:spLocks noChangeShapeType="1"/>
                </p:cNvSpPr>
                <p:nvPr/>
              </p:nvSpPr>
              <p:spPr bwMode="auto">
                <a:xfrm>
                  <a:off x="3560" y="7600"/>
                  <a:ext cx="409" cy="22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486" name="Arc 48"/>
                <p:cNvSpPr>
                  <a:spLocks/>
                </p:cNvSpPr>
                <p:nvPr/>
              </p:nvSpPr>
              <p:spPr bwMode="auto">
                <a:xfrm rot="2124942">
                  <a:off x="1758" y="11447"/>
                  <a:ext cx="1267" cy="900"/>
                </a:xfrm>
                <a:custGeom>
                  <a:avLst/>
                  <a:gdLst>
                    <a:gd name="T0" fmla="*/ 0 w 29130"/>
                    <a:gd name="T1" fmla="*/ 0 h 21600"/>
                    <a:gd name="T2" fmla="*/ 0 w 29130"/>
                    <a:gd name="T3" fmla="*/ 0 h 21600"/>
                    <a:gd name="T4" fmla="*/ 0 w 2913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9130"/>
                    <a:gd name="T10" fmla="*/ 0 h 21600"/>
                    <a:gd name="T11" fmla="*/ 29130 w 2913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9130" h="21600" fill="none" extrusionOk="0">
                      <a:moveTo>
                        <a:pt x="0" y="1408"/>
                      </a:moveTo>
                      <a:cubicBezTo>
                        <a:pt x="2450" y="477"/>
                        <a:pt x="5050" y="-1"/>
                        <a:pt x="7672" y="0"/>
                      </a:cubicBezTo>
                      <a:cubicBezTo>
                        <a:pt x="18645" y="0"/>
                        <a:pt x="27874" y="8227"/>
                        <a:pt x="29130" y="19128"/>
                      </a:cubicBezTo>
                    </a:path>
                    <a:path w="29130" h="21600" stroke="0" extrusionOk="0">
                      <a:moveTo>
                        <a:pt x="0" y="1408"/>
                      </a:moveTo>
                      <a:cubicBezTo>
                        <a:pt x="2450" y="477"/>
                        <a:pt x="5050" y="-1"/>
                        <a:pt x="7672" y="0"/>
                      </a:cubicBezTo>
                      <a:cubicBezTo>
                        <a:pt x="18645" y="0"/>
                        <a:pt x="27874" y="8227"/>
                        <a:pt x="29130" y="19128"/>
                      </a:cubicBezTo>
                      <a:lnTo>
                        <a:pt x="7672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9477" name="Text Box 49"/>
              <p:cNvSpPr txBox="1">
                <a:spLocks noChangeArrowheads="1"/>
              </p:cNvSpPr>
              <p:nvPr/>
            </p:nvSpPr>
            <p:spPr bwMode="auto">
              <a:xfrm>
                <a:off x="8389" y="14421"/>
                <a:ext cx="617" cy="3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en-US" b="1">
                    <a:solidFill>
                      <a:srgbClr val="0000CC"/>
                    </a:solidFill>
                    <a:latin typeface="Calibri" pitchFamily="34" charset="0"/>
                  </a:rPr>
                  <a:t>70</a:t>
                </a:r>
                <a:r>
                  <a:rPr lang="en-US">
                    <a:solidFill>
                      <a:srgbClr val="0000CC"/>
                    </a:solidFill>
                    <a:latin typeface="Times New Roman" pitchFamily="18" charset="0"/>
                    <a:sym typeface="Symbol" pitchFamily="18" charset="2"/>
                  </a:rPr>
                  <a:t></a:t>
                </a:r>
                <a:endParaRPr lang="ru-RU">
                  <a:solidFill>
                    <a:srgbClr val="0000CC"/>
                  </a:solidFill>
                </a:endParaRPr>
              </a:p>
            </p:txBody>
          </p:sp>
          <p:sp>
            <p:nvSpPr>
              <p:cNvPr id="19478" name="Line 50"/>
              <p:cNvSpPr>
                <a:spLocks noChangeShapeType="1"/>
              </p:cNvSpPr>
              <p:nvPr/>
            </p:nvSpPr>
            <p:spPr bwMode="auto">
              <a:xfrm>
                <a:off x="9753" y="14825"/>
                <a:ext cx="51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79" name="Text Box 51"/>
              <p:cNvSpPr txBox="1">
                <a:spLocks noChangeArrowheads="1"/>
              </p:cNvSpPr>
              <p:nvPr/>
            </p:nvSpPr>
            <p:spPr bwMode="auto">
              <a:xfrm>
                <a:off x="8740" y="12727"/>
                <a:ext cx="551" cy="3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en-US" sz="2000" b="1">
                    <a:solidFill>
                      <a:srgbClr val="0000CC"/>
                    </a:solidFill>
                    <a:latin typeface="Calibri" pitchFamily="34" charset="0"/>
                  </a:rPr>
                  <a:t>A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sp>
            <p:nvSpPr>
              <p:cNvPr id="19480" name="Text Box 52"/>
              <p:cNvSpPr txBox="1">
                <a:spLocks noChangeArrowheads="1"/>
              </p:cNvSpPr>
              <p:nvPr/>
            </p:nvSpPr>
            <p:spPr bwMode="auto">
              <a:xfrm>
                <a:off x="10025" y="14815"/>
                <a:ext cx="467" cy="3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en-US" sz="2000" b="1">
                    <a:solidFill>
                      <a:srgbClr val="0000CC"/>
                    </a:solidFill>
                    <a:latin typeface="Calibri" pitchFamily="34" charset="0"/>
                  </a:rPr>
                  <a:t>K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sp>
            <p:nvSpPr>
              <p:cNvPr id="19481" name="Oval 53"/>
              <p:cNvSpPr>
                <a:spLocks noChangeArrowheads="1"/>
              </p:cNvSpPr>
              <p:nvPr/>
            </p:nvSpPr>
            <p:spPr bwMode="auto">
              <a:xfrm>
                <a:off x="10164" y="14802"/>
                <a:ext cx="43" cy="47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82" name="Text Box 54"/>
              <p:cNvSpPr txBox="1">
                <a:spLocks noChangeArrowheads="1"/>
              </p:cNvSpPr>
              <p:nvPr/>
            </p:nvSpPr>
            <p:spPr bwMode="auto">
              <a:xfrm>
                <a:off x="8034" y="12999"/>
                <a:ext cx="480" cy="344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en-US" sz="2000" b="1">
                    <a:solidFill>
                      <a:srgbClr val="990099"/>
                    </a:solidFill>
                    <a:latin typeface="Calibri" pitchFamily="34" charset="0"/>
                  </a:rPr>
                  <a:t>3</a:t>
                </a:r>
                <a:endParaRPr lang="ru-RU" sz="2000">
                  <a:solidFill>
                    <a:srgbClr val="990099"/>
                  </a:solidFill>
                </a:endParaRPr>
              </a:p>
            </p:txBody>
          </p:sp>
        </p:grpSp>
      </p:grpSp>
      <p:sp>
        <p:nvSpPr>
          <p:cNvPr id="59" name="Прямоугольник 58"/>
          <p:cNvSpPr>
            <a:spLocks noChangeArrowheads="1"/>
          </p:cNvSpPr>
          <p:nvPr/>
        </p:nvSpPr>
        <p:spPr bwMode="auto">
          <a:xfrm>
            <a:off x="2566989" y="5516563"/>
            <a:ext cx="14879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AE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ے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KBA = 70°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60" name="Прямоугольник 59"/>
          <p:cNvSpPr>
            <a:spLocks noChangeArrowheads="1"/>
          </p:cNvSpPr>
          <p:nvPr/>
        </p:nvSpPr>
        <p:spPr bwMode="auto">
          <a:xfrm>
            <a:off x="5303839" y="5516563"/>
            <a:ext cx="14302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AE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ے</a:t>
            </a:r>
            <a:r>
              <a:rPr lang="en-US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KBA = 40°</a:t>
            </a:r>
            <a:endParaRPr lang="ru-RU">
              <a:solidFill>
                <a:srgbClr val="C00000"/>
              </a:solidFill>
            </a:endParaRPr>
          </a:p>
        </p:txBody>
      </p:sp>
      <p:sp>
        <p:nvSpPr>
          <p:cNvPr id="61" name="Прямоугольник 60"/>
          <p:cNvSpPr>
            <a:spLocks noChangeArrowheads="1"/>
          </p:cNvSpPr>
          <p:nvPr/>
        </p:nvSpPr>
        <p:spPr bwMode="auto">
          <a:xfrm>
            <a:off x="7967663" y="5445125"/>
            <a:ext cx="15906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AE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ے</a:t>
            </a:r>
            <a:r>
              <a:rPr lang="en-US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KBA = 110°</a:t>
            </a:r>
            <a:endParaRPr lang="ru-RU">
              <a:solidFill>
                <a:srgbClr val="C00000"/>
              </a:solidFill>
            </a:endParaRPr>
          </a:p>
        </p:txBody>
      </p:sp>
      <p:sp>
        <p:nvSpPr>
          <p:cNvPr id="62" name="Text Box 37"/>
          <p:cNvSpPr txBox="1">
            <a:spLocks noChangeArrowheads="1"/>
          </p:cNvSpPr>
          <p:nvPr/>
        </p:nvSpPr>
        <p:spPr bwMode="auto">
          <a:xfrm>
            <a:off x="2640013" y="2924176"/>
            <a:ext cx="431800" cy="3603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sz="2000" b="1">
                <a:solidFill>
                  <a:srgbClr val="990099"/>
                </a:solidFill>
                <a:latin typeface="Calibri" pitchFamily="34" charset="0"/>
              </a:rPr>
              <a:t>1</a:t>
            </a:r>
            <a:endParaRPr lang="ru-RU" sz="2000">
              <a:solidFill>
                <a:srgbClr val="990099"/>
              </a:solidFill>
            </a:endParaRPr>
          </a:p>
        </p:txBody>
      </p:sp>
      <p:sp>
        <p:nvSpPr>
          <p:cNvPr id="63" name="Text Box 37"/>
          <p:cNvSpPr txBox="1">
            <a:spLocks noChangeArrowheads="1"/>
          </p:cNvSpPr>
          <p:nvPr/>
        </p:nvSpPr>
        <p:spPr bwMode="auto">
          <a:xfrm>
            <a:off x="5232401" y="2924176"/>
            <a:ext cx="358775" cy="3603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sz="2000" b="1">
                <a:solidFill>
                  <a:srgbClr val="990099"/>
                </a:solidFill>
                <a:latin typeface="Calibri" pitchFamily="34" charset="0"/>
              </a:rPr>
              <a:t>2</a:t>
            </a:r>
            <a:endParaRPr lang="ru-RU" sz="2000">
              <a:solidFill>
                <a:srgbClr val="990099"/>
              </a:solidFill>
            </a:endParaRPr>
          </a:p>
        </p:txBody>
      </p:sp>
      <p:sp>
        <p:nvSpPr>
          <p:cNvPr id="64" name="Text Box 37"/>
          <p:cNvSpPr txBox="1">
            <a:spLocks noChangeArrowheads="1"/>
          </p:cNvSpPr>
          <p:nvPr/>
        </p:nvSpPr>
        <p:spPr bwMode="auto">
          <a:xfrm>
            <a:off x="7824788" y="2924176"/>
            <a:ext cx="431800" cy="3603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sz="2000" b="1">
                <a:solidFill>
                  <a:srgbClr val="990099"/>
                </a:solidFill>
                <a:latin typeface="Calibri" pitchFamily="34" charset="0"/>
              </a:rPr>
              <a:t> 3</a:t>
            </a:r>
            <a:endParaRPr lang="ru-RU" sz="2000">
              <a:solidFill>
                <a:srgbClr val="99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7770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"/>
                            </p:stCondLst>
                            <p:childTnLst>
                              <p:par>
                                <p:cTn id="13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650"/>
                            </p:stCondLst>
                            <p:childTnLst>
                              <p:par>
                                <p:cTn id="2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65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9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900" decel="100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2" grpId="0" animBg="1"/>
      <p:bldP spid="63" grpId="0" animBg="1"/>
      <p:bldP spid="6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 descr="Rectangle: Click to edit Master text styles&#10;Second level&#10;Third level&#10;Fourth level&#10;Fifth level"/>
          <p:cNvSpPr>
            <a:spLocks noGrp="1"/>
          </p:cNvSpPr>
          <p:nvPr>
            <p:ph sz="half" idx="1"/>
          </p:nvPr>
        </p:nvSpPr>
        <p:spPr>
          <a:xfrm>
            <a:off x="2285625" y="1028557"/>
            <a:ext cx="3810000" cy="515937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>
                <a:solidFill>
                  <a:srgbClr val="0000CC"/>
                </a:solidFill>
              </a:rPr>
              <a:t>Найдите угол </a:t>
            </a:r>
            <a:r>
              <a:rPr lang="en-US" sz="2800" dirty="0" smtClean="0">
                <a:solidFill>
                  <a:srgbClr val="0000CC"/>
                </a:solidFill>
              </a:rPr>
              <a:t>KBA</a:t>
            </a:r>
            <a:r>
              <a:rPr lang="ru-RU" sz="2800" dirty="0" smtClean="0">
                <a:solidFill>
                  <a:srgbClr val="0000CC"/>
                </a:solidFill>
              </a:rPr>
              <a:t>.</a:t>
            </a:r>
          </a:p>
          <a:p>
            <a:pPr>
              <a:buFont typeface="Wingdings" pitchFamily="2" charset="2"/>
              <a:buNone/>
            </a:pPr>
            <a:endParaRPr lang="ru-RU" dirty="0" smtClean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640013" y="2420939"/>
            <a:ext cx="7245350" cy="2808287"/>
            <a:chOff x="1424" y="615"/>
            <a:chExt cx="8869" cy="3073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1424" y="694"/>
              <a:ext cx="3391" cy="2898"/>
              <a:chOff x="1424" y="694"/>
              <a:chExt cx="3391" cy="2898"/>
            </a:xfrm>
          </p:grpSpPr>
          <p:sp>
            <p:nvSpPr>
              <p:cNvPr id="20531" name="Text Box 5"/>
              <p:cNvSpPr txBox="1">
                <a:spLocks noChangeArrowheads="1"/>
              </p:cNvSpPr>
              <p:nvPr/>
            </p:nvSpPr>
            <p:spPr bwMode="auto">
              <a:xfrm>
                <a:off x="3775" y="930"/>
                <a:ext cx="528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en-US" sz="2000" b="1">
                    <a:solidFill>
                      <a:srgbClr val="0000CC"/>
                    </a:solidFill>
                    <a:latin typeface="Calibri" pitchFamily="34" charset="0"/>
                  </a:rPr>
                  <a:t>A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grpSp>
            <p:nvGrpSpPr>
              <p:cNvPr id="6" name="Group 6"/>
              <p:cNvGrpSpPr>
                <a:grpSpLocks/>
              </p:cNvGrpSpPr>
              <p:nvPr/>
            </p:nvGrpSpPr>
            <p:grpSpPr bwMode="auto">
              <a:xfrm>
                <a:off x="2152" y="979"/>
                <a:ext cx="2518" cy="2613"/>
                <a:chOff x="1346" y="-511"/>
                <a:chExt cx="13653" cy="14163"/>
              </a:xfrm>
            </p:grpSpPr>
            <p:sp>
              <p:nvSpPr>
                <p:cNvPr id="20539" name="Line 7"/>
                <p:cNvSpPr>
                  <a:spLocks noChangeShapeType="1"/>
                </p:cNvSpPr>
                <p:nvPr/>
              </p:nvSpPr>
              <p:spPr bwMode="auto">
                <a:xfrm rot="6908136" flipH="1">
                  <a:off x="7832" y="10805"/>
                  <a:ext cx="398" cy="19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540" name="Line 8"/>
                <p:cNvSpPr>
                  <a:spLocks noChangeShapeType="1"/>
                </p:cNvSpPr>
                <p:nvPr/>
              </p:nvSpPr>
              <p:spPr bwMode="auto">
                <a:xfrm rot="6908136">
                  <a:off x="-1219" y="4834"/>
                  <a:ext cx="13141" cy="2451"/>
                </a:xfrm>
                <a:prstGeom prst="line">
                  <a:avLst/>
                </a:prstGeom>
                <a:noFill/>
                <a:ln w="31750">
                  <a:solidFill>
                    <a:srgbClr val="C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541" name="Line 9"/>
                <p:cNvSpPr>
                  <a:spLocks noChangeShapeType="1"/>
                </p:cNvSpPr>
                <p:nvPr/>
              </p:nvSpPr>
              <p:spPr bwMode="auto">
                <a:xfrm rot="6908136" flipH="1">
                  <a:off x="4674" y="-1399"/>
                  <a:ext cx="6998" cy="13653"/>
                </a:xfrm>
                <a:prstGeom prst="line">
                  <a:avLst/>
                </a:prstGeom>
                <a:noFill/>
                <a:ln w="31750">
                  <a:solidFill>
                    <a:srgbClr val="C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542" name="Line 10"/>
                <p:cNvSpPr>
                  <a:spLocks noChangeShapeType="1"/>
                </p:cNvSpPr>
                <p:nvPr/>
              </p:nvSpPr>
              <p:spPr bwMode="auto">
                <a:xfrm rot="6908136">
                  <a:off x="4343" y="5877"/>
                  <a:ext cx="4844" cy="10705"/>
                </a:xfrm>
                <a:prstGeom prst="line">
                  <a:avLst/>
                </a:prstGeom>
                <a:noFill/>
                <a:ln w="31750">
                  <a:solidFill>
                    <a:srgbClr val="C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543" name="Line 11"/>
                <p:cNvSpPr>
                  <a:spLocks noChangeShapeType="1"/>
                </p:cNvSpPr>
                <p:nvPr/>
              </p:nvSpPr>
              <p:spPr bwMode="auto">
                <a:xfrm rot="6908136">
                  <a:off x="8731" y="6170"/>
                  <a:ext cx="1106" cy="1152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544" name="Arc 12"/>
                <p:cNvSpPr>
                  <a:spLocks/>
                </p:cNvSpPr>
                <p:nvPr/>
              </p:nvSpPr>
              <p:spPr bwMode="auto">
                <a:xfrm rot="2144265">
                  <a:off x="1788" y="10293"/>
                  <a:ext cx="2151" cy="933"/>
                </a:xfrm>
                <a:custGeom>
                  <a:avLst/>
                  <a:gdLst>
                    <a:gd name="T0" fmla="*/ 0 w 29130"/>
                    <a:gd name="T1" fmla="*/ 0 h 21600"/>
                    <a:gd name="T2" fmla="*/ 0 w 29130"/>
                    <a:gd name="T3" fmla="*/ 0 h 21600"/>
                    <a:gd name="T4" fmla="*/ 0 w 2913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9130"/>
                    <a:gd name="T10" fmla="*/ 0 h 21600"/>
                    <a:gd name="T11" fmla="*/ 29130 w 2913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9130" h="21600" fill="none" extrusionOk="0">
                      <a:moveTo>
                        <a:pt x="0" y="1408"/>
                      </a:moveTo>
                      <a:cubicBezTo>
                        <a:pt x="2450" y="477"/>
                        <a:pt x="5050" y="-1"/>
                        <a:pt x="7672" y="0"/>
                      </a:cubicBezTo>
                      <a:cubicBezTo>
                        <a:pt x="18645" y="0"/>
                        <a:pt x="27874" y="8227"/>
                        <a:pt x="29130" y="19128"/>
                      </a:cubicBezTo>
                    </a:path>
                    <a:path w="29130" h="21600" stroke="0" extrusionOk="0">
                      <a:moveTo>
                        <a:pt x="0" y="1408"/>
                      </a:moveTo>
                      <a:cubicBezTo>
                        <a:pt x="2450" y="477"/>
                        <a:pt x="5050" y="-1"/>
                        <a:pt x="7672" y="0"/>
                      </a:cubicBezTo>
                      <a:cubicBezTo>
                        <a:pt x="18645" y="0"/>
                        <a:pt x="27874" y="8227"/>
                        <a:pt x="29130" y="19128"/>
                      </a:cubicBezTo>
                      <a:lnTo>
                        <a:pt x="7672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0533" name="Text Box 13"/>
              <p:cNvSpPr txBox="1">
                <a:spLocks noChangeArrowheads="1"/>
              </p:cNvSpPr>
              <p:nvPr/>
            </p:nvSpPr>
            <p:spPr bwMode="auto">
              <a:xfrm>
                <a:off x="2319" y="2664"/>
                <a:ext cx="728" cy="3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en-US" b="1">
                    <a:solidFill>
                      <a:srgbClr val="0000CC"/>
                    </a:solidFill>
                    <a:latin typeface="Calibri" pitchFamily="34" charset="0"/>
                  </a:rPr>
                  <a:t>70</a:t>
                </a:r>
                <a:r>
                  <a:rPr lang="en-US">
                    <a:solidFill>
                      <a:srgbClr val="0000CC"/>
                    </a:solidFill>
                    <a:latin typeface="Times New Roman" pitchFamily="18" charset="0"/>
                    <a:sym typeface="Symbol" pitchFamily="18" charset="2"/>
                  </a:rPr>
                  <a:t></a:t>
                </a:r>
                <a:endParaRPr lang="ru-RU">
                  <a:solidFill>
                    <a:srgbClr val="0000CC"/>
                  </a:solidFill>
                </a:endParaRPr>
              </a:p>
            </p:txBody>
          </p:sp>
          <p:sp>
            <p:nvSpPr>
              <p:cNvPr id="20534" name="Text Box 14"/>
              <p:cNvSpPr txBox="1">
                <a:spLocks noChangeArrowheads="1"/>
              </p:cNvSpPr>
              <p:nvPr/>
            </p:nvSpPr>
            <p:spPr bwMode="auto">
              <a:xfrm>
                <a:off x="2111" y="1088"/>
                <a:ext cx="447" cy="3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en-US" sz="2000" b="1">
                    <a:solidFill>
                      <a:srgbClr val="0000CC"/>
                    </a:solidFill>
                    <a:latin typeface="Calibri" pitchFamily="34" charset="0"/>
                  </a:rPr>
                  <a:t>K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35" name="Text Box 15"/>
              <p:cNvSpPr txBox="1">
                <a:spLocks noChangeArrowheads="1"/>
              </p:cNvSpPr>
              <p:nvPr/>
            </p:nvSpPr>
            <p:spPr bwMode="auto">
              <a:xfrm>
                <a:off x="3275" y="1561"/>
                <a:ext cx="417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en-US" sz="2000" b="1">
                    <a:solidFill>
                      <a:srgbClr val="0000CC"/>
                    </a:solidFill>
                    <a:latin typeface="Calibri" pitchFamily="34" charset="0"/>
                  </a:rPr>
                  <a:t>B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36" name="Text Box 16"/>
              <p:cNvSpPr txBox="1">
                <a:spLocks noChangeArrowheads="1"/>
              </p:cNvSpPr>
              <p:nvPr/>
            </p:nvSpPr>
            <p:spPr bwMode="auto">
              <a:xfrm>
                <a:off x="4295" y="2822"/>
                <a:ext cx="520" cy="4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en-US" sz="2000" b="1">
                    <a:solidFill>
                      <a:srgbClr val="0000CC"/>
                    </a:solidFill>
                    <a:latin typeface="Calibri" pitchFamily="34" charset="0"/>
                  </a:rPr>
                  <a:t>E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37" name="Text Box 17"/>
              <p:cNvSpPr txBox="1">
                <a:spLocks noChangeArrowheads="1"/>
              </p:cNvSpPr>
              <p:nvPr/>
            </p:nvSpPr>
            <p:spPr bwMode="auto">
              <a:xfrm>
                <a:off x="1591" y="2979"/>
                <a:ext cx="419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en-US" sz="2000" b="1">
                    <a:solidFill>
                      <a:srgbClr val="0000CC"/>
                    </a:solidFill>
                    <a:latin typeface="Calibri" pitchFamily="34" charset="0"/>
                  </a:rPr>
                  <a:t>C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38" name="Text Box 20"/>
              <p:cNvSpPr txBox="1">
                <a:spLocks noChangeArrowheads="1"/>
              </p:cNvSpPr>
              <p:nvPr/>
            </p:nvSpPr>
            <p:spPr bwMode="auto">
              <a:xfrm>
                <a:off x="1424" y="694"/>
                <a:ext cx="433" cy="377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en-US" sz="2000" b="1">
                    <a:solidFill>
                      <a:srgbClr val="990099"/>
                    </a:solidFill>
                    <a:latin typeface="Calibri" pitchFamily="34" charset="0"/>
                  </a:rPr>
                  <a:t>4</a:t>
                </a:r>
                <a:endParaRPr lang="ru-RU" sz="2000">
                  <a:solidFill>
                    <a:srgbClr val="990099"/>
                  </a:solidFill>
                </a:endParaRPr>
              </a:p>
            </p:txBody>
          </p:sp>
        </p:grpSp>
        <p:grpSp>
          <p:nvGrpSpPr>
            <p:cNvPr id="7" name="Group 21"/>
            <p:cNvGrpSpPr>
              <a:grpSpLocks/>
            </p:cNvGrpSpPr>
            <p:nvPr/>
          </p:nvGrpSpPr>
          <p:grpSpPr bwMode="auto">
            <a:xfrm>
              <a:off x="5023" y="615"/>
              <a:ext cx="2065" cy="3073"/>
              <a:chOff x="5023" y="615"/>
              <a:chExt cx="2065" cy="3073"/>
            </a:xfrm>
          </p:grpSpPr>
          <p:sp>
            <p:nvSpPr>
              <p:cNvPr id="20520" name="Text Box 22"/>
              <p:cNvSpPr txBox="1">
                <a:spLocks noChangeArrowheads="1"/>
              </p:cNvSpPr>
              <p:nvPr/>
            </p:nvSpPr>
            <p:spPr bwMode="auto">
              <a:xfrm>
                <a:off x="6624" y="615"/>
                <a:ext cx="459" cy="3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en-US" sz="2000" b="1">
                    <a:solidFill>
                      <a:srgbClr val="0000CC"/>
                    </a:solidFill>
                    <a:latin typeface="Calibri" pitchFamily="34" charset="0"/>
                  </a:rPr>
                  <a:t>A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21" name="Text Box 23"/>
              <p:cNvSpPr txBox="1">
                <a:spLocks noChangeArrowheads="1"/>
              </p:cNvSpPr>
              <p:nvPr/>
            </p:nvSpPr>
            <p:spPr bwMode="auto">
              <a:xfrm>
                <a:off x="6624" y="3295"/>
                <a:ext cx="464" cy="3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2000" b="1">
                    <a:solidFill>
                      <a:srgbClr val="0000CC"/>
                    </a:solidFill>
                    <a:latin typeface="Times New Roman" pitchFamily="18" charset="0"/>
                  </a:rPr>
                  <a:t>K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22" name="Text Box 24"/>
              <p:cNvSpPr txBox="1">
                <a:spLocks noChangeArrowheads="1"/>
              </p:cNvSpPr>
              <p:nvPr/>
            </p:nvSpPr>
            <p:spPr bwMode="auto">
              <a:xfrm>
                <a:off x="5126" y="1955"/>
                <a:ext cx="433" cy="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en-US" sz="2000" b="1">
                    <a:solidFill>
                      <a:srgbClr val="0000CC"/>
                    </a:solidFill>
                    <a:latin typeface="Calibri" pitchFamily="34" charset="0"/>
                  </a:rPr>
                  <a:t>B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23" name="Text Box 25"/>
              <p:cNvSpPr txBox="1">
                <a:spLocks noChangeArrowheads="1"/>
              </p:cNvSpPr>
              <p:nvPr/>
            </p:nvSpPr>
            <p:spPr bwMode="auto">
              <a:xfrm>
                <a:off x="5919" y="2191"/>
                <a:ext cx="705" cy="3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en-US" b="1">
                    <a:solidFill>
                      <a:srgbClr val="0000CC"/>
                    </a:solidFill>
                    <a:latin typeface="Calibri" pitchFamily="34" charset="0"/>
                  </a:rPr>
                  <a:t>50</a:t>
                </a:r>
                <a:r>
                  <a:rPr lang="en-US">
                    <a:solidFill>
                      <a:srgbClr val="0000CC"/>
                    </a:solidFill>
                    <a:latin typeface="Times New Roman" pitchFamily="18" charset="0"/>
                    <a:sym typeface="Symbol" pitchFamily="18" charset="2"/>
                  </a:rPr>
                  <a:t></a:t>
                </a:r>
                <a:endParaRPr lang="ru-RU">
                  <a:solidFill>
                    <a:srgbClr val="0000CC"/>
                  </a:solidFill>
                </a:endParaRPr>
              </a:p>
            </p:txBody>
          </p:sp>
          <p:sp>
            <p:nvSpPr>
              <p:cNvPr id="20524" name="Arc 27"/>
              <p:cNvSpPr>
                <a:spLocks/>
              </p:cNvSpPr>
              <p:nvPr/>
            </p:nvSpPr>
            <p:spPr bwMode="auto">
              <a:xfrm rot="1952588">
                <a:off x="5807" y="2165"/>
                <a:ext cx="311" cy="290"/>
              </a:xfrm>
              <a:custGeom>
                <a:avLst/>
                <a:gdLst>
                  <a:gd name="T0" fmla="*/ 0 w 21600"/>
                  <a:gd name="T1" fmla="*/ 0 h 24740"/>
                  <a:gd name="T2" fmla="*/ 0 w 21600"/>
                  <a:gd name="T3" fmla="*/ 0 h 24740"/>
                  <a:gd name="T4" fmla="*/ 0 w 21600"/>
                  <a:gd name="T5" fmla="*/ 0 h 2474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4740"/>
                  <a:gd name="T11" fmla="*/ 21600 w 21600"/>
                  <a:gd name="T12" fmla="*/ 24740 h 2474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4740" fill="none" extrusionOk="0">
                    <a:moveTo>
                      <a:pt x="8301" y="-1"/>
                    </a:moveTo>
                    <a:cubicBezTo>
                      <a:pt x="16353" y="3351"/>
                      <a:pt x="21600" y="11218"/>
                      <a:pt x="21600" y="19941"/>
                    </a:cubicBezTo>
                    <a:cubicBezTo>
                      <a:pt x="21600" y="21555"/>
                      <a:pt x="21418" y="23165"/>
                      <a:pt x="21060" y="24740"/>
                    </a:cubicBezTo>
                  </a:path>
                  <a:path w="21600" h="24740" stroke="0" extrusionOk="0">
                    <a:moveTo>
                      <a:pt x="8301" y="-1"/>
                    </a:moveTo>
                    <a:cubicBezTo>
                      <a:pt x="16353" y="3351"/>
                      <a:pt x="21600" y="11218"/>
                      <a:pt x="21600" y="19941"/>
                    </a:cubicBezTo>
                    <a:cubicBezTo>
                      <a:pt x="21600" y="21555"/>
                      <a:pt x="21418" y="23165"/>
                      <a:pt x="21060" y="24740"/>
                    </a:cubicBezTo>
                    <a:lnTo>
                      <a:pt x="0" y="19941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8" name="Group 28"/>
              <p:cNvGrpSpPr>
                <a:grpSpLocks/>
              </p:cNvGrpSpPr>
              <p:nvPr/>
            </p:nvGrpSpPr>
            <p:grpSpPr bwMode="auto">
              <a:xfrm rot="-5400000">
                <a:off x="5042" y="1621"/>
                <a:ext cx="2370" cy="1146"/>
                <a:chOff x="2889" y="1923"/>
                <a:chExt cx="11340" cy="9618"/>
              </a:xfrm>
            </p:grpSpPr>
            <p:sp>
              <p:nvSpPr>
                <p:cNvPr id="20527" name="Line 29"/>
                <p:cNvSpPr>
                  <a:spLocks noChangeShapeType="1"/>
                </p:cNvSpPr>
                <p:nvPr/>
              </p:nvSpPr>
              <p:spPr bwMode="auto">
                <a:xfrm>
                  <a:off x="2889" y="11533"/>
                  <a:ext cx="11339" cy="0"/>
                </a:xfrm>
                <a:prstGeom prst="line">
                  <a:avLst/>
                </a:prstGeom>
                <a:noFill/>
                <a:ln w="31750">
                  <a:solidFill>
                    <a:srgbClr val="C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528" name="Line 30"/>
                <p:cNvSpPr>
                  <a:spLocks noChangeShapeType="1"/>
                </p:cNvSpPr>
                <p:nvPr/>
              </p:nvSpPr>
              <p:spPr bwMode="auto">
                <a:xfrm flipH="1">
                  <a:off x="2915" y="1923"/>
                  <a:ext cx="5657" cy="9616"/>
                </a:xfrm>
                <a:prstGeom prst="line">
                  <a:avLst/>
                </a:prstGeom>
                <a:noFill/>
                <a:ln w="31750">
                  <a:solidFill>
                    <a:srgbClr val="C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529" name="Line 31"/>
                <p:cNvSpPr>
                  <a:spLocks noChangeShapeType="1"/>
                </p:cNvSpPr>
                <p:nvPr/>
              </p:nvSpPr>
              <p:spPr bwMode="auto">
                <a:xfrm>
                  <a:off x="8559" y="1926"/>
                  <a:ext cx="5670" cy="9615"/>
                </a:xfrm>
                <a:prstGeom prst="line">
                  <a:avLst/>
                </a:prstGeom>
                <a:noFill/>
                <a:ln w="31750">
                  <a:solidFill>
                    <a:srgbClr val="C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530" name="Line 32"/>
                <p:cNvSpPr>
                  <a:spLocks noChangeShapeType="1"/>
                </p:cNvSpPr>
                <p:nvPr/>
              </p:nvSpPr>
              <p:spPr bwMode="auto">
                <a:xfrm>
                  <a:off x="8572" y="1923"/>
                  <a:ext cx="0" cy="9614"/>
                </a:xfrm>
                <a:prstGeom prst="line">
                  <a:avLst/>
                </a:prstGeom>
                <a:noFill/>
                <a:ln w="31750">
                  <a:solidFill>
                    <a:srgbClr val="C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0526" name="Text Box 40"/>
              <p:cNvSpPr txBox="1">
                <a:spLocks noChangeArrowheads="1"/>
              </p:cNvSpPr>
              <p:nvPr/>
            </p:nvSpPr>
            <p:spPr bwMode="auto">
              <a:xfrm>
                <a:off x="5023" y="615"/>
                <a:ext cx="416" cy="36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ru-RU" sz="2000" b="1">
                    <a:solidFill>
                      <a:srgbClr val="990099"/>
                    </a:solidFill>
                    <a:latin typeface="Calibri" pitchFamily="34" charset="0"/>
                  </a:rPr>
                  <a:t>5</a:t>
                </a:r>
                <a:endParaRPr lang="ru-RU" sz="2000">
                  <a:solidFill>
                    <a:srgbClr val="990099"/>
                  </a:solidFill>
                </a:endParaRPr>
              </a:p>
            </p:txBody>
          </p:sp>
        </p:grpSp>
        <p:grpSp>
          <p:nvGrpSpPr>
            <p:cNvPr id="9" name="Group 41"/>
            <p:cNvGrpSpPr>
              <a:grpSpLocks/>
            </p:cNvGrpSpPr>
            <p:nvPr/>
          </p:nvGrpSpPr>
          <p:grpSpPr bwMode="auto">
            <a:xfrm>
              <a:off x="7505" y="615"/>
              <a:ext cx="2788" cy="2691"/>
              <a:chOff x="7505" y="615"/>
              <a:chExt cx="2788" cy="2691"/>
            </a:xfrm>
          </p:grpSpPr>
          <p:sp>
            <p:nvSpPr>
              <p:cNvPr id="20508" name="Text Box 42"/>
              <p:cNvSpPr txBox="1">
                <a:spLocks noChangeArrowheads="1"/>
              </p:cNvSpPr>
              <p:nvPr/>
            </p:nvSpPr>
            <p:spPr bwMode="auto">
              <a:xfrm>
                <a:off x="9621" y="1876"/>
                <a:ext cx="426" cy="3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en-US" sz="2000" b="1">
                    <a:solidFill>
                      <a:srgbClr val="0000CC"/>
                    </a:solidFill>
                    <a:latin typeface="Calibri" pitchFamily="34" charset="0"/>
                  </a:rPr>
                  <a:t>B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09" name="Text Box 43"/>
              <p:cNvSpPr txBox="1">
                <a:spLocks noChangeArrowheads="1"/>
              </p:cNvSpPr>
              <p:nvPr/>
            </p:nvSpPr>
            <p:spPr bwMode="auto">
              <a:xfrm>
                <a:off x="8828" y="1088"/>
                <a:ext cx="529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en-US" sz="2000" b="1">
                    <a:solidFill>
                      <a:srgbClr val="0000CC"/>
                    </a:solidFill>
                    <a:latin typeface="Calibri" pitchFamily="34" charset="0"/>
                  </a:rPr>
                  <a:t>C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10" name="Line 44"/>
              <p:cNvSpPr>
                <a:spLocks noChangeShapeType="1"/>
              </p:cNvSpPr>
              <p:nvPr/>
            </p:nvSpPr>
            <p:spPr bwMode="auto">
              <a:xfrm rot="-276260">
                <a:off x="8570" y="2039"/>
                <a:ext cx="162" cy="16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11" name="Line 45"/>
              <p:cNvSpPr>
                <a:spLocks noChangeShapeType="1"/>
              </p:cNvSpPr>
              <p:nvPr/>
            </p:nvSpPr>
            <p:spPr bwMode="auto">
              <a:xfrm rot="-7184397">
                <a:off x="8783" y="2136"/>
                <a:ext cx="1544" cy="22"/>
              </a:xfrm>
              <a:prstGeom prst="line">
                <a:avLst/>
              </a:prstGeom>
              <a:noFill/>
              <a:ln w="3175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12" name="Line 46"/>
              <p:cNvSpPr>
                <a:spLocks noChangeShapeType="1"/>
              </p:cNvSpPr>
              <p:nvPr/>
            </p:nvSpPr>
            <p:spPr bwMode="auto">
              <a:xfrm rot="14415603" flipH="1">
                <a:off x="8517" y="1939"/>
                <a:ext cx="786" cy="1947"/>
              </a:xfrm>
              <a:prstGeom prst="line">
                <a:avLst/>
              </a:prstGeom>
              <a:noFill/>
              <a:ln w="3175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13" name="Line 47"/>
              <p:cNvSpPr>
                <a:spLocks noChangeShapeType="1"/>
              </p:cNvSpPr>
              <p:nvPr/>
            </p:nvSpPr>
            <p:spPr bwMode="auto">
              <a:xfrm rot="-7184397">
                <a:off x="8172" y="1268"/>
                <a:ext cx="731" cy="1911"/>
              </a:xfrm>
              <a:prstGeom prst="line">
                <a:avLst/>
              </a:prstGeom>
              <a:noFill/>
              <a:ln w="3175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14" name="Line 48"/>
              <p:cNvSpPr>
                <a:spLocks noChangeShapeType="1"/>
              </p:cNvSpPr>
              <p:nvPr/>
            </p:nvSpPr>
            <p:spPr bwMode="auto">
              <a:xfrm rot="-7184397">
                <a:off x="8705" y="1622"/>
                <a:ext cx="0" cy="1911"/>
              </a:xfrm>
              <a:prstGeom prst="line">
                <a:avLst/>
              </a:prstGeom>
              <a:noFill/>
              <a:ln w="3175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15" name="Line 49"/>
              <p:cNvSpPr>
                <a:spLocks noChangeShapeType="1"/>
              </p:cNvSpPr>
              <p:nvPr/>
            </p:nvSpPr>
            <p:spPr bwMode="auto">
              <a:xfrm rot="21323740" flipH="1">
                <a:off x="9014" y="2744"/>
                <a:ext cx="42" cy="23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16" name="Text Box 53"/>
              <p:cNvSpPr txBox="1">
                <a:spLocks noChangeArrowheads="1"/>
              </p:cNvSpPr>
              <p:nvPr/>
            </p:nvSpPr>
            <p:spPr bwMode="auto">
              <a:xfrm>
                <a:off x="9797" y="2743"/>
                <a:ext cx="496" cy="3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en-US" sz="2000" b="1">
                    <a:solidFill>
                      <a:srgbClr val="0000CC"/>
                    </a:solidFill>
                    <a:latin typeface="Calibri" pitchFamily="34" charset="0"/>
                  </a:rPr>
                  <a:t>A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17" name="Text Box 54"/>
              <p:cNvSpPr txBox="1">
                <a:spLocks noChangeArrowheads="1"/>
              </p:cNvSpPr>
              <p:nvPr/>
            </p:nvSpPr>
            <p:spPr bwMode="auto">
              <a:xfrm>
                <a:off x="7505" y="2822"/>
                <a:ext cx="460" cy="3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en-US" sz="2000" b="1">
                    <a:solidFill>
                      <a:srgbClr val="0000CC"/>
                    </a:solidFill>
                    <a:latin typeface="Calibri" pitchFamily="34" charset="0"/>
                  </a:rPr>
                  <a:t>K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18" name="Line 57"/>
              <p:cNvSpPr>
                <a:spLocks noChangeShapeType="1"/>
              </p:cNvSpPr>
              <p:nvPr/>
            </p:nvSpPr>
            <p:spPr bwMode="auto">
              <a:xfrm rot="21323740" flipH="1">
                <a:off x="9184" y="1727"/>
                <a:ext cx="246" cy="8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19" name="Text Box 58"/>
              <p:cNvSpPr txBox="1">
                <a:spLocks noChangeArrowheads="1"/>
              </p:cNvSpPr>
              <p:nvPr/>
            </p:nvSpPr>
            <p:spPr bwMode="auto">
              <a:xfrm>
                <a:off x="8142" y="615"/>
                <a:ext cx="453" cy="37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en-US" sz="2000" b="1">
                    <a:solidFill>
                      <a:srgbClr val="990099"/>
                    </a:solidFill>
                    <a:latin typeface="Calibri" pitchFamily="34" charset="0"/>
                  </a:rPr>
                  <a:t>6</a:t>
                </a:r>
                <a:endParaRPr lang="ru-RU" sz="2000">
                  <a:solidFill>
                    <a:srgbClr val="990099"/>
                  </a:solidFill>
                </a:endParaRPr>
              </a:p>
            </p:txBody>
          </p:sp>
        </p:grpSp>
      </p:grpSp>
      <p:sp>
        <p:nvSpPr>
          <p:cNvPr id="116" name="Line 11"/>
          <p:cNvSpPr>
            <a:spLocks noChangeShapeType="1"/>
          </p:cNvSpPr>
          <p:nvPr/>
        </p:nvSpPr>
        <p:spPr bwMode="auto">
          <a:xfrm rot="6908136" flipV="1">
            <a:off x="3885407" y="4618832"/>
            <a:ext cx="187325" cy="1666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7" name="Line 57"/>
          <p:cNvSpPr>
            <a:spLocks noChangeShapeType="1"/>
          </p:cNvSpPr>
          <p:nvPr/>
        </p:nvSpPr>
        <p:spPr bwMode="auto">
          <a:xfrm rot="21323740" flipH="1">
            <a:off x="8978901" y="3508376"/>
            <a:ext cx="201613" cy="809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8" name="Line 57"/>
          <p:cNvSpPr>
            <a:spLocks noChangeShapeType="1"/>
          </p:cNvSpPr>
          <p:nvPr/>
        </p:nvSpPr>
        <p:spPr bwMode="auto">
          <a:xfrm rot="21323740" flipH="1">
            <a:off x="9339264" y="4013201"/>
            <a:ext cx="200025" cy="809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9" name="Line 57"/>
          <p:cNvSpPr>
            <a:spLocks noChangeShapeType="1"/>
          </p:cNvSpPr>
          <p:nvPr/>
        </p:nvSpPr>
        <p:spPr bwMode="auto">
          <a:xfrm rot="21323740" flipH="1">
            <a:off x="9339264" y="4084638"/>
            <a:ext cx="200025" cy="8096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4" name="Line 57"/>
          <p:cNvSpPr>
            <a:spLocks noChangeShapeType="1"/>
          </p:cNvSpPr>
          <p:nvPr/>
        </p:nvSpPr>
        <p:spPr bwMode="auto">
          <a:xfrm rot="-276260" flipH="1" flipV="1">
            <a:off x="6534151" y="3206751"/>
            <a:ext cx="131763" cy="1555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5" name="Line 57"/>
          <p:cNvSpPr>
            <a:spLocks noChangeShapeType="1"/>
          </p:cNvSpPr>
          <p:nvPr/>
        </p:nvSpPr>
        <p:spPr bwMode="auto">
          <a:xfrm rot="21323740" flipH="1">
            <a:off x="6530976" y="4445001"/>
            <a:ext cx="200025" cy="809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" name="Text Box 37"/>
          <p:cNvSpPr txBox="1">
            <a:spLocks noChangeArrowheads="1"/>
          </p:cNvSpPr>
          <p:nvPr/>
        </p:nvSpPr>
        <p:spPr bwMode="auto">
          <a:xfrm>
            <a:off x="2640013" y="2492376"/>
            <a:ext cx="360362" cy="3603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sz="2000" b="1">
                <a:solidFill>
                  <a:srgbClr val="990099"/>
                </a:solidFill>
                <a:latin typeface="Calibri" pitchFamily="34" charset="0"/>
              </a:rPr>
              <a:t>4</a:t>
            </a:r>
            <a:endParaRPr lang="ru-RU" sz="2000">
              <a:solidFill>
                <a:srgbClr val="990099"/>
              </a:solidFill>
            </a:endParaRPr>
          </a:p>
        </p:txBody>
      </p:sp>
      <p:sp>
        <p:nvSpPr>
          <p:cNvPr id="62" name="Text Box 37"/>
          <p:cNvSpPr txBox="1">
            <a:spLocks noChangeArrowheads="1"/>
          </p:cNvSpPr>
          <p:nvPr/>
        </p:nvSpPr>
        <p:spPr bwMode="auto">
          <a:xfrm>
            <a:off x="5591176" y="2420938"/>
            <a:ext cx="360363" cy="3603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sz="2000" b="1" dirty="0">
                <a:solidFill>
                  <a:srgbClr val="990099"/>
                </a:solidFill>
                <a:latin typeface="Calibri" pitchFamily="34" charset="0"/>
              </a:rPr>
              <a:t>5</a:t>
            </a:r>
            <a:endParaRPr lang="ru-RU" sz="2000" dirty="0">
              <a:solidFill>
                <a:srgbClr val="990099"/>
              </a:solidFill>
            </a:endParaRPr>
          </a:p>
        </p:txBody>
      </p:sp>
      <p:sp>
        <p:nvSpPr>
          <p:cNvPr id="63" name="Text Box 37"/>
          <p:cNvSpPr txBox="1">
            <a:spLocks noChangeArrowheads="1"/>
          </p:cNvSpPr>
          <p:nvPr/>
        </p:nvSpPr>
        <p:spPr bwMode="auto">
          <a:xfrm>
            <a:off x="8112125" y="2420938"/>
            <a:ext cx="431800" cy="3603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sz="2000" b="1">
                <a:solidFill>
                  <a:srgbClr val="990099"/>
                </a:solidFill>
                <a:latin typeface="Calibri" pitchFamily="34" charset="0"/>
              </a:rPr>
              <a:t>6</a:t>
            </a:r>
            <a:endParaRPr lang="ru-RU" sz="2000">
              <a:solidFill>
                <a:srgbClr val="990099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 rot="16200000">
            <a:off x="6477332" y="3310266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┐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036531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00"/>
                            </p:stCondLst>
                            <p:childTnLst>
                              <p:par>
                                <p:cTn id="1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200"/>
                            </p:stCondLst>
                            <p:childTnLst>
                              <p:par>
                                <p:cTn id="4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200"/>
                            </p:stCondLst>
                            <p:childTnLst>
                              <p:par>
                                <p:cTn id="5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200"/>
                            </p:stCondLst>
                            <p:childTnLst>
                              <p:par>
                                <p:cTn id="6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200"/>
                            </p:stCondLst>
                            <p:childTnLst>
                              <p:par>
                                <p:cTn id="8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 animBg="1"/>
      <p:bldP spid="117" grpId="0" animBg="1"/>
      <p:bldP spid="118" grpId="0" animBg="1"/>
      <p:bldP spid="119" grpId="0" animBg="1"/>
      <p:bldP spid="124" grpId="0" animBg="1"/>
      <p:bldP spid="125" grpId="0" animBg="1"/>
      <p:bldP spid="61" grpId="0" animBg="1"/>
      <p:bldP spid="62" grpId="0" animBg="1"/>
      <p:bldP spid="63" grpId="0" animBg="1"/>
      <p:bldP spid="6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2421" y="274638"/>
            <a:ext cx="793358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>
                <a:solidFill>
                  <a:schemeClr val="accent6">
                    <a:lumMod val="75000"/>
                  </a:schemeClr>
                </a:solidFill>
              </a:rPr>
              <a:t>Где в жизни встречаются равнобедренные треугольники?</a:t>
            </a:r>
            <a:endParaRPr lang="ru-RU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5" descr="Photo2-0042[1]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1463" y="1417638"/>
            <a:ext cx="4100515" cy="2754544"/>
          </a:xfrm>
          <a:prstGeom prst="rect">
            <a:avLst/>
          </a:prstGeom>
          <a:noFill/>
        </p:spPr>
      </p:pic>
      <p:pic>
        <p:nvPicPr>
          <p:cNvPr id="5" name="Picture 10" descr="Жд мосты через Урку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6452" y="3451402"/>
            <a:ext cx="4243138" cy="27146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7871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7" descr="0012no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3799" y="251607"/>
            <a:ext cx="4801463" cy="3357586"/>
          </a:xfrm>
          <a:prstGeom prst="rect">
            <a:avLst/>
          </a:prstGeom>
          <a:noFill/>
        </p:spPr>
      </p:pic>
      <p:pic>
        <p:nvPicPr>
          <p:cNvPr id="5" name="Picture 8" descr="0033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23632" y="3289646"/>
            <a:ext cx="4572000" cy="32717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1976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Развитие глазомера.</a:t>
            </a:r>
            <a:endParaRPr lang="ru-RU" dirty="0"/>
          </a:p>
        </p:txBody>
      </p:sp>
      <p:pic>
        <p:nvPicPr>
          <p:cNvPr id="10242" name="Picture 2" descr="http://player.myshared.ru/4/194891/slides/slide_22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67" t="830" r="4564" b="23632"/>
          <a:stretch/>
        </p:blipFill>
        <p:spPr bwMode="auto">
          <a:xfrm>
            <a:off x="2759676" y="1491049"/>
            <a:ext cx="5679028" cy="3608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606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38200" y="181232"/>
            <a:ext cx="9739184" cy="6244282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ru-RU" sz="5100" dirty="0"/>
              <a:t>Тест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Треугольник-это геометрическая фигура, состоящая: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из трех точек, не лежащих на одной прямой и попарно соединенных отрезками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из трех точек, попарно соединенных отрезками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из трех отрезков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из трех точек и трех отрезков</a:t>
            </a:r>
          </a:p>
          <a:p>
            <a:pPr marL="0" indent="0">
              <a:spcBef>
                <a:spcPts val="0"/>
              </a:spcBef>
              <a:buNone/>
            </a:pPr>
            <a:endParaRPr lang="ru-RU" sz="3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3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34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Медиана </a:t>
            </a:r>
            <a:r>
              <a:rPr lang="ru-RU" sz="3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треугольника - это отрезок, который: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делит противолежащую сторону пополам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соединяет вершину треугольника с противолежащей стороной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соединяет середину стороны треугольника с его вершину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соединяет вершину треугольника с серединой противоположной стороной</a:t>
            </a:r>
          </a:p>
          <a:p>
            <a:pPr marL="0" indent="0">
              <a:spcBef>
                <a:spcPts val="0"/>
              </a:spcBef>
              <a:buNone/>
            </a:pPr>
            <a:endParaRPr lang="ru-RU" sz="3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3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3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признак равенства треугольников гласит: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если две стороны и угол между ними одного треугольника соответственно равны двум сторонам и угол между ними другого треугольника, то такие треугольники равны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если две стороны и угол одного треугольника соответственно равны двум сторонам и углу другого треугольника, то такие треугольники равны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если  стороны и угол между ними одного треугольника равны двум сторонам и угол между ними другого треугольника, то такие треугольники равны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если две стороны и угол между ними одного треугольника равны двум сторонам и углу другого треугольника, то такие треугольники равны</a:t>
            </a:r>
          </a:p>
          <a:p>
            <a:pPr marL="0" indent="0">
              <a:spcBef>
                <a:spcPts val="0"/>
              </a:spcBef>
              <a:buNone/>
            </a:pPr>
            <a:endParaRPr lang="ru-RU" sz="3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3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3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Высота треугольника - это: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отрезок, перпендикулярный стороне треугольника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перпендикуляр, проведенный из вершины треугольника к прямой, содержащей противоположную сторону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отрезок пересекающий сторону треугольника под прямым углом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отрезок, соединяющий вершину треугольника с противолежащей стороной под прямым углом</a:t>
            </a:r>
          </a:p>
          <a:p>
            <a:pPr marL="0" indent="0">
              <a:spcBef>
                <a:spcPts val="0"/>
              </a:spcBef>
              <a:buNone/>
            </a:pPr>
            <a:endParaRPr lang="ru-RU" sz="3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3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3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Биссектриса треугольника – это: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отрезок биссектрисы угла треугольника, соединяющий вершину треугольника с точкой противоположной стороны треугольника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отрезок, соединяющий вершину треугольника с точкой противоположной стороны треугольника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луч, делящий угол пополам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отрезок, соединяющий вершину треугольника с противолежащей 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стороной.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93924" y="6133126"/>
            <a:ext cx="2051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а</a:t>
            </a:r>
            <a:r>
              <a:rPr lang="ru-RU" sz="3200" b="1" dirty="0" smtClean="0">
                <a:solidFill>
                  <a:srgbClr val="FF0000"/>
                </a:solidFill>
              </a:rPr>
              <a:t> г а б а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503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822" y="735828"/>
            <a:ext cx="10515600" cy="1325563"/>
          </a:xfrm>
        </p:spPr>
        <p:txBody>
          <a:bodyPr>
            <a:normAutofit/>
          </a:bodyPr>
          <a:lstStyle/>
          <a:p>
            <a:r>
              <a:rPr lang="ru-RU" sz="4800" b="1" i="1" dirty="0">
                <a:solidFill>
                  <a:schemeClr val="accent6">
                    <a:lumMod val="75000"/>
                  </a:schemeClr>
                </a:solidFill>
              </a:rPr>
              <a:t>Задание на дом:</a:t>
            </a:r>
            <a:endParaRPr lang="ru-RU" sz="48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24148" y="2603157"/>
            <a:ext cx="6612759" cy="1655805"/>
          </a:xfrm>
        </p:spPr>
        <p:txBody>
          <a:bodyPr/>
          <a:lstStyle/>
          <a:p>
            <a:pPr lvl="0">
              <a:buNone/>
            </a:pPr>
            <a:r>
              <a:rPr lang="ru-RU" dirty="0" smtClean="0"/>
              <a:t> </a:t>
            </a:r>
            <a:r>
              <a:rPr lang="ru-RU" sz="36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п.18</a:t>
            </a: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№ 104,107</a:t>
            </a:r>
            <a:r>
              <a:rPr lang="ru-RU" sz="36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117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321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464" y="280087"/>
            <a:ext cx="8596668" cy="659027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Рефлексия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070919"/>
            <a:ext cx="8936223" cy="534635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конце учебного занятия обучающимся предлагается устно выбрать и закончить следующие предложения.</a:t>
            </a:r>
          </a:p>
          <a:p>
            <a:pPr marL="0" indent="0">
              <a:buNone/>
            </a:pPr>
            <a:r>
              <a:rPr lang="ru-RU" u="sng" dirty="0"/>
              <a:t>Варианты:</a:t>
            </a:r>
          </a:p>
          <a:p>
            <a:r>
              <a:rPr lang="ru-RU" dirty="0"/>
              <a:t>"На сегодняшнем уроке я понял, я узнал, я разобрался…";</a:t>
            </a:r>
          </a:p>
          <a:p>
            <a:r>
              <a:rPr lang="ru-RU" dirty="0"/>
              <a:t>"Я похвалил бы себя…";</a:t>
            </a:r>
          </a:p>
          <a:p>
            <a:r>
              <a:rPr lang="ru-RU" dirty="0"/>
              <a:t>"Особенно мне понравилось…";</a:t>
            </a:r>
          </a:p>
          <a:p>
            <a:r>
              <a:rPr lang="ru-RU" dirty="0"/>
              <a:t>"После урока мне захотелось…";</a:t>
            </a:r>
          </a:p>
          <a:p>
            <a:r>
              <a:rPr lang="ru-RU" dirty="0"/>
              <a:t>"Я мечтаю о …";</a:t>
            </a:r>
          </a:p>
          <a:p>
            <a:r>
              <a:rPr lang="ru-RU" dirty="0"/>
              <a:t>"Сегодня мне удалось…";</a:t>
            </a:r>
          </a:p>
          <a:p>
            <a:r>
              <a:rPr lang="ru-RU" dirty="0"/>
              <a:t>"Я сумел…";</a:t>
            </a:r>
          </a:p>
          <a:p>
            <a:r>
              <a:rPr lang="ru-RU" dirty="0"/>
              <a:t>"Было интересно…";</a:t>
            </a:r>
          </a:p>
          <a:p>
            <a:r>
              <a:rPr lang="ru-RU" dirty="0"/>
              <a:t>"Было трудно…";</a:t>
            </a:r>
          </a:p>
          <a:p>
            <a:r>
              <a:rPr lang="ru-RU" dirty="0"/>
              <a:t>"Я понял, что…";</a:t>
            </a:r>
          </a:p>
          <a:p>
            <a:r>
              <a:rPr lang="ru-RU" dirty="0"/>
              <a:t>"Теперь я могу…";</a:t>
            </a:r>
          </a:p>
          <a:p>
            <a:r>
              <a:rPr lang="ru-RU" dirty="0"/>
              <a:t>"Я почувствовал, что…";</a:t>
            </a:r>
          </a:p>
          <a:p>
            <a:r>
              <a:rPr lang="ru-RU" dirty="0"/>
              <a:t>"Я научился…";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429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layer.myshared.ru/4/194891/slides/slide_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73" b="10919"/>
          <a:stretch/>
        </p:blipFill>
        <p:spPr bwMode="auto">
          <a:xfrm>
            <a:off x="2191264" y="477795"/>
            <a:ext cx="7545860" cy="5090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128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://player.myshared.ru/4/194891/slides/slide_6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76" b="10707"/>
          <a:stretch/>
        </p:blipFill>
        <p:spPr bwMode="auto">
          <a:xfrm>
            <a:off x="2388394" y="2160588"/>
            <a:ext cx="5083325" cy="3465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101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http://player.myshared.ru/4/194891/slides/slide_7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99" b="11556"/>
          <a:stretch/>
        </p:blipFill>
        <p:spPr bwMode="auto">
          <a:xfrm>
            <a:off x="2388395" y="2160589"/>
            <a:ext cx="5108038" cy="3432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381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Полилиния 30"/>
          <p:cNvSpPr/>
          <p:nvPr/>
        </p:nvSpPr>
        <p:spPr>
          <a:xfrm flipH="1" flipV="1">
            <a:off x="3952861" y="928671"/>
            <a:ext cx="484909" cy="471055"/>
          </a:xfrm>
          <a:custGeom>
            <a:avLst/>
            <a:gdLst>
              <a:gd name="connsiteX0" fmla="*/ 0 w 484909"/>
              <a:gd name="connsiteY0" fmla="*/ 0 h 471055"/>
              <a:gd name="connsiteX1" fmla="*/ 96982 w 484909"/>
              <a:gd name="connsiteY1" fmla="*/ 471055 h 471055"/>
              <a:gd name="connsiteX2" fmla="*/ 484909 w 484909"/>
              <a:gd name="connsiteY2" fmla="*/ 152400 h 471055"/>
              <a:gd name="connsiteX3" fmla="*/ 471055 w 484909"/>
              <a:gd name="connsiteY3" fmla="*/ 96982 h 471055"/>
              <a:gd name="connsiteX4" fmla="*/ 387927 w 484909"/>
              <a:gd name="connsiteY4" fmla="*/ 55418 h 471055"/>
              <a:gd name="connsiteX5" fmla="*/ 263237 w 484909"/>
              <a:gd name="connsiteY5" fmla="*/ 27709 h 471055"/>
              <a:gd name="connsiteX6" fmla="*/ 221673 w 484909"/>
              <a:gd name="connsiteY6" fmla="*/ 13855 h 471055"/>
              <a:gd name="connsiteX7" fmla="*/ 138546 w 484909"/>
              <a:gd name="connsiteY7" fmla="*/ 27709 h 471055"/>
              <a:gd name="connsiteX8" fmla="*/ 69273 w 484909"/>
              <a:gd name="connsiteY8" fmla="*/ 41564 h 471055"/>
              <a:gd name="connsiteX9" fmla="*/ 0 w 484909"/>
              <a:gd name="connsiteY9" fmla="*/ 0 h 471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84909" h="471055">
                <a:moveTo>
                  <a:pt x="0" y="0"/>
                </a:moveTo>
                <a:lnTo>
                  <a:pt x="96982" y="471055"/>
                </a:lnTo>
                <a:lnTo>
                  <a:pt x="484909" y="152400"/>
                </a:lnTo>
                <a:cubicBezTo>
                  <a:pt x="480291" y="133927"/>
                  <a:pt x="481617" y="112825"/>
                  <a:pt x="471055" y="96982"/>
                </a:cubicBezTo>
                <a:cubicBezTo>
                  <a:pt x="456769" y="75552"/>
                  <a:pt x="410706" y="61926"/>
                  <a:pt x="387927" y="55418"/>
                </a:cubicBezTo>
                <a:cubicBezTo>
                  <a:pt x="288403" y="26983"/>
                  <a:pt x="377473" y="56268"/>
                  <a:pt x="263237" y="27709"/>
                </a:cubicBezTo>
                <a:cubicBezTo>
                  <a:pt x="249069" y="24167"/>
                  <a:pt x="235528" y="18473"/>
                  <a:pt x="221673" y="13855"/>
                </a:cubicBezTo>
                <a:lnTo>
                  <a:pt x="138546" y="27709"/>
                </a:lnTo>
                <a:cubicBezTo>
                  <a:pt x="115378" y="31921"/>
                  <a:pt x="92704" y="39221"/>
                  <a:pt x="69273" y="41564"/>
                </a:cubicBezTo>
                <a:cubicBezTo>
                  <a:pt x="46297" y="43862"/>
                  <a:pt x="23091" y="41564"/>
                  <a:pt x="0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2341419" y="4045528"/>
            <a:ext cx="484909" cy="471055"/>
          </a:xfrm>
          <a:custGeom>
            <a:avLst/>
            <a:gdLst>
              <a:gd name="connsiteX0" fmla="*/ 0 w 484909"/>
              <a:gd name="connsiteY0" fmla="*/ 0 h 471055"/>
              <a:gd name="connsiteX1" fmla="*/ 96982 w 484909"/>
              <a:gd name="connsiteY1" fmla="*/ 471055 h 471055"/>
              <a:gd name="connsiteX2" fmla="*/ 484909 w 484909"/>
              <a:gd name="connsiteY2" fmla="*/ 152400 h 471055"/>
              <a:gd name="connsiteX3" fmla="*/ 471055 w 484909"/>
              <a:gd name="connsiteY3" fmla="*/ 96982 h 471055"/>
              <a:gd name="connsiteX4" fmla="*/ 387927 w 484909"/>
              <a:gd name="connsiteY4" fmla="*/ 55418 h 471055"/>
              <a:gd name="connsiteX5" fmla="*/ 263237 w 484909"/>
              <a:gd name="connsiteY5" fmla="*/ 27709 h 471055"/>
              <a:gd name="connsiteX6" fmla="*/ 221673 w 484909"/>
              <a:gd name="connsiteY6" fmla="*/ 13855 h 471055"/>
              <a:gd name="connsiteX7" fmla="*/ 138546 w 484909"/>
              <a:gd name="connsiteY7" fmla="*/ 27709 h 471055"/>
              <a:gd name="connsiteX8" fmla="*/ 69273 w 484909"/>
              <a:gd name="connsiteY8" fmla="*/ 41564 h 471055"/>
              <a:gd name="connsiteX9" fmla="*/ 0 w 484909"/>
              <a:gd name="connsiteY9" fmla="*/ 0 h 471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84909" h="471055">
                <a:moveTo>
                  <a:pt x="0" y="0"/>
                </a:moveTo>
                <a:lnTo>
                  <a:pt x="96982" y="471055"/>
                </a:lnTo>
                <a:lnTo>
                  <a:pt x="484909" y="152400"/>
                </a:lnTo>
                <a:cubicBezTo>
                  <a:pt x="480291" y="133927"/>
                  <a:pt x="481617" y="112825"/>
                  <a:pt x="471055" y="96982"/>
                </a:cubicBezTo>
                <a:cubicBezTo>
                  <a:pt x="456769" y="75552"/>
                  <a:pt x="410706" y="61926"/>
                  <a:pt x="387927" y="55418"/>
                </a:cubicBezTo>
                <a:cubicBezTo>
                  <a:pt x="288403" y="26983"/>
                  <a:pt x="377473" y="56268"/>
                  <a:pt x="263237" y="27709"/>
                </a:cubicBezTo>
                <a:cubicBezTo>
                  <a:pt x="249069" y="24167"/>
                  <a:pt x="235528" y="18473"/>
                  <a:pt x="221673" y="13855"/>
                </a:cubicBezTo>
                <a:lnTo>
                  <a:pt x="138546" y="27709"/>
                </a:lnTo>
                <a:cubicBezTo>
                  <a:pt x="115378" y="31921"/>
                  <a:pt x="92704" y="39221"/>
                  <a:pt x="69273" y="41564"/>
                </a:cubicBezTo>
                <a:cubicBezTo>
                  <a:pt x="46297" y="43862"/>
                  <a:pt x="23091" y="41564"/>
                  <a:pt x="0" y="0"/>
                </a:cubicBez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2092037" y="2357430"/>
            <a:ext cx="503502" cy="358061"/>
          </a:xfrm>
          <a:custGeom>
            <a:avLst/>
            <a:gdLst>
              <a:gd name="connsiteX0" fmla="*/ 540328 w 637309"/>
              <a:gd name="connsiteY0" fmla="*/ 0 h 443346"/>
              <a:gd name="connsiteX1" fmla="*/ 0 w 637309"/>
              <a:gd name="connsiteY1" fmla="*/ 443346 h 443346"/>
              <a:gd name="connsiteX2" fmla="*/ 595746 w 637309"/>
              <a:gd name="connsiteY2" fmla="*/ 429491 h 443346"/>
              <a:gd name="connsiteX3" fmla="*/ 609600 w 637309"/>
              <a:gd name="connsiteY3" fmla="*/ 374073 h 443346"/>
              <a:gd name="connsiteX4" fmla="*/ 637309 w 637309"/>
              <a:gd name="connsiteY4" fmla="*/ 290946 h 443346"/>
              <a:gd name="connsiteX5" fmla="*/ 623455 w 637309"/>
              <a:gd name="connsiteY5" fmla="*/ 249382 h 443346"/>
              <a:gd name="connsiteX6" fmla="*/ 581891 w 637309"/>
              <a:gd name="connsiteY6" fmla="*/ 221673 h 443346"/>
              <a:gd name="connsiteX7" fmla="*/ 595746 w 637309"/>
              <a:gd name="connsiteY7" fmla="*/ 124691 h 443346"/>
              <a:gd name="connsiteX8" fmla="*/ 581891 w 637309"/>
              <a:gd name="connsiteY8" fmla="*/ 83128 h 443346"/>
              <a:gd name="connsiteX9" fmla="*/ 554182 w 637309"/>
              <a:gd name="connsiteY9" fmla="*/ 41564 h 443346"/>
              <a:gd name="connsiteX10" fmla="*/ 540328 w 637309"/>
              <a:gd name="connsiteY10" fmla="*/ 0 h 443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7309" h="443346">
                <a:moveTo>
                  <a:pt x="540328" y="0"/>
                </a:moveTo>
                <a:lnTo>
                  <a:pt x="0" y="443346"/>
                </a:lnTo>
                <a:lnTo>
                  <a:pt x="595746" y="429491"/>
                </a:lnTo>
                <a:cubicBezTo>
                  <a:pt x="600364" y="411018"/>
                  <a:pt x="604129" y="392311"/>
                  <a:pt x="609600" y="374073"/>
                </a:cubicBezTo>
                <a:cubicBezTo>
                  <a:pt x="617993" y="346097"/>
                  <a:pt x="637309" y="290946"/>
                  <a:pt x="637309" y="290946"/>
                </a:cubicBezTo>
                <a:cubicBezTo>
                  <a:pt x="632691" y="277091"/>
                  <a:pt x="632578" y="260786"/>
                  <a:pt x="623455" y="249382"/>
                </a:cubicBezTo>
                <a:cubicBezTo>
                  <a:pt x="613053" y="236380"/>
                  <a:pt x="585503" y="237928"/>
                  <a:pt x="581891" y="221673"/>
                </a:cubicBezTo>
                <a:cubicBezTo>
                  <a:pt x="574807" y="189795"/>
                  <a:pt x="591128" y="157018"/>
                  <a:pt x="595746" y="124691"/>
                </a:cubicBezTo>
                <a:cubicBezTo>
                  <a:pt x="591128" y="110837"/>
                  <a:pt x="588422" y="96190"/>
                  <a:pt x="581891" y="83128"/>
                </a:cubicBezTo>
                <a:cubicBezTo>
                  <a:pt x="574444" y="68235"/>
                  <a:pt x="561628" y="56457"/>
                  <a:pt x="554182" y="41564"/>
                </a:cubicBezTo>
                <a:cubicBezTo>
                  <a:pt x="538868" y="10935"/>
                  <a:pt x="540328" y="9761"/>
                  <a:pt x="540328" y="0"/>
                </a:cubicBez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 rot="18994464" flipH="1">
            <a:off x="4088832" y="2553183"/>
            <a:ext cx="518708" cy="394312"/>
          </a:xfrm>
          <a:custGeom>
            <a:avLst/>
            <a:gdLst>
              <a:gd name="connsiteX0" fmla="*/ 540328 w 637309"/>
              <a:gd name="connsiteY0" fmla="*/ 0 h 443346"/>
              <a:gd name="connsiteX1" fmla="*/ 0 w 637309"/>
              <a:gd name="connsiteY1" fmla="*/ 443346 h 443346"/>
              <a:gd name="connsiteX2" fmla="*/ 595746 w 637309"/>
              <a:gd name="connsiteY2" fmla="*/ 429491 h 443346"/>
              <a:gd name="connsiteX3" fmla="*/ 609600 w 637309"/>
              <a:gd name="connsiteY3" fmla="*/ 374073 h 443346"/>
              <a:gd name="connsiteX4" fmla="*/ 637309 w 637309"/>
              <a:gd name="connsiteY4" fmla="*/ 290946 h 443346"/>
              <a:gd name="connsiteX5" fmla="*/ 623455 w 637309"/>
              <a:gd name="connsiteY5" fmla="*/ 249382 h 443346"/>
              <a:gd name="connsiteX6" fmla="*/ 581891 w 637309"/>
              <a:gd name="connsiteY6" fmla="*/ 221673 h 443346"/>
              <a:gd name="connsiteX7" fmla="*/ 595746 w 637309"/>
              <a:gd name="connsiteY7" fmla="*/ 124691 h 443346"/>
              <a:gd name="connsiteX8" fmla="*/ 581891 w 637309"/>
              <a:gd name="connsiteY8" fmla="*/ 83128 h 443346"/>
              <a:gd name="connsiteX9" fmla="*/ 554182 w 637309"/>
              <a:gd name="connsiteY9" fmla="*/ 41564 h 443346"/>
              <a:gd name="connsiteX10" fmla="*/ 540328 w 637309"/>
              <a:gd name="connsiteY10" fmla="*/ 0 h 443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7309" h="443346">
                <a:moveTo>
                  <a:pt x="540328" y="0"/>
                </a:moveTo>
                <a:lnTo>
                  <a:pt x="0" y="443346"/>
                </a:lnTo>
                <a:lnTo>
                  <a:pt x="595746" y="429491"/>
                </a:lnTo>
                <a:cubicBezTo>
                  <a:pt x="600364" y="411018"/>
                  <a:pt x="604129" y="392311"/>
                  <a:pt x="609600" y="374073"/>
                </a:cubicBezTo>
                <a:cubicBezTo>
                  <a:pt x="617993" y="346097"/>
                  <a:pt x="637309" y="290946"/>
                  <a:pt x="637309" y="290946"/>
                </a:cubicBezTo>
                <a:cubicBezTo>
                  <a:pt x="632691" y="277091"/>
                  <a:pt x="632578" y="260786"/>
                  <a:pt x="623455" y="249382"/>
                </a:cubicBezTo>
                <a:cubicBezTo>
                  <a:pt x="613053" y="236380"/>
                  <a:pt x="585503" y="237928"/>
                  <a:pt x="581891" y="221673"/>
                </a:cubicBezTo>
                <a:cubicBezTo>
                  <a:pt x="574807" y="189795"/>
                  <a:pt x="591128" y="157018"/>
                  <a:pt x="595746" y="124691"/>
                </a:cubicBezTo>
                <a:cubicBezTo>
                  <a:pt x="591128" y="110837"/>
                  <a:pt x="588422" y="96190"/>
                  <a:pt x="581891" y="83128"/>
                </a:cubicBezTo>
                <a:cubicBezTo>
                  <a:pt x="574444" y="68235"/>
                  <a:pt x="561628" y="56457"/>
                  <a:pt x="554182" y="41564"/>
                </a:cubicBezTo>
                <a:cubicBezTo>
                  <a:pt x="538868" y="10935"/>
                  <a:pt x="540328" y="9761"/>
                  <a:pt x="540328" y="0"/>
                </a:cubicBez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Равнобедренный треугольник 1"/>
          <p:cNvSpPr/>
          <p:nvPr/>
        </p:nvSpPr>
        <p:spPr>
          <a:xfrm>
            <a:off x="2095472" y="928670"/>
            <a:ext cx="2571768" cy="1785950"/>
          </a:xfrm>
          <a:prstGeom prst="triangle">
            <a:avLst>
              <a:gd name="adj" fmla="val 8674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Равнобедренный треугольник 2"/>
          <p:cNvSpPr/>
          <p:nvPr/>
        </p:nvSpPr>
        <p:spPr>
          <a:xfrm flipH="1" flipV="1">
            <a:off x="2095472" y="2714620"/>
            <a:ext cx="2571768" cy="1785950"/>
          </a:xfrm>
          <a:prstGeom prst="triangle">
            <a:avLst>
              <a:gd name="adj" fmla="val 8674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>
            <a:stCxn id="3" idx="4"/>
            <a:endCxn id="2" idx="0"/>
          </p:cNvCxnSpPr>
          <p:nvPr/>
        </p:nvCxnSpPr>
        <p:spPr>
          <a:xfrm rot="5400000" flipH="1" flipV="1">
            <a:off x="2317950" y="706192"/>
            <a:ext cx="1785950" cy="223090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238348" y="4500571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А</a:t>
            </a:r>
            <a:endParaRPr lang="ru-RU" sz="3200" dirty="0"/>
          </a:p>
        </p:txBody>
      </p:sp>
      <p:sp>
        <p:nvSpPr>
          <p:cNvPr id="50" name="TextBox 49"/>
          <p:cNvSpPr txBox="1"/>
          <p:nvPr/>
        </p:nvSpPr>
        <p:spPr>
          <a:xfrm>
            <a:off x="1666844" y="2428869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B</a:t>
            </a:r>
            <a:endParaRPr lang="ru-RU" sz="3200" dirty="0"/>
          </a:p>
        </p:txBody>
      </p:sp>
      <p:sp>
        <p:nvSpPr>
          <p:cNvPr id="51" name="TextBox 50"/>
          <p:cNvSpPr txBox="1"/>
          <p:nvPr/>
        </p:nvSpPr>
        <p:spPr>
          <a:xfrm>
            <a:off x="4167174" y="428605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</a:t>
            </a:r>
            <a:endParaRPr lang="ru-RU" sz="3200" dirty="0"/>
          </a:p>
        </p:txBody>
      </p:sp>
      <p:sp>
        <p:nvSpPr>
          <p:cNvPr id="52" name="TextBox 51"/>
          <p:cNvSpPr txBox="1"/>
          <p:nvPr/>
        </p:nvSpPr>
        <p:spPr>
          <a:xfrm>
            <a:off x="4738678" y="2428869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Д</a:t>
            </a:r>
            <a:endParaRPr lang="ru-RU" sz="3200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rot="16200000" flipH="1">
            <a:off x="3059885" y="1821645"/>
            <a:ext cx="214314" cy="1428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 flipH="1" flipV="1">
            <a:off x="2675140" y="2492142"/>
            <a:ext cx="1785950" cy="223090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6200000" flipH="1">
            <a:off x="3488513" y="3536157"/>
            <a:ext cx="214314" cy="1428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50" idx="3"/>
            <a:endCxn id="3" idx="2"/>
          </p:cNvCxnSpPr>
          <p:nvPr/>
        </p:nvCxnSpPr>
        <p:spPr>
          <a:xfrm flipV="1">
            <a:off x="2095472" y="2714620"/>
            <a:ext cx="2571768" cy="66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809984" y="1142985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55</a:t>
            </a:r>
            <a:r>
              <a:rPr lang="ru-RU" sz="2400" baseline="30000" dirty="0"/>
              <a:t>о</a:t>
            </a:r>
            <a:endParaRPr lang="ru-RU" sz="2400" baseline="30000" dirty="0"/>
          </a:p>
        </p:txBody>
      </p:sp>
      <p:sp>
        <p:nvSpPr>
          <p:cNvPr id="26" name="TextBox 25"/>
          <p:cNvSpPr txBox="1"/>
          <p:nvPr/>
        </p:nvSpPr>
        <p:spPr>
          <a:xfrm>
            <a:off x="3809984" y="1142985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55</a:t>
            </a:r>
            <a:r>
              <a:rPr lang="ru-RU" sz="2400" baseline="30000" dirty="0"/>
              <a:t>о</a:t>
            </a:r>
            <a:endParaRPr lang="ru-RU" sz="2400" baseline="30000" dirty="0"/>
          </a:p>
        </p:txBody>
      </p:sp>
      <p:sp>
        <p:nvSpPr>
          <p:cNvPr id="27" name="TextBox 26"/>
          <p:cNvSpPr txBox="1"/>
          <p:nvPr/>
        </p:nvSpPr>
        <p:spPr>
          <a:xfrm>
            <a:off x="1809720" y="3286125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8</a:t>
            </a:r>
            <a:endParaRPr lang="ru-RU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1809720" y="3286125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8</a:t>
            </a:r>
            <a:endParaRPr lang="ru-RU" sz="2400" dirty="0"/>
          </a:p>
        </p:txBody>
      </p:sp>
      <p:cxnSp>
        <p:nvCxnSpPr>
          <p:cNvPr id="33" name="Прямая соединительная линия 32"/>
          <p:cNvCxnSpPr>
            <a:endCxn id="3" idx="2"/>
          </p:cNvCxnSpPr>
          <p:nvPr/>
        </p:nvCxnSpPr>
        <p:spPr>
          <a:xfrm rot="16200000" flipH="1">
            <a:off x="3595672" y="1643052"/>
            <a:ext cx="1785948" cy="3571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16200000" flipH="1">
            <a:off x="1381092" y="3429000"/>
            <a:ext cx="1785948" cy="357188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Группа 54"/>
          <p:cNvGrpSpPr/>
          <p:nvPr/>
        </p:nvGrpSpPr>
        <p:grpSpPr>
          <a:xfrm>
            <a:off x="5882727" y="1142985"/>
            <a:ext cx="4896239" cy="4001095"/>
            <a:chOff x="4143372" y="571480"/>
            <a:chExt cx="4429156" cy="4001095"/>
          </a:xfrm>
        </p:grpSpPr>
        <p:sp>
          <p:nvSpPr>
            <p:cNvPr id="38" name="TextBox 37"/>
            <p:cNvSpPr txBox="1"/>
            <p:nvPr/>
          </p:nvSpPr>
          <p:spPr>
            <a:xfrm>
              <a:off x="4143372" y="571480"/>
              <a:ext cx="4429156" cy="40010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/>
                <a:t>Дано:</a:t>
              </a:r>
            </a:p>
            <a:p>
              <a:r>
                <a:rPr lang="ru-RU" sz="2800" dirty="0"/>
                <a:t>    АВД   и     </a:t>
              </a:r>
              <a:r>
                <a:rPr lang="ru-RU" sz="2800" dirty="0" smtClean="0"/>
                <a:t>ВСД</a:t>
              </a:r>
              <a:r>
                <a:rPr lang="ru-RU" sz="2800" dirty="0"/>
                <a:t>;</a:t>
              </a:r>
            </a:p>
            <a:p>
              <a:r>
                <a:rPr lang="ru-RU" sz="2800" dirty="0"/>
                <a:t>АД = ВС;</a:t>
              </a:r>
            </a:p>
            <a:p>
              <a:r>
                <a:rPr lang="ru-RU" sz="2800" dirty="0"/>
                <a:t>   СВД =     АДВ;</a:t>
              </a:r>
            </a:p>
            <a:p>
              <a:r>
                <a:rPr lang="ru-RU" sz="2800" dirty="0"/>
                <a:t>   С = 55</a:t>
              </a:r>
              <a:r>
                <a:rPr lang="ru-RU" sz="2800" baseline="30000" dirty="0"/>
                <a:t>о</a:t>
              </a:r>
              <a:r>
                <a:rPr lang="ru-RU" sz="2800" dirty="0"/>
                <a:t>;</a:t>
              </a:r>
            </a:p>
            <a:p>
              <a:r>
                <a:rPr lang="ru-RU" sz="2800" dirty="0"/>
                <a:t>АВ = 8 см</a:t>
              </a:r>
            </a:p>
            <a:p>
              <a:r>
                <a:rPr lang="ru-RU" sz="3200" b="1" dirty="0"/>
                <a:t>Доказать:</a:t>
              </a:r>
              <a:r>
                <a:rPr lang="ru-RU" sz="2800" dirty="0"/>
                <a:t>   АВД =   </a:t>
              </a:r>
              <a:r>
                <a:rPr lang="ru-RU" sz="2800" dirty="0" smtClean="0"/>
                <a:t>ВСД</a:t>
              </a:r>
              <a:endParaRPr lang="ru-RU" sz="2800" dirty="0"/>
            </a:p>
            <a:p>
              <a:r>
                <a:rPr lang="ru-RU" sz="3200" b="1" dirty="0"/>
                <a:t>Найти:    </a:t>
              </a:r>
              <a:r>
                <a:rPr lang="ru-RU" sz="2800" dirty="0"/>
                <a:t>А;  СД</a:t>
              </a:r>
            </a:p>
            <a:p>
              <a:endParaRPr lang="ru-RU" dirty="0"/>
            </a:p>
          </p:txBody>
        </p:sp>
        <p:sp>
          <p:nvSpPr>
            <p:cNvPr id="39" name="Равнобедренный треугольник 38"/>
            <p:cNvSpPr/>
            <p:nvPr/>
          </p:nvSpPr>
          <p:spPr>
            <a:xfrm>
              <a:off x="4286248" y="1214422"/>
              <a:ext cx="214314" cy="214314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Равнобедренный треугольник 39"/>
            <p:cNvSpPr/>
            <p:nvPr/>
          </p:nvSpPr>
          <p:spPr>
            <a:xfrm>
              <a:off x="5887253" y="1214421"/>
              <a:ext cx="214314" cy="214314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Равнобедренный треугольник 42"/>
            <p:cNvSpPr/>
            <p:nvPr/>
          </p:nvSpPr>
          <p:spPr>
            <a:xfrm>
              <a:off x="6028478" y="3429000"/>
              <a:ext cx="214314" cy="214314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Равнобедренный треугольник 43"/>
            <p:cNvSpPr/>
            <p:nvPr/>
          </p:nvSpPr>
          <p:spPr>
            <a:xfrm>
              <a:off x="7143768" y="3429000"/>
              <a:ext cx="214314" cy="214314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aphicFrame>
          <p:nvGraphicFramePr>
            <p:cNvPr id="45" name="Объект 44"/>
            <p:cNvGraphicFramePr>
              <a:graphicFrameLocks noChangeAspect="1"/>
            </p:cNvGraphicFramePr>
            <p:nvPr/>
          </p:nvGraphicFramePr>
          <p:xfrm>
            <a:off x="4143372" y="2428868"/>
            <a:ext cx="386956" cy="3571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82" name="Формула" r:id="rId4" imgW="164880" imgH="152280" progId="Equation.3">
                    <p:embed/>
                  </p:oleObj>
                </mc:Choice>
                <mc:Fallback>
                  <p:oleObj name="Формула" r:id="rId4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43372" y="2428868"/>
                          <a:ext cx="386956" cy="3571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" name="Объект 46"/>
            <p:cNvGraphicFramePr>
              <a:graphicFrameLocks noChangeAspect="1"/>
            </p:cNvGraphicFramePr>
            <p:nvPr/>
          </p:nvGraphicFramePr>
          <p:xfrm>
            <a:off x="5429256" y="3857628"/>
            <a:ext cx="386956" cy="3571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83" name="Формула" r:id="rId6" imgW="164880" imgH="152280" progId="Equation.3">
                    <p:embed/>
                  </p:oleObj>
                </mc:Choice>
                <mc:Fallback>
                  <p:oleObj name="Формула" r:id="rId6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29256" y="3857628"/>
                          <a:ext cx="386956" cy="3571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3" name="Объект 52"/>
            <p:cNvGraphicFramePr>
              <a:graphicFrameLocks noChangeAspect="1"/>
            </p:cNvGraphicFramePr>
            <p:nvPr/>
          </p:nvGraphicFramePr>
          <p:xfrm>
            <a:off x="4143372" y="2000240"/>
            <a:ext cx="386956" cy="3571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84" name="Формула" r:id="rId8" imgW="164880" imgH="152280" progId="Equation.3">
                    <p:embed/>
                  </p:oleObj>
                </mc:Choice>
                <mc:Fallback>
                  <p:oleObj name="Формула" r:id="rId8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43372" y="2000240"/>
                          <a:ext cx="386956" cy="3571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4" name="Объект 53"/>
            <p:cNvGraphicFramePr>
              <a:graphicFrameLocks noChangeAspect="1"/>
            </p:cNvGraphicFramePr>
            <p:nvPr/>
          </p:nvGraphicFramePr>
          <p:xfrm>
            <a:off x="5429256" y="2000240"/>
            <a:ext cx="386956" cy="3571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85" name="Формула" r:id="rId9" imgW="164880" imgH="152280" progId="Equation.3">
                    <p:embed/>
                  </p:oleObj>
                </mc:Choice>
                <mc:Fallback>
                  <p:oleObj name="Формула" r:id="rId9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29256" y="2000240"/>
                          <a:ext cx="386956" cy="3571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6" name="TextBox 55"/>
          <p:cNvSpPr txBox="1"/>
          <p:nvPr/>
        </p:nvSpPr>
        <p:spPr>
          <a:xfrm>
            <a:off x="5595934" y="285728"/>
            <a:ext cx="2214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u="sng" dirty="0"/>
              <a:t>Задача 1</a:t>
            </a:r>
            <a:endParaRPr lang="ru-RU" sz="4000" u="sng" dirty="0"/>
          </a:p>
        </p:txBody>
      </p:sp>
      <p:sp>
        <p:nvSpPr>
          <p:cNvPr id="34" name="Управляющая кнопка: далее 33">
            <a:hlinkClick r:id="" action="ppaction://hlinkshowjump?jump=nextslide" highlightClick="1"/>
          </p:cNvPr>
          <p:cNvSpPr/>
          <p:nvPr/>
        </p:nvSpPr>
        <p:spPr>
          <a:xfrm>
            <a:off x="9882214" y="6215082"/>
            <a:ext cx="571504" cy="357190"/>
          </a:xfrm>
          <a:prstGeom prst="actionButtonForwardNex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801527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D1101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D1101"/>
                                      </p:to>
                                    </p:animClr>
                                    <p:set>
                                      <p:cBhvr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6DA0C"/>
                                      </p:to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33333E-6 L -0.11679 0.36713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03" y="1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B003D3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92 0.0206 L 0.23021 -0.23704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56" y="-12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31" grpId="0" animBg="1"/>
      <p:bldP spid="26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Полилиния 36"/>
          <p:cNvSpPr/>
          <p:nvPr/>
        </p:nvSpPr>
        <p:spPr>
          <a:xfrm>
            <a:off x="4195618" y="1856510"/>
            <a:ext cx="447086" cy="411279"/>
          </a:xfrm>
          <a:custGeom>
            <a:avLst/>
            <a:gdLst>
              <a:gd name="connsiteX0" fmla="*/ 30018 w 447086"/>
              <a:gd name="connsiteY0" fmla="*/ 277091 h 411279"/>
              <a:gd name="connsiteX1" fmla="*/ 320964 w 447086"/>
              <a:gd name="connsiteY1" fmla="*/ 0 h 411279"/>
              <a:gd name="connsiteX2" fmla="*/ 445655 w 447086"/>
              <a:gd name="connsiteY2" fmla="*/ 374073 h 411279"/>
              <a:gd name="connsiteX3" fmla="*/ 334818 w 447086"/>
              <a:gd name="connsiteY3" fmla="*/ 360218 h 411279"/>
              <a:gd name="connsiteX4" fmla="*/ 251691 w 447086"/>
              <a:gd name="connsiteY4" fmla="*/ 332509 h 411279"/>
              <a:gd name="connsiteX5" fmla="*/ 168564 w 447086"/>
              <a:gd name="connsiteY5" fmla="*/ 290946 h 411279"/>
              <a:gd name="connsiteX6" fmla="*/ 140855 w 447086"/>
              <a:gd name="connsiteY6" fmla="*/ 263236 h 411279"/>
              <a:gd name="connsiteX7" fmla="*/ 30018 w 447086"/>
              <a:gd name="connsiteY7" fmla="*/ 277091 h 411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7086" h="411279">
                <a:moveTo>
                  <a:pt x="30018" y="277091"/>
                </a:moveTo>
                <a:cubicBezTo>
                  <a:pt x="60036" y="233218"/>
                  <a:pt x="223982" y="92364"/>
                  <a:pt x="320964" y="0"/>
                </a:cubicBezTo>
                <a:cubicBezTo>
                  <a:pt x="362528" y="124691"/>
                  <a:pt x="440604" y="242734"/>
                  <a:pt x="445655" y="374073"/>
                </a:cubicBezTo>
                <a:cubicBezTo>
                  <a:pt x="447086" y="411279"/>
                  <a:pt x="371225" y="368019"/>
                  <a:pt x="334818" y="360218"/>
                </a:cubicBezTo>
                <a:cubicBezTo>
                  <a:pt x="306259" y="354098"/>
                  <a:pt x="275993" y="348710"/>
                  <a:pt x="251691" y="332509"/>
                </a:cubicBezTo>
                <a:cubicBezTo>
                  <a:pt x="197976" y="296699"/>
                  <a:pt x="225924" y="310065"/>
                  <a:pt x="168564" y="290946"/>
                </a:cubicBezTo>
                <a:cubicBezTo>
                  <a:pt x="159328" y="281709"/>
                  <a:pt x="153853" y="264536"/>
                  <a:pt x="140855" y="263236"/>
                </a:cubicBezTo>
                <a:cubicBezTo>
                  <a:pt x="103807" y="259531"/>
                  <a:pt x="0" y="320964"/>
                  <a:pt x="30018" y="277091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олилиния 35"/>
          <p:cNvSpPr/>
          <p:nvPr/>
        </p:nvSpPr>
        <p:spPr>
          <a:xfrm>
            <a:off x="2840182" y="1870364"/>
            <a:ext cx="415636" cy="404072"/>
          </a:xfrm>
          <a:custGeom>
            <a:avLst/>
            <a:gdLst>
              <a:gd name="connsiteX0" fmla="*/ 0 w 415636"/>
              <a:gd name="connsiteY0" fmla="*/ 401781 h 404072"/>
              <a:gd name="connsiteX1" fmla="*/ 180109 w 415636"/>
              <a:gd name="connsiteY1" fmla="*/ 0 h 404072"/>
              <a:gd name="connsiteX2" fmla="*/ 415636 w 415636"/>
              <a:gd name="connsiteY2" fmla="*/ 249381 h 404072"/>
              <a:gd name="connsiteX3" fmla="*/ 401782 w 415636"/>
              <a:gd name="connsiteY3" fmla="*/ 318654 h 404072"/>
              <a:gd name="connsiteX4" fmla="*/ 249382 w 415636"/>
              <a:gd name="connsiteY4" fmla="*/ 360218 h 404072"/>
              <a:gd name="connsiteX5" fmla="*/ 166254 w 415636"/>
              <a:gd name="connsiteY5" fmla="*/ 387927 h 404072"/>
              <a:gd name="connsiteX6" fmla="*/ 0 w 415636"/>
              <a:gd name="connsiteY6" fmla="*/ 401781 h 404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5636" h="404072">
                <a:moveTo>
                  <a:pt x="0" y="401781"/>
                </a:moveTo>
                <a:lnTo>
                  <a:pt x="180109" y="0"/>
                </a:lnTo>
                <a:lnTo>
                  <a:pt x="415636" y="249381"/>
                </a:lnTo>
                <a:cubicBezTo>
                  <a:pt x="411018" y="272472"/>
                  <a:pt x="413465" y="298208"/>
                  <a:pt x="401782" y="318654"/>
                </a:cubicBezTo>
                <a:cubicBezTo>
                  <a:pt x="377601" y="360970"/>
                  <a:pt x="268598" y="357816"/>
                  <a:pt x="249382" y="360218"/>
                </a:cubicBezTo>
                <a:cubicBezTo>
                  <a:pt x="221673" y="369454"/>
                  <a:pt x="195237" y="384304"/>
                  <a:pt x="166254" y="387927"/>
                </a:cubicBezTo>
                <a:cubicBezTo>
                  <a:pt x="37088" y="404072"/>
                  <a:pt x="92651" y="401781"/>
                  <a:pt x="0" y="401781"/>
                </a:cubicBez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олилиния 32"/>
          <p:cNvSpPr/>
          <p:nvPr/>
        </p:nvSpPr>
        <p:spPr>
          <a:xfrm>
            <a:off x="3435928" y="2355273"/>
            <a:ext cx="318655" cy="526472"/>
          </a:xfrm>
          <a:custGeom>
            <a:avLst/>
            <a:gdLst>
              <a:gd name="connsiteX0" fmla="*/ 27709 w 318655"/>
              <a:gd name="connsiteY0" fmla="*/ 0 h 526472"/>
              <a:gd name="connsiteX1" fmla="*/ 83128 w 318655"/>
              <a:gd name="connsiteY1" fmla="*/ 69272 h 526472"/>
              <a:gd name="connsiteX2" fmla="*/ 96982 w 318655"/>
              <a:gd name="connsiteY2" fmla="*/ 69272 h 526472"/>
              <a:gd name="connsiteX3" fmla="*/ 318655 w 318655"/>
              <a:gd name="connsiteY3" fmla="*/ 277091 h 526472"/>
              <a:gd name="connsiteX4" fmla="*/ 69273 w 318655"/>
              <a:gd name="connsiteY4" fmla="*/ 526472 h 526472"/>
              <a:gd name="connsiteX5" fmla="*/ 41564 w 318655"/>
              <a:gd name="connsiteY5" fmla="*/ 443345 h 526472"/>
              <a:gd name="connsiteX6" fmla="*/ 0 w 318655"/>
              <a:gd name="connsiteY6" fmla="*/ 360218 h 526472"/>
              <a:gd name="connsiteX7" fmla="*/ 13855 w 318655"/>
              <a:gd name="connsiteY7" fmla="*/ 166254 h 526472"/>
              <a:gd name="connsiteX8" fmla="*/ 41564 w 318655"/>
              <a:gd name="connsiteY8" fmla="*/ 83127 h 526472"/>
              <a:gd name="connsiteX9" fmla="*/ 55418 w 318655"/>
              <a:gd name="connsiteY9" fmla="*/ 41563 h 526472"/>
              <a:gd name="connsiteX10" fmla="*/ 69273 w 318655"/>
              <a:gd name="connsiteY10" fmla="*/ 41563 h 526472"/>
              <a:gd name="connsiteX11" fmla="*/ 69273 w 318655"/>
              <a:gd name="connsiteY11" fmla="*/ 41563 h 526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18655" h="526472">
                <a:moveTo>
                  <a:pt x="27709" y="0"/>
                </a:moveTo>
                <a:cubicBezTo>
                  <a:pt x="42533" y="22235"/>
                  <a:pt x="59436" y="53478"/>
                  <a:pt x="83128" y="69272"/>
                </a:cubicBezTo>
                <a:cubicBezTo>
                  <a:pt x="86970" y="71834"/>
                  <a:pt x="92364" y="69272"/>
                  <a:pt x="96982" y="69272"/>
                </a:cubicBezTo>
                <a:lnTo>
                  <a:pt x="318655" y="277091"/>
                </a:lnTo>
                <a:lnTo>
                  <a:pt x="69273" y="526472"/>
                </a:lnTo>
                <a:cubicBezTo>
                  <a:pt x="60037" y="498763"/>
                  <a:pt x="57766" y="467647"/>
                  <a:pt x="41564" y="443345"/>
                </a:cubicBezTo>
                <a:cubicBezTo>
                  <a:pt x="5754" y="389631"/>
                  <a:pt x="19121" y="417578"/>
                  <a:pt x="0" y="360218"/>
                </a:cubicBezTo>
                <a:cubicBezTo>
                  <a:pt x="4618" y="295563"/>
                  <a:pt x="4240" y="230356"/>
                  <a:pt x="13855" y="166254"/>
                </a:cubicBezTo>
                <a:cubicBezTo>
                  <a:pt x="18188" y="137369"/>
                  <a:pt x="32328" y="110836"/>
                  <a:pt x="41564" y="83127"/>
                </a:cubicBezTo>
                <a:cubicBezTo>
                  <a:pt x="46182" y="69272"/>
                  <a:pt x="40814" y="41563"/>
                  <a:pt x="55418" y="41563"/>
                </a:cubicBezTo>
                <a:lnTo>
                  <a:pt x="69273" y="41563"/>
                </a:lnTo>
                <a:lnTo>
                  <a:pt x="69273" y="41563"/>
                </a:lnTo>
              </a:path>
            </a:pathLst>
          </a:cu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олилиния 33"/>
          <p:cNvSpPr/>
          <p:nvPr/>
        </p:nvSpPr>
        <p:spPr>
          <a:xfrm flipH="1">
            <a:off x="3738547" y="2357430"/>
            <a:ext cx="318655" cy="526472"/>
          </a:xfrm>
          <a:custGeom>
            <a:avLst/>
            <a:gdLst>
              <a:gd name="connsiteX0" fmla="*/ 27709 w 318655"/>
              <a:gd name="connsiteY0" fmla="*/ 0 h 526472"/>
              <a:gd name="connsiteX1" fmla="*/ 83128 w 318655"/>
              <a:gd name="connsiteY1" fmla="*/ 69272 h 526472"/>
              <a:gd name="connsiteX2" fmla="*/ 96982 w 318655"/>
              <a:gd name="connsiteY2" fmla="*/ 69272 h 526472"/>
              <a:gd name="connsiteX3" fmla="*/ 318655 w 318655"/>
              <a:gd name="connsiteY3" fmla="*/ 277091 h 526472"/>
              <a:gd name="connsiteX4" fmla="*/ 69273 w 318655"/>
              <a:gd name="connsiteY4" fmla="*/ 526472 h 526472"/>
              <a:gd name="connsiteX5" fmla="*/ 41564 w 318655"/>
              <a:gd name="connsiteY5" fmla="*/ 443345 h 526472"/>
              <a:gd name="connsiteX6" fmla="*/ 0 w 318655"/>
              <a:gd name="connsiteY6" fmla="*/ 360218 h 526472"/>
              <a:gd name="connsiteX7" fmla="*/ 13855 w 318655"/>
              <a:gd name="connsiteY7" fmla="*/ 166254 h 526472"/>
              <a:gd name="connsiteX8" fmla="*/ 41564 w 318655"/>
              <a:gd name="connsiteY8" fmla="*/ 83127 h 526472"/>
              <a:gd name="connsiteX9" fmla="*/ 55418 w 318655"/>
              <a:gd name="connsiteY9" fmla="*/ 41563 h 526472"/>
              <a:gd name="connsiteX10" fmla="*/ 69273 w 318655"/>
              <a:gd name="connsiteY10" fmla="*/ 41563 h 526472"/>
              <a:gd name="connsiteX11" fmla="*/ 69273 w 318655"/>
              <a:gd name="connsiteY11" fmla="*/ 41563 h 526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18655" h="526472">
                <a:moveTo>
                  <a:pt x="27709" y="0"/>
                </a:moveTo>
                <a:cubicBezTo>
                  <a:pt x="42533" y="22235"/>
                  <a:pt x="59436" y="53478"/>
                  <a:pt x="83128" y="69272"/>
                </a:cubicBezTo>
                <a:cubicBezTo>
                  <a:pt x="86970" y="71834"/>
                  <a:pt x="92364" y="69272"/>
                  <a:pt x="96982" y="69272"/>
                </a:cubicBezTo>
                <a:lnTo>
                  <a:pt x="318655" y="277091"/>
                </a:lnTo>
                <a:lnTo>
                  <a:pt x="69273" y="526472"/>
                </a:lnTo>
                <a:cubicBezTo>
                  <a:pt x="60037" y="498763"/>
                  <a:pt x="57766" y="467647"/>
                  <a:pt x="41564" y="443345"/>
                </a:cubicBezTo>
                <a:cubicBezTo>
                  <a:pt x="5754" y="389631"/>
                  <a:pt x="19121" y="417578"/>
                  <a:pt x="0" y="360218"/>
                </a:cubicBezTo>
                <a:cubicBezTo>
                  <a:pt x="4618" y="295563"/>
                  <a:pt x="4240" y="230356"/>
                  <a:pt x="13855" y="166254"/>
                </a:cubicBezTo>
                <a:cubicBezTo>
                  <a:pt x="18188" y="137369"/>
                  <a:pt x="32328" y="110836"/>
                  <a:pt x="41564" y="83127"/>
                </a:cubicBezTo>
                <a:cubicBezTo>
                  <a:pt x="46182" y="69272"/>
                  <a:pt x="40814" y="41563"/>
                  <a:pt x="55418" y="41563"/>
                </a:cubicBezTo>
                <a:lnTo>
                  <a:pt x="69273" y="41563"/>
                </a:lnTo>
                <a:lnTo>
                  <a:pt x="69273" y="41563"/>
                </a:lnTo>
              </a:path>
            </a:pathLst>
          </a:cu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Группа 3"/>
          <p:cNvGrpSpPr/>
          <p:nvPr/>
        </p:nvGrpSpPr>
        <p:grpSpPr>
          <a:xfrm rot="154711">
            <a:off x="2021851" y="1982751"/>
            <a:ext cx="4067374" cy="2286016"/>
            <a:chOff x="497851" y="1982751"/>
            <a:chExt cx="4067374" cy="2286016"/>
          </a:xfrm>
        </p:grpSpPr>
        <p:sp>
          <p:nvSpPr>
            <p:cNvPr id="2" name="Равнобедренный треугольник 1"/>
            <p:cNvSpPr/>
            <p:nvPr/>
          </p:nvSpPr>
          <p:spPr>
            <a:xfrm rot="7922425">
              <a:off x="2886432" y="1877689"/>
              <a:ext cx="1071570" cy="2286016"/>
            </a:xfrm>
            <a:prstGeom prst="triangle">
              <a:avLst>
                <a:gd name="adj" fmla="val 10000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Равнобедренный треугольник 2"/>
            <p:cNvSpPr/>
            <p:nvPr/>
          </p:nvSpPr>
          <p:spPr>
            <a:xfrm rot="13418275" flipH="1">
              <a:off x="497851" y="1982751"/>
              <a:ext cx="1071570" cy="2286016"/>
            </a:xfrm>
            <a:prstGeom prst="triangle">
              <a:avLst>
                <a:gd name="adj" fmla="val 10000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4524364" y="1357299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С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738414" y="1285861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В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666844" y="4071943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А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5381620" y="4000505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Д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3595670" y="2714621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</a:t>
            </a:r>
            <a:endParaRPr lang="ru-RU" sz="3200" dirty="0"/>
          </a:p>
        </p:txBody>
      </p:sp>
      <p:cxnSp>
        <p:nvCxnSpPr>
          <p:cNvPr id="11" name="Прямая соединительная линия 10"/>
          <p:cNvCxnSpPr>
            <a:stCxn id="6" idx="2"/>
            <a:endCxn id="3" idx="3"/>
          </p:cNvCxnSpPr>
          <p:nvPr/>
        </p:nvCxnSpPr>
        <p:spPr>
          <a:xfrm rot="16200000" flipH="1">
            <a:off x="2997795" y="1897006"/>
            <a:ext cx="783662" cy="73092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3" idx="3"/>
          </p:cNvCxnSpPr>
          <p:nvPr/>
        </p:nvCxnSpPr>
        <p:spPr>
          <a:xfrm flipV="1">
            <a:off x="3755088" y="1857365"/>
            <a:ext cx="769277" cy="79693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3238480" y="2143116"/>
            <a:ext cx="214314" cy="1428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6200000" flipV="1">
            <a:off x="4095736" y="2143116"/>
            <a:ext cx="142876" cy="1428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3" idx="3"/>
          </p:cNvCxnSpPr>
          <p:nvPr/>
        </p:nvCxnSpPr>
        <p:spPr>
          <a:xfrm flipH="1">
            <a:off x="2095473" y="2654298"/>
            <a:ext cx="1659615" cy="156052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2" idx="0"/>
            <a:endCxn id="3" idx="3"/>
          </p:cNvCxnSpPr>
          <p:nvPr/>
        </p:nvCxnSpPr>
        <p:spPr>
          <a:xfrm flipH="1" flipV="1">
            <a:off x="3755087" y="2654298"/>
            <a:ext cx="1632212" cy="159078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16200000" flipV="1">
            <a:off x="2917009" y="3321843"/>
            <a:ext cx="214314" cy="1428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16200000" flipV="1">
            <a:off x="2988447" y="3250405"/>
            <a:ext cx="214314" cy="1428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V="1">
            <a:off x="4238612" y="3143248"/>
            <a:ext cx="214314" cy="1428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V="1">
            <a:off x="4310050" y="3214686"/>
            <a:ext cx="214314" cy="1428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095736" y="2071678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60</a:t>
            </a:r>
            <a:r>
              <a:rPr lang="ru-RU" sz="2800" baseline="30000" dirty="0"/>
              <a:t>о</a:t>
            </a:r>
            <a:endParaRPr lang="ru-RU" sz="2800" baseline="30000" dirty="0"/>
          </a:p>
        </p:txBody>
      </p:sp>
      <p:sp>
        <p:nvSpPr>
          <p:cNvPr id="38" name="TextBox 37"/>
          <p:cNvSpPr txBox="1"/>
          <p:nvPr/>
        </p:nvSpPr>
        <p:spPr>
          <a:xfrm>
            <a:off x="4095736" y="2071678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60</a:t>
            </a:r>
            <a:r>
              <a:rPr lang="ru-RU" sz="2800" baseline="30000" dirty="0"/>
              <a:t>о</a:t>
            </a:r>
            <a:endParaRPr lang="ru-RU" sz="2800" baseline="30000" dirty="0"/>
          </a:p>
        </p:txBody>
      </p:sp>
      <p:cxnSp>
        <p:nvCxnSpPr>
          <p:cNvPr id="40" name="Прямая соединительная линия 39"/>
          <p:cNvCxnSpPr>
            <a:endCxn id="6" idx="2"/>
          </p:cNvCxnSpPr>
          <p:nvPr/>
        </p:nvCxnSpPr>
        <p:spPr>
          <a:xfrm rot="5400000" flipH="1" flipV="1">
            <a:off x="1387729" y="2578380"/>
            <a:ext cx="2344183" cy="928694"/>
          </a:xfrm>
          <a:prstGeom prst="line">
            <a:avLst/>
          </a:prstGeom>
          <a:ln w="28575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>
            <a:stCxn id="2" idx="2"/>
            <a:endCxn id="8" idx="1"/>
          </p:cNvCxnSpPr>
          <p:nvPr/>
        </p:nvCxnSpPr>
        <p:spPr>
          <a:xfrm rot="10800000" flipH="1" flipV="1">
            <a:off x="4512785" y="1876670"/>
            <a:ext cx="868835" cy="241622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095472" y="2428868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12</a:t>
            </a:r>
            <a:endParaRPr lang="ru-RU" sz="2800" dirty="0"/>
          </a:p>
        </p:txBody>
      </p:sp>
      <p:sp>
        <p:nvSpPr>
          <p:cNvPr id="45" name="TextBox 44"/>
          <p:cNvSpPr txBox="1"/>
          <p:nvPr/>
        </p:nvSpPr>
        <p:spPr>
          <a:xfrm>
            <a:off x="2095472" y="2428868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12</a:t>
            </a:r>
            <a:endParaRPr lang="ru-RU" sz="2800" dirty="0"/>
          </a:p>
        </p:txBody>
      </p:sp>
      <p:grpSp>
        <p:nvGrpSpPr>
          <p:cNvPr id="46" name="Группа 45"/>
          <p:cNvGrpSpPr/>
          <p:nvPr/>
        </p:nvGrpSpPr>
        <p:grpSpPr>
          <a:xfrm>
            <a:off x="5810248" y="1142985"/>
            <a:ext cx="4931893" cy="4001095"/>
            <a:chOff x="4143372" y="571480"/>
            <a:chExt cx="4429156" cy="4001095"/>
          </a:xfrm>
        </p:grpSpPr>
        <p:sp>
          <p:nvSpPr>
            <p:cNvPr id="47" name="TextBox 46"/>
            <p:cNvSpPr txBox="1"/>
            <p:nvPr/>
          </p:nvSpPr>
          <p:spPr>
            <a:xfrm>
              <a:off x="4143372" y="571480"/>
              <a:ext cx="4429156" cy="40010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/>
                <a:t>Дано:</a:t>
              </a:r>
            </a:p>
            <a:p>
              <a:r>
                <a:rPr lang="ru-RU" sz="2800" dirty="0"/>
                <a:t>АС       ВД = О;</a:t>
              </a:r>
            </a:p>
            <a:p>
              <a:r>
                <a:rPr lang="ru-RU" sz="2800" dirty="0"/>
                <a:t>ВО = ОС;</a:t>
              </a:r>
            </a:p>
            <a:p>
              <a:r>
                <a:rPr lang="ru-RU" sz="2800" dirty="0"/>
                <a:t> АО = ДО </a:t>
              </a:r>
            </a:p>
            <a:p>
              <a:r>
                <a:rPr lang="ru-RU" sz="2800" dirty="0"/>
                <a:t>   С = 60</a:t>
              </a:r>
              <a:r>
                <a:rPr lang="ru-RU" sz="2800" baseline="30000" dirty="0"/>
                <a:t>о</a:t>
              </a:r>
              <a:r>
                <a:rPr lang="ru-RU" sz="2800" dirty="0"/>
                <a:t>;</a:t>
              </a:r>
            </a:p>
            <a:p>
              <a:r>
                <a:rPr lang="ru-RU" sz="2800" dirty="0"/>
                <a:t>АВ = 12 см</a:t>
              </a:r>
            </a:p>
            <a:p>
              <a:r>
                <a:rPr lang="ru-RU" sz="3200" b="1" dirty="0"/>
                <a:t>Доказать: </a:t>
              </a:r>
              <a:r>
                <a:rPr lang="ru-RU" sz="2800" dirty="0"/>
                <a:t>   АВО =    ДСО</a:t>
              </a:r>
            </a:p>
            <a:p>
              <a:r>
                <a:rPr lang="ru-RU" sz="3200" b="1" dirty="0"/>
                <a:t>Найти:    </a:t>
              </a:r>
              <a:r>
                <a:rPr lang="ru-RU" sz="2800" dirty="0"/>
                <a:t>В;  СД</a:t>
              </a:r>
            </a:p>
            <a:p>
              <a:endParaRPr lang="ru-RU" dirty="0"/>
            </a:p>
          </p:txBody>
        </p:sp>
        <p:sp>
          <p:nvSpPr>
            <p:cNvPr id="50" name="Равнобедренный треугольник 49"/>
            <p:cNvSpPr/>
            <p:nvPr/>
          </p:nvSpPr>
          <p:spPr>
            <a:xfrm>
              <a:off x="6072198" y="3429000"/>
              <a:ext cx="214314" cy="214314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Равнобедренный треугольник 50"/>
            <p:cNvSpPr/>
            <p:nvPr/>
          </p:nvSpPr>
          <p:spPr>
            <a:xfrm>
              <a:off x="7215206" y="3429000"/>
              <a:ext cx="214314" cy="214314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aphicFrame>
          <p:nvGraphicFramePr>
            <p:cNvPr id="52" name="Объект 51"/>
            <p:cNvGraphicFramePr>
              <a:graphicFrameLocks noChangeAspect="1"/>
            </p:cNvGraphicFramePr>
            <p:nvPr/>
          </p:nvGraphicFramePr>
          <p:xfrm>
            <a:off x="4143372" y="2428868"/>
            <a:ext cx="386956" cy="3571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02" name="Формула" r:id="rId4" imgW="164880" imgH="152280" progId="Equation.3">
                    <p:embed/>
                  </p:oleObj>
                </mc:Choice>
                <mc:Fallback>
                  <p:oleObj name="Формула" r:id="rId4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43372" y="2428868"/>
                          <a:ext cx="386956" cy="3571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3" name="Объект 52"/>
            <p:cNvGraphicFramePr>
              <a:graphicFrameLocks noChangeAspect="1"/>
            </p:cNvGraphicFramePr>
            <p:nvPr/>
          </p:nvGraphicFramePr>
          <p:xfrm>
            <a:off x="5429256" y="3857628"/>
            <a:ext cx="386956" cy="3571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03" name="Формула" r:id="rId6" imgW="164880" imgH="152280" progId="Equation.3">
                    <p:embed/>
                  </p:oleObj>
                </mc:Choice>
                <mc:Fallback>
                  <p:oleObj name="Формула" r:id="rId6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29256" y="3857628"/>
                          <a:ext cx="386956" cy="3571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6" name="Объект 55"/>
          <p:cNvGraphicFramePr>
            <a:graphicFrameLocks noChangeAspect="1"/>
          </p:cNvGraphicFramePr>
          <p:nvPr/>
        </p:nvGraphicFramePr>
        <p:xfrm>
          <a:off x="6310314" y="1643050"/>
          <a:ext cx="500066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4" name="Формула" r:id="rId8" imgW="164880" imgH="126720" progId="Equation.3">
                  <p:embed/>
                </p:oleObj>
              </mc:Choice>
              <mc:Fallback>
                <p:oleObj name="Формула" r:id="rId8" imgW="164880" imgH="126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0314" y="1643050"/>
                        <a:ext cx="500066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TextBox 56"/>
          <p:cNvSpPr txBox="1"/>
          <p:nvPr/>
        </p:nvSpPr>
        <p:spPr>
          <a:xfrm>
            <a:off x="5595934" y="285728"/>
            <a:ext cx="2214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u="sng" dirty="0"/>
              <a:t>Задача 2</a:t>
            </a:r>
            <a:endParaRPr lang="ru-RU" sz="4000" u="sng" dirty="0"/>
          </a:p>
        </p:txBody>
      </p:sp>
      <p:sp>
        <p:nvSpPr>
          <p:cNvPr id="39" name="Управляющая кнопка: далее 38">
            <a:hlinkClick r:id="" action="ppaction://hlinkshowjump?jump=nextslide" highlightClick="1"/>
          </p:cNvPr>
          <p:cNvSpPr/>
          <p:nvPr/>
        </p:nvSpPr>
        <p:spPr>
          <a:xfrm>
            <a:off x="9882214" y="6215082"/>
            <a:ext cx="571504" cy="357190"/>
          </a:xfrm>
          <a:prstGeom prst="actionButtonForwardNex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29678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D110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D1101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1222BE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1222BE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2.22222E-6 L -0.10508 0.00231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60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07407E-6 L 0.23972 0.00394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79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</p:childTnLst>
        </p:cTn>
      </p:par>
    </p:tnLst>
    <p:bldLst>
      <p:bldP spid="37" grpId="0" animBg="1"/>
      <p:bldP spid="38" grpId="0"/>
      <p:bldP spid="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авнобедренный треугольник 4"/>
          <p:cNvSpPr/>
          <p:nvPr/>
        </p:nvSpPr>
        <p:spPr>
          <a:xfrm>
            <a:off x="2599519" y="2276394"/>
            <a:ext cx="2143140" cy="2571768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5310182" y="5214950"/>
            <a:ext cx="3643338" cy="928694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ый треугольник 7"/>
          <p:cNvSpPr/>
          <p:nvPr/>
        </p:nvSpPr>
        <p:spPr>
          <a:xfrm rot="8235772">
            <a:off x="7155038" y="3021562"/>
            <a:ext cx="1785950" cy="1714512"/>
          </a:xfrm>
          <a:prstGeom prst="rt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Заголовок 1"/>
          <p:cNvSpPr>
            <a:spLocks noGrp="1"/>
          </p:cNvSpPr>
          <p:nvPr>
            <p:ph type="ctrTitle"/>
          </p:nvPr>
        </p:nvSpPr>
        <p:spPr>
          <a:xfrm>
            <a:off x="1606862" y="351661"/>
            <a:ext cx="7406640" cy="925962"/>
          </a:xfrm>
        </p:spPr>
        <p:txBody>
          <a:bodyPr>
            <a:normAutofit fontScale="90000"/>
          </a:bodyPr>
          <a:lstStyle/>
          <a:p>
            <a:r>
              <a:rPr lang="ru-RU" sz="4000" b="1" i="1" dirty="0">
                <a:solidFill>
                  <a:schemeClr val="accent6">
                    <a:lumMod val="75000"/>
                  </a:schemeClr>
                </a:solidFill>
              </a:rPr>
              <a:t>Равнобедренный треугольник</a:t>
            </a:r>
            <a:endParaRPr lang="ru-RU" sz="40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966483" y="2786059"/>
            <a:ext cx="7993063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i="1" dirty="0">
                <a:solidFill>
                  <a:schemeClr val="accent6">
                    <a:lumMod val="75000"/>
                  </a:schemeClr>
                </a:solidFill>
              </a:rPr>
              <a:t>Треугольник называется </a:t>
            </a:r>
          </a:p>
          <a:p>
            <a:pPr algn="ctr">
              <a:spcBef>
                <a:spcPct val="50000"/>
              </a:spcBef>
            </a:pPr>
            <a:r>
              <a:rPr lang="ru-RU" sz="3200" b="1" i="1" u="sng" dirty="0">
                <a:solidFill>
                  <a:schemeClr val="accent6">
                    <a:lumMod val="75000"/>
                  </a:schemeClr>
                </a:solidFill>
              </a:rPr>
              <a:t>равнобедренным</a:t>
            </a:r>
            <a:r>
              <a:rPr lang="ru-RU" sz="3200" i="1" dirty="0">
                <a:solidFill>
                  <a:schemeClr val="accent6">
                    <a:lumMod val="75000"/>
                  </a:schemeClr>
                </a:solidFill>
              </a:rPr>
              <a:t>, </a:t>
            </a:r>
          </a:p>
          <a:p>
            <a:pPr algn="ctr">
              <a:spcBef>
                <a:spcPct val="50000"/>
              </a:spcBef>
            </a:pPr>
            <a:r>
              <a:rPr lang="ru-RU" sz="3200" i="1" dirty="0">
                <a:solidFill>
                  <a:schemeClr val="accent6">
                    <a:lumMod val="75000"/>
                  </a:schemeClr>
                </a:solidFill>
              </a:rPr>
              <a:t>если две его стороны равны</a:t>
            </a:r>
          </a:p>
        </p:txBody>
      </p:sp>
    </p:spTree>
    <p:extLst>
      <p:ext uri="{BB962C8B-B14F-4D97-AF65-F5344CB8AC3E}">
        <p14:creationId xmlns:p14="http://schemas.microsoft.com/office/powerpoint/2010/main" val="741554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8" grpId="0" animBg="1"/>
      <p:bldP spid="8" grpId="1" animBg="1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2787647" y="1173120"/>
            <a:ext cx="2879725" cy="424815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sz="20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3429035" y="3008269"/>
            <a:ext cx="215900" cy="215900"/>
          </a:xfrm>
          <a:prstGeom prst="line">
            <a:avLst/>
          </a:prstGeom>
          <a:noFill/>
          <a:ln w="2857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20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H="1">
            <a:off x="4868898" y="3008269"/>
            <a:ext cx="144463" cy="215900"/>
          </a:xfrm>
          <a:prstGeom prst="line">
            <a:avLst/>
          </a:prstGeom>
          <a:noFill/>
          <a:ln w="2857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20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Arc 7"/>
          <p:cNvSpPr>
            <a:spLocks/>
          </p:cNvSpPr>
          <p:nvPr/>
        </p:nvSpPr>
        <p:spPr bwMode="auto">
          <a:xfrm>
            <a:off x="2924211" y="4952957"/>
            <a:ext cx="288925" cy="431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20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Arc 8"/>
          <p:cNvSpPr>
            <a:spLocks/>
          </p:cNvSpPr>
          <p:nvPr/>
        </p:nvSpPr>
        <p:spPr bwMode="auto">
          <a:xfrm flipH="1">
            <a:off x="5300697" y="4952958"/>
            <a:ext cx="215900" cy="40798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4430"/>
              <a:gd name="T2" fmla="*/ 21414 w 21600"/>
              <a:gd name="T3" fmla="*/ 24430 h 24430"/>
              <a:gd name="T4" fmla="*/ 0 w 21600"/>
              <a:gd name="T5" fmla="*/ 21600 h 244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443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546"/>
                  <a:pt x="21537" y="23491"/>
                  <a:pt x="21413" y="24429"/>
                </a:cubicBezTo>
              </a:path>
              <a:path w="21600" h="2443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546"/>
                  <a:pt x="21537" y="23491"/>
                  <a:pt x="21413" y="24429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20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420973" y="5457782"/>
            <a:ext cx="7921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solidFill>
                  <a:schemeClr val="accent6">
                    <a:lumMod val="75000"/>
                  </a:schemeClr>
                </a:solidFill>
              </a:rPr>
              <a:t>А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4310051" y="857232"/>
            <a:ext cx="5762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В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5589623" y="5457782"/>
            <a:ext cx="10080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С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6024562" y="1136607"/>
            <a:ext cx="428628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АВ, ВС - боковые стороны равнобедренного треугольника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5810248" y="3368632"/>
            <a:ext cx="45307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    А,    С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– углы при основании равнобедренного треугольника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5953124" y="2360569"/>
            <a:ext cx="471487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АС - основание равнобедренного треугольника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6024562" y="4808494"/>
            <a:ext cx="46434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В – угол при вершине равнобедренного треугольника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10248" y="3488296"/>
            <a:ext cx="57150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cxnSp>
        <p:nvCxnSpPr>
          <p:cNvPr id="17" name="Прямая соединительная линия 16"/>
          <p:cNvCxnSpPr>
            <a:stCxn id="16" idx="0"/>
          </p:cNvCxnSpPr>
          <p:nvPr/>
        </p:nvCxnSpPr>
        <p:spPr>
          <a:xfrm rot="16200000" flipH="1" flipV="1">
            <a:off x="5988843" y="3524015"/>
            <a:ext cx="142876" cy="7143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024562" y="3641726"/>
            <a:ext cx="142876" cy="158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6596066" y="3488296"/>
            <a:ext cx="142876" cy="14287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612932" y="3631172"/>
            <a:ext cx="142876" cy="158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6003667" y="5021531"/>
            <a:ext cx="113228" cy="7143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6024562" y="5143512"/>
            <a:ext cx="142876" cy="158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3888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7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207</TotalTime>
  <Words>1154</Words>
  <Application>Microsoft Office PowerPoint</Application>
  <PresentationFormat>Широкоэкранный</PresentationFormat>
  <Paragraphs>322</Paragraphs>
  <Slides>29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40" baseType="lpstr">
      <vt:lpstr>Arial</vt:lpstr>
      <vt:lpstr>Calibri</vt:lpstr>
      <vt:lpstr>Comic Sans MS</vt:lpstr>
      <vt:lpstr>Corbel</vt:lpstr>
      <vt:lpstr>Symbol</vt:lpstr>
      <vt:lpstr>Times New Roman</vt:lpstr>
      <vt:lpstr>Trebuchet MS</vt:lpstr>
      <vt:lpstr>Wingdings</vt:lpstr>
      <vt:lpstr>Wingdings 3</vt:lpstr>
      <vt:lpstr>Грань</vt:lpstr>
      <vt:lpstr>Формула</vt:lpstr>
      <vt:lpstr>Тема урока.</vt:lpstr>
      <vt:lpstr>Цели урока: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Равнобедренный треугольник</vt:lpstr>
      <vt:lpstr>Презентация PowerPoint</vt:lpstr>
      <vt:lpstr>Равносторонний треугольник</vt:lpstr>
      <vt:lpstr>Презентация PowerPoint</vt:lpstr>
      <vt:lpstr>Презентация PowerPoint</vt:lpstr>
      <vt:lpstr>Презентация PowerPoint</vt:lpstr>
      <vt:lpstr>Теорема:  В равнобедренном треугольнике биссектриса, проведенная к основанию, является медианой и высотой.</vt:lpstr>
      <vt:lpstr>Презентация PowerPoint</vt:lpstr>
      <vt:lpstr>Презентация PowerPoint</vt:lpstr>
      <vt:lpstr>Физкультминутка</vt:lpstr>
      <vt:lpstr>Задача № 1</vt:lpstr>
      <vt:lpstr>Задача № 2</vt:lpstr>
      <vt:lpstr>Используя названия углов и свойства равнобедренного треугольника найдите углы треугольника по готовым чертежам</vt:lpstr>
      <vt:lpstr>Презентация PowerPoint</vt:lpstr>
      <vt:lpstr>  </vt:lpstr>
      <vt:lpstr>Презентация PowerPoint</vt:lpstr>
      <vt:lpstr>Где в жизни встречаются равнобедренные треугольники?</vt:lpstr>
      <vt:lpstr>Презентация PowerPoint</vt:lpstr>
      <vt:lpstr>Развитие глазомера.</vt:lpstr>
      <vt:lpstr>Презентация PowerPoint</vt:lpstr>
      <vt:lpstr>Задание на дом:</vt:lpstr>
      <vt:lpstr>Рефлексия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Ильшат Мидхатович</dc:creator>
  <cp:lastModifiedBy>Ильшат Мидхатович</cp:lastModifiedBy>
  <cp:revision>16</cp:revision>
  <dcterms:created xsi:type="dcterms:W3CDTF">2016-10-26T16:18:55Z</dcterms:created>
  <dcterms:modified xsi:type="dcterms:W3CDTF">2016-10-26T19:46:38Z</dcterms:modified>
</cp:coreProperties>
</file>