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6" r:id="rId2"/>
    <p:sldId id="271" r:id="rId3"/>
    <p:sldId id="285" r:id="rId4"/>
    <p:sldId id="286" r:id="rId5"/>
    <p:sldId id="287" r:id="rId6"/>
    <p:sldId id="289" r:id="rId7"/>
    <p:sldId id="290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67" r:id="rId17"/>
    <p:sldId id="280" r:id="rId18"/>
    <p:sldId id="281" r:id="rId19"/>
    <p:sldId id="282" r:id="rId20"/>
    <p:sldId id="259" r:id="rId21"/>
    <p:sldId id="261" r:id="rId22"/>
    <p:sldId id="269" r:id="rId23"/>
    <p:sldId id="270" r:id="rId24"/>
    <p:sldId id="283" r:id="rId25"/>
    <p:sldId id="284" r:id="rId26"/>
    <p:sldId id="265" r:id="rId27"/>
    <p:sldId id="263" r:id="rId28"/>
    <p:sldId id="288" r:id="rId29"/>
    <p:sldId id="291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B0851-D076-48F5-AA6B-6E25833E1D1F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20637-5122-4EB8-8964-D16451F42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2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5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3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02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79A45-3151-41C1-AE0B-D9AA37B92B9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8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6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3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430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288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30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68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15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6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4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51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5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6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F8B4-C61E-4742-B042-247068878324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67AD34-B486-46CD-9CF7-BDAC63733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3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fey.ru/index.php?name=Album&amp;file=index&amp;do=showpic&amp;pid=13&amp;orderby=dateD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151" y="1081817"/>
            <a:ext cx="10515600" cy="1325563"/>
          </a:xfrm>
        </p:spPr>
        <p:txBody>
          <a:bodyPr/>
          <a:lstStyle/>
          <a:p>
            <a:r>
              <a:rPr lang="ru-RU" b="1" dirty="0" smtClean="0"/>
              <a:t>Тема урока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0583" y="2868828"/>
            <a:ext cx="8229600" cy="1257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Равнобедренный треугольник и его свойства.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7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Равносторонний треугольник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524364" y="1500174"/>
            <a:ext cx="3929090" cy="3429024"/>
          </a:xfrm>
          <a:prstGeom prst="triangle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74938" y="2786058"/>
            <a:ext cx="777878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Треугольник, все  стороны которого  равны, называется </a:t>
            </a:r>
            <a:endParaRPr lang="ru-RU" sz="3200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3200" b="1" i="1" u="sng" dirty="0">
                <a:solidFill>
                  <a:schemeClr val="accent6">
                    <a:lumMod val="75000"/>
                  </a:schemeClr>
                </a:solidFill>
              </a:rPr>
              <a:t>равносторонним</a:t>
            </a:r>
            <a:r>
              <a:rPr lang="ru-RU" sz="3200" b="1" i="1" u="sng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2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8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6513710">
            <a:off x="3740626" y="848547"/>
            <a:ext cx="988696" cy="1666535"/>
          </a:xfrm>
          <a:prstGeom prst="triangle">
            <a:avLst>
              <a:gd name="adj" fmla="val 48326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7212754">
            <a:off x="7535789" y="3917517"/>
            <a:ext cx="1944216" cy="1922512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312024" y="979738"/>
            <a:ext cx="2088232" cy="986408"/>
          </a:xfrm>
          <a:prstGeom prst="triangle">
            <a:avLst>
              <a:gd name="adj" fmla="val 25343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56279" y="149714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0496" y="5785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14587" y="162977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4223792" y="1340769"/>
            <a:ext cx="72008" cy="15637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68976" y="1814437"/>
            <a:ext cx="0" cy="18466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48006" y="52437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810349" y="57488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158769" y="590344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9367496" y="51175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9690762" y="393305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851625" y="61040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963852" y="1722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8400259" y="161324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579810" y="10955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240016" y="11561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104111" y="19565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ru-RU" dirty="0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4007768" y="4566648"/>
            <a:ext cx="2090716" cy="1884361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 rot="17646773">
            <a:off x="1611605" y="4060065"/>
            <a:ext cx="3543675" cy="1098604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065331" y="2348184"/>
            <a:ext cx="1930378" cy="1805389"/>
          </a:xfrm>
          <a:prstGeom prst="triangle">
            <a:avLst>
              <a:gd name="adj" fmla="val 74374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182261" y="425569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10959163" flipV="1">
            <a:off x="3696898" y="6201905"/>
            <a:ext cx="4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759930" y="384518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137938" y="60328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579810" y="213458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15019" y="52167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984087" y="388636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541198" y="294619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567608" y="405817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383441" y="339669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741042" y="62174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236941" y="53241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864546" y="64079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609889" y="52704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08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738415" y="2214554"/>
            <a:ext cx="3671887" cy="4079896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rc 5"/>
          <p:cNvSpPr>
            <a:spLocks/>
          </p:cNvSpPr>
          <p:nvPr/>
        </p:nvSpPr>
        <p:spPr bwMode="auto">
          <a:xfrm>
            <a:off x="3024166" y="5715017"/>
            <a:ext cx="287338" cy="56067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rc 6"/>
          <p:cNvSpPr>
            <a:spLocks/>
          </p:cNvSpPr>
          <p:nvPr/>
        </p:nvSpPr>
        <p:spPr bwMode="auto">
          <a:xfrm flipH="1">
            <a:off x="5810248" y="5715017"/>
            <a:ext cx="357760" cy="56858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24100" y="857233"/>
            <a:ext cx="60007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В равнобедренном треугольнике углы при основании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равны.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24365" y="214290"/>
            <a:ext cx="3529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Теорема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484944" y="2428868"/>
            <a:ext cx="41830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ДАНО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:    АВС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– равнобедренный, АС – основание.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381884" y="2643182"/>
            <a:ext cx="142876" cy="7143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0" name="TextBox 9"/>
          <p:cNvSpPr txBox="1"/>
          <p:nvPr/>
        </p:nvSpPr>
        <p:spPr>
          <a:xfrm>
            <a:off x="4095736" y="20002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697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4628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596066" y="3286124"/>
            <a:ext cx="4071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ДОКАЗАТЬ: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 =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762006" y="3570288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8762006" y="3427412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167702" y="3570288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8167702" y="3427412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1[29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083" y="1"/>
            <a:ext cx="1533525" cy="1409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99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809853" y="830689"/>
            <a:ext cx="3024187" cy="345598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00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81489" y="473499"/>
            <a:ext cx="433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52662" y="4071942"/>
            <a:ext cx="57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81686" y="3929066"/>
            <a:ext cx="503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238876" y="3214687"/>
            <a:ext cx="52149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АВ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(как боковые стороны равнобедренного треугольника),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– общая сторона, 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310050" y="830689"/>
            <a:ext cx="0" cy="34559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024299" y="4402589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53059" y="857232"/>
            <a:ext cx="3357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Доказательство: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0314" y="1743006"/>
            <a:ext cx="4357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Проведем биссектрису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10314" y="2171634"/>
            <a:ext cx="4572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Рассмотрим  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АВ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и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6316134">
            <a:off x="4160201" y="1170299"/>
            <a:ext cx="428628" cy="609053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 rot="2359186" flipV="1">
            <a:off x="3756305" y="1287796"/>
            <a:ext cx="642942" cy="285752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4298" y="12593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0050" y="1259317"/>
            <a:ext cx="56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8876" y="278605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1=     2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так как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AD –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биссектриса,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6310314" y="2872284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10314" y="3015160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810380" y="2873872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810380" y="3016748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381752" y="4359670"/>
            <a:ext cx="42862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АВ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и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р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авны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признаку равенства треугольников.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381752" y="4573983"/>
            <a:ext cx="71438" cy="7143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239008" y="4573983"/>
            <a:ext cx="71438" cy="7143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382016" y="6027698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8382016" y="5884822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810512" y="6027698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7810512" y="5884822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668700" y="5756205"/>
            <a:ext cx="2497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Значит     В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=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 С</a:t>
            </a:r>
            <a:endParaRPr lang="ru-RU" sz="2000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7953389" y="2371689"/>
            <a:ext cx="71438" cy="7143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 flipH="1">
            <a:off x="8881888" y="2377775"/>
            <a:ext cx="94458" cy="63457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17" descr="1[29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083" y="1"/>
            <a:ext cx="1533525" cy="1409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22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23" grpId="0" animBg="1"/>
      <p:bldP spid="24" grpId="0" animBg="1"/>
      <p:bldP spid="29" grpId="0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538" y="274638"/>
            <a:ext cx="6286544" cy="16541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Теорема: </a:t>
            </a:r>
            <a:br>
              <a:rPr lang="ru-RU" sz="28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равнобедренном треугольнике биссектриса, проведенная к основанию, является медианой и высотой.</a:t>
            </a:r>
            <a:endParaRPr lang="ru-RU" sz="2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2738414" y="3000372"/>
            <a:ext cx="1757362" cy="3143272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452926" y="3000372"/>
            <a:ext cx="1727200" cy="3168650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38415" y="6186510"/>
            <a:ext cx="3527425" cy="0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452926" y="3071810"/>
            <a:ext cx="0" cy="3168650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452663" y="6042048"/>
            <a:ext cx="8350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394178" y="2586060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94177" y="618651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310314" y="6000769"/>
            <a:ext cx="50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476585" y="4572008"/>
            <a:ext cx="269892" cy="174640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V="1">
            <a:off x="5262536" y="4500571"/>
            <a:ext cx="212729" cy="185723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Arc 23"/>
          <p:cNvSpPr>
            <a:spLocks/>
          </p:cNvSpPr>
          <p:nvPr/>
        </p:nvSpPr>
        <p:spPr bwMode="auto">
          <a:xfrm flipV="1">
            <a:off x="4452927" y="3643314"/>
            <a:ext cx="355601" cy="144463"/>
          </a:xfrm>
          <a:custGeom>
            <a:avLst/>
            <a:gdLst>
              <a:gd name="G0" fmla="+- 6854 0 0"/>
              <a:gd name="G1" fmla="+- 21600 0 0"/>
              <a:gd name="G2" fmla="+- 21600 0 0"/>
              <a:gd name="T0" fmla="*/ 0 w 28454"/>
              <a:gd name="T1" fmla="*/ 1116 h 21600"/>
              <a:gd name="T2" fmla="*/ 28454 w 28454"/>
              <a:gd name="T3" fmla="*/ 21600 h 21600"/>
              <a:gd name="T4" fmla="*/ 6854 w 284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454" h="21600" fill="none" extrusionOk="0">
                <a:moveTo>
                  <a:pt x="0" y="1116"/>
                </a:moveTo>
                <a:cubicBezTo>
                  <a:pt x="2209" y="376"/>
                  <a:pt x="4524" y="-1"/>
                  <a:pt x="6854" y="0"/>
                </a:cubicBezTo>
                <a:cubicBezTo>
                  <a:pt x="18783" y="0"/>
                  <a:pt x="28454" y="9670"/>
                  <a:pt x="28454" y="21600"/>
                </a:cubicBezTo>
              </a:path>
              <a:path w="28454" h="21600" stroke="0" extrusionOk="0">
                <a:moveTo>
                  <a:pt x="0" y="1116"/>
                </a:moveTo>
                <a:cubicBezTo>
                  <a:pt x="2209" y="376"/>
                  <a:pt x="4524" y="-1"/>
                  <a:pt x="6854" y="0"/>
                </a:cubicBezTo>
                <a:cubicBezTo>
                  <a:pt x="18783" y="0"/>
                  <a:pt x="28454" y="9670"/>
                  <a:pt x="28454" y="21600"/>
                </a:cubicBezTo>
                <a:lnTo>
                  <a:pt x="6854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Arc 24"/>
          <p:cNvSpPr>
            <a:spLocks/>
          </p:cNvSpPr>
          <p:nvPr/>
        </p:nvSpPr>
        <p:spPr bwMode="auto">
          <a:xfrm rot="10800000">
            <a:off x="4095736" y="3571876"/>
            <a:ext cx="366712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302"/>
              <a:gd name="T1" fmla="*/ 0 h 21600"/>
              <a:gd name="T2" fmla="*/ 18302 w 18302"/>
              <a:gd name="T3" fmla="*/ 10128 h 21600"/>
              <a:gd name="T4" fmla="*/ 0 w 1830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02" h="21600" fill="none" extrusionOk="0">
                <a:moveTo>
                  <a:pt x="-1" y="0"/>
                </a:moveTo>
                <a:cubicBezTo>
                  <a:pt x="7437" y="0"/>
                  <a:pt x="14351" y="3826"/>
                  <a:pt x="18301" y="10128"/>
                </a:cubicBezTo>
              </a:path>
              <a:path w="18302" h="21600" stroke="0" extrusionOk="0">
                <a:moveTo>
                  <a:pt x="-1" y="0"/>
                </a:moveTo>
                <a:cubicBezTo>
                  <a:pt x="7437" y="0"/>
                  <a:pt x="14351" y="3826"/>
                  <a:pt x="18301" y="1012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4167174" y="3357562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4452926" y="3357562"/>
            <a:ext cx="43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104784" y="2845355"/>
            <a:ext cx="40694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Дано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:   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АВС- равнобедренный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,</a:t>
            </a:r>
            <a:endParaRPr lang="ru-RU" sz="2000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 –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биссектриса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BAC</a:t>
            </a:r>
            <a:endParaRPr lang="ru-RU" sz="2000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Доказать: 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) 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 –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медиана;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б) 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 –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высота.</a:t>
            </a: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881950" y="2348881"/>
            <a:ext cx="445158" cy="22843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8953520" y="3500438"/>
            <a:ext cx="71438" cy="7143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953520" y="3571876"/>
            <a:ext cx="142876" cy="158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10380" y="4714884"/>
            <a:ext cx="34620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Анализ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а) А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 –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медиана; то есть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0137" y="5000636"/>
            <a:ext cx="238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D=DC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3256" y="5429264"/>
            <a:ext cx="32210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б)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А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- высота;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то есть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465292" y="6020270"/>
            <a:ext cx="71438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465292" y="6091708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497986" y="5816102"/>
            <a:ext cx="2392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ADB=90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Arial" charset="0"/>
              </a:rPr>
              <a:t>°</a:t>
            </a:r>
            <a:endParaRPr lang="ru-RU" dirty="0"/>
          </a:p>
        </p:txBody>
      </p:sp>
      <p:pic>
        <p:nvPicPr>
          <p:cNvPr id="32" name="Picture 17" descr="1[29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34476" y="1"/>
            <a:ext cx="1533525" cy="1409701"/>
          </a:xfrm>
          <a:prstGeom prst="rect">
            <a:avLst/>
          </a:prstGeom>
          <a:noFill/>
        </p:spPr>
      </p:pic>
      <p:cxnSp>
        <p:nvCxnSpPr>
          <p:cNvPr id="28" name="Прямая соединительная линия 27"/>
          <p:cNvCxnSpPr/>
          <p:nvPr/>
        </p:nvCxnSpPr>
        <p:spPr>
          <a:xfrm rot="5400000">
            <a:off x="8320628" y="3490526"/>
            <a:ext cx="71438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327108" y="3574951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Равнобедренный треугольник 2"/>
          <p:cNvSpPr/>
          <p:nvPr/>
        </p:nvSpPr>
        <p:spPr>
          <a:xfrm>
            <a:off x="7085014" y="2980997"/>
            <a:ext cx="86581" cy="162593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4" grpId="0"/>
      <p:bldP spid="22" grpId="0"/>
      <p:bldP spid="25" grpId="0"/>
      <p:bldP spid="30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3170215" y="1412875"/>
            <a:ext cx="1296987" cy="360045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467201" y="1412875"/>
            <a:ext cx="1295400" cy="360045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170215" y="5013325"/>
            <a:ext cx="2592387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467201" y="1412875"/>
            <a:ext cx="0" cy="360045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94177" y="105251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738415" y="494188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10248" y="4929198"/>
            <a:ext cx="3571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178277" y="5157788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D</a:t>
            </a:r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834039" y="4868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309918" y="1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Доказательство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690899" y="3143248"/>
            <a:ext cx="271477" cy="215902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4976784" y="3143248"/>
            <a:ext cx="217487" cy="2159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600825" y="620713"/>
            <a:ext cx="367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743700" y="549276"/>
            <a:ext cx="392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Arc 20"/>
          <p:cNvSpPr>
            <a:spLocks/>
          </p:cNvSpPr>
          <p:nvPr/>
        </p:nvSpPr>
        <p:spPr bwMode="auto">
          <a:xfrm flipV="1">
            <a:off x="4467202" y="2060576"/>
            <a:ext cx="284163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154"/>
              <a:gd name="T1" fmla="*/ 0 h 21600"/>
              <a:gd name="T2" fmla="*/ 17154 w 17154"/>
              <a:gd name="T3" fmla="*/ 8473 h 21600"/>
              <a:gd name="T4" fmla="*/ 0 w 171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54" h="21600" fill="none" extrusionOk="0">
                <a:moveTo>
                  <a:pt x="-1" y="0"/>
                </a:moveTo>
                <a:cubicBezTo>
                  <a:pt x="6725" y="0"/>
                  <a:pt x="13066" y="3132"/>
                  <a:pt x="17153" y="8473"/>
                </a:cubicBezTo>
              </a:path>
              <a:path w="17154" h="21600" stroke="0" extrusionOk="0">
                <a:moveTo>
                  <a:pt x="-1" y="0"/>
                </a:moveTo>
                <a:cubicBezTo>
                  <a:pt x="6725" y="0"/>
                  <a:pt x="13066" y="3132"/>
                  <a:pt x="17153" y="847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19" name="Arc 21"/>
          <p:cNvSpPr>
            <a:spLocks/>
          </p:cNvSpPr>
          <p:nvPr/>
        </p:nvSpPr>
        <p:spPr bwMode="auto">
          <a:xfrm rot="2319588" flipV="1">
            <a:off x="4119391" y="1955686"/>
            <a:ext cx="358775" cy="125413"/>
          </a:xfrm>
          <a:custGeom>
            <a:avLst/>
            <a:gdLst>
              <a:gd name="G0" fmla="+- 0 0 0"/>
              <a:gd name="G1" fmla="+- 18644 0 0"/>
              <a:gd name="G2" fmla="+- 21600 0 0"/>
              <a:gd name="T0" fmla="*/ 10906 w 21600"/>
              <a:gd name="T1" fmla="*/ 0 h 18644"/>
              <a:gd name="T2" fmla="*/ 21600 w 21600"/>
              <a:gd name="T3" fmla="*/ 18644 h 18644"/>
              <a:gd name="T4" fmla="*/ 0 w 21600"/>
              <a:gd name="T5" fmla="*/ 18644 h 1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644" fill="none" extrusionOk="0">
                <a:moveTo>
                  <a:pt x="10906" y="-1"/>
                </a:moveTo>
                <a:cubicBezTo>
                  <a:pt x="17529" y="3873"/>
                  <a:pt x="21600" y="10970"/>
                  <a:pt x="21600" y="18644"/>
                </a:cubicBezTo>
              </a:path>
              <a:path w="21600" h="18644" stroke="0" extrusionOk="0">
                <a:moveTo>
                  <a:pt x="10906" y="-1"/>
                </a:moveTo>
                <a:cubicBezTo>
                  <a:pt x="17529" y="3873"/>
                  <a:pt x="21600" y="10970"/>
                  <a:pt x="21600" y="18644"/>
                </a:cubicBezTo>
                <a:lnTo>
                  <a:pt x="0" y="18644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033814" y="2420938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1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538640" y="2276475"/>
            <a:ext cx="288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2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961847" y="1043856"/>
            <a:ext cx="43764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∆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ABD =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∆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ACD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(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А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 –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общая сторона, АВ = АС и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=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2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, так как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AD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-биссектриса).</a:t>
            </a:r>
            <a:endParaRPr lang="ru-RU" sz="2000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Из равенства треугольников следует, что В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 = DC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и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3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=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4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.</a:t>
            </a:r>
            <a:endParaRPr lang="ru-RU" sz="2000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Если В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 = DC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, то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 –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середина стороны ВС, тогда А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 –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медиана.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Так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как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3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и 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смежные и равны друг другу, то они прямые. Значит отрезок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AD –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высота.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033814" y="4581525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3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4538639" y="4581525"/>
            <a:ext cx="43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4</a:t>
            </a:r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3602014" y="4868864"/>
            <a:ext cx="0" cy="287337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4970439" y="4868864"/>
            <a:ext cx="0" cy="287337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9263171" y="1535896"/>
            <a:ext cx="71438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263171" y="1613116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8685871" y="1546173"/>
            <a:ext cx="71438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685871" y="1635131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763263" y="4999842"/>
            <a:ext cx="284958" cy="79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917669" y="4106073"/>
            <a:ext cx="142876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953388" y="4213230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9167834" y="2569428"/>
            <a:ext cx="142876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203553" y="2676585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9699493" y="2567390"/>
            <a:ext cx="142876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735212" y="2674547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417603" y="4106073"/>
            <a:ext cx="142876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453322" y="4213230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523438" y="5000636"/>
            <a:ext cx="286546" cy="79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7" descr="1[29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709" y="524680"/>
            <a:ext cx="1533525" cy="1409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96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3" grpId="0"/>
      <p:bldP spid="24" grpId="0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6064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Какие треугольники являются равнобедренными?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775520" y="1484784"/>
            <a:ext cx="1368152" cy="15841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544272" y="4509120"/>
            <a:ext cx="1944216" cy="19442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1847528" y="3789040"/>
            <a:ext cx="3240360" cy="122413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456040" y="3501008"/>
            <a:ext cx="1584176" cy="129614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75520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83632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79576" y="306896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3672" y="328498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10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23792" y="42930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6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423592" y="42930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6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608168" y="378904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528048" y="378904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4112" y="479715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8184232" y="508518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9336360" y="633478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5</a:t>
            </a:r>
            <a:endParaRPr lang="ru-RU" sz="28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2207568" y="2348880"/>
            <a:ext cx="504056" cy="504056"/>
            <a:chOff x="2267744" y="2564904"/>
            <a:chExt cx="504056" cy="504056"/>
          </a:xfrm>
        </p:grpSpPr>
        <p:sp>
          <p:nvSpPr>
            <p:cNvPr id="30" name="Овал 2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FF0000"/>
                  </a:solidFill>
                </a:rPr>
                <a:t>1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Группа 50"/>
          <p:cNvGrpSpPr/>
          <p:nvPr/>
        </p:nvGrpSpPr>
        <p:grpSpPr>
          <a:xfrm>
            <a:off x="3719736" y="1340768"/>
            <a:ext cx="3384376" cy="1675348"/>
            <a:chOff x="2195736" y="1340768"/>
            <a:chExt cx="3384376" cy="1675348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flipV="1">
              <a:off x="2195736" y="1916832"/>
              <a:ext cx="3384376" cy="1080120"/>
            </a:xfrm>
            <a:prstGeom prst="triangle">
              <a:avLst>
                <a:gd name="adj" fmla="val 771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1920" y="1340768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11</a:t>
              </a:r>
              <a:endParaRPr lang="ru-RU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0072" y="2276872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3</a:t>
              </a:r>
              <a:endParaRPr lang="ru-RU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47864" y="249289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9</a:t>
              </a:r>
              <a:endParaRPr lang="ru-RU" sz="2800" dirty="0"/>
            </a:p>
          </p:txBody>
        </p:sp>
        <p:grpSp>
          <p:nvGrpSpPr>
            <p:cNvPr id="36" name="Группа 32"/>
            <p:cNvGrpSpPr/>
            <p:nvPr/>
          </p:nvGrpSpPr>
          <p:grpSpPr>
            <a:xfrm>
              <a:off x="4139952" y="2060848"/>
              <a:ext cx="504056" cy="504056"/>
              <a:chOff x="2267744" y="2564904"/>
              <a:chExt cx="504056" cy="504056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</a:rPr>
                  <a:t>2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9" name="Группа 51"/>
          <p:cNvGrpSpPr/>
          <p:nvPr/>
        </p:nvGrpSpPr>
        <p:grpSpPr>
          <a:xfrm>
            <a:off x="8112224" y="1124744"/>
            <a:ext cx="1584176" cy="2592288"/>
            <a:chOff x="6588224" y="1124744"/>
            <a:chExt cx="1584176" cy="2592288"/>
          </a:xfrm>
        </p:grpSpPr>
        <p:sp>
          <p:nvSpPr>
            <p:cNvPr id="5" name="Прямоугольный треугольник 4"/>
            <p:cNvSpPr/>
            <p:nvPr/>
          </p:nvSpPr>
          <p:spPr>
            <a:xfrm flipH="1" flipV="1">
              <a:off x="6588224" y="1628800"/>
              <a:ext cx="1224136" cy="208823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64288" y="112474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3</a:t>
              </a:r>
              <a:endParaRPr lang="ru-RU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84368" y="220486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4</a:t>
              </a:r>
              <a:endParaRPr lang="ru-RU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4248" y="242088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5</a:t>
              </a:r>
              <a:endParaRPr lang="ru-RU" sz="2800" dirty="0"/>
            </a:p>
          </p:txBody>
        </p:sp>
        <p:grpSp>
          <p:nvGrpSpPr>
            <p:cNvPr id="42" name="Группа 35"/>
            <p:cNvGrpSpPr/>
            <p:nvPr/>
          </p:nvGrpSpPr>
          <p:grpSpPr>
            <a:xfrm>
              <a:off x="7092280" y="1916832"/>
              <a:ext cx="504056" cy="504056"/>
              <a:chOff x="2267744" y="2564904"/>
              <a:chExt cx="504056" cy="504056"/>
            </a:xfrm>
          </p:grpSpPr>
          <p:sp>
            <p:nvSpPr>
              <p:cNvPr id="37" name="Овал 36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</a:rPr>
                  <a:t>3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5" name="Группа 38"/>
          <p:cNvGrpSpPr/>
          <p:nvPr/>
        </p:nvGrpSpPr>
        <p:grpSpPr>
          <a:xfrm>
            <a:off x="3215680" y="4005064"/>
            <a:ext cx="504056" cy="504056"/>
            <a:chOff x="2267744" y="2564904"/>
            <a:chExt cx="504056" cy="504056"/>
          </a:xfrm>
        </p:grpSpPr>
        <p:sp>
          <p:nvSpPr>
            <p:cNvPr id="40" name="Овал 3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FF0000"/>
                  </a:solidFill>
                </a:rPr>
                <a:t>4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Группа 41"/>
          <p:cNvGrpSpPr/>
          <p:nvPr/>
        </p:nvGrpSpPr>
        <p:grpSpPr>
          <a:xfrm>
            <a:off x="7032104" y="4077072"/>
            <a:ext cx="504056" cy="504056"/>
            <a:chOff x="2267744" y="2564904"/>
            <a:chExt cx="504056" cy="504056"/>
          </a:xfrm>
        </p:grpSpPr>
        <p:sp>
          <p:nvSpPr>
            <p:cNvPr id="43" name="Овал 42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FF0000"/>
                  </a:solidFill>
                </a:rPr>
                <a:t>5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Группа 44"/>
          <p:cNvGrpSpPr/>
          <p:nvPr/>
        </p:nvGrpSpPr>
        <p:grpSpPr>
          <a:xfrm>
            <a:off x="8976320" y="5517232"/>
            <a:ext cx="504056" cy="504056"/>
            <a:chOff x="2267744" y="2564904"/>
            <a:chExt cx="504056" cy="504056"/>
          </a:xfrm>
        </p:grpSpPr>
        <p:sp>
          <p:nvSpPr>
            <p:cNvPr id="46" name="Овал 45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FF0000"/>
                  </a:solidFill>
                </a:rPr>
                <a:t>7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Группа 52"/>
          <p:cNvGrpSpPr/>
          <p:nvPr/>
        </p:nvGrpSpPr>
        <p:grpSpPr>
          <a:xfrm>
            <a:off x="4079776" y="4725144"/>
            <a:ext cx="3384376" cy="1963380"/>
            <a:chOff x="2555776" y="4725144"/>
            <a:chExt cx="3384376" cy="1963380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2555776" y="4725144"/>
              <a:ext cx="3384376" cy="1440160"/>
            </a:xfrm>
            <a:prstGeom prst="triangle">
              <a:avLst>
                <a:gd name="adj" fmla="val 3009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71800" y="501317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6</a:t>
              </a:r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95936" y="616530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9</a:t>
              </a:r>
              <a:endParaRPr lang="ru-RU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6016" y="494116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8</a:t>
              </a:r>
              <a:endParaRPr lang="ru-RU" sz="2800" dirty="0"/>
            </a:p>
          </p:txBody>
        </p:sp>
        <p:grpSp>
          <p:nvGrpSpPr>
            <p:cNvPr id="53" name="Группа 47"/>
            <p:cNvGrpSpPr/>
            <p:nvPr/>
          </p:nvGrpSpPr>
          <p:grpSpPr>
            <a:xfrm>
              <a:off x="3635896" y="5373216"/>
              <a:ext cx="504056" cy="504056"/>
              <a:chOff x="2267744" y="2564904"/>
              <a:chExt cx="504056" cy="504056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</a:rPr>
                  <a:t>6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1847528" y="6309320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166910" y="10715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595406" y="3059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167042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524232" y="150017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953256" y="15001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024562" y="29289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Κ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81950" y="12858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9310710" y="13572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L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9167834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Ν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595406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Ζ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238480" y="50006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Ε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024430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Χ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0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Ο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024694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953388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845345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8239140" y="62865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0239404" y="598862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809984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810116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7310446" y="57743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ru-RU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1524000" y="285729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Какие из сторон являются боковыми сторонами треугольников, а какие – основанием?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24000" y="357167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Назовите  равные углы в равнобедренных треугольниках: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0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22" grpId="0"/>
      <p:bldP spid="23" grpId="0"/>
      <p:bldP spid="24" grpId="0"/>
      <p:bldP spid="28" grpId="0"/>
      <p:bldP spid="29" grpId="0"/>
      <p:bldP spid="55" grpId="0"/>
      <p:bldP spid="56" grpId="0"/>
      <p:bldP spid="57" grpId="0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Физкультминутка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648" y="1583940"/>
            <a:ext cx="8596668" cy="388077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Раз-подняться, подтянуться.</a:t>
            </a:r>
          </a:p>
          <a:p>
            <a:pPr marL="82296" indent="0">
              <a:buNone/>
            </a:pPr>
            <a:r>
              <a:rPr lang="ru-RU" sz="2800" dirty="0" smtClean="0"/>
              <a:t>Два-согнутся, разогнуться,</a:t>
            </a:r>
          </a:p>
          <a:p>
            <a:pPr marL="82296" indent="0">
              <a:buNone/>
            </a:pPr>
            <a:r>
              <a:rPr lang="ru-RU" sz="2800" dirty="0" smtClean="0"/>
              <a:t>Три-в ладошки три хлопка,</a:t>
            </a:r>
          </a:p>
          <a:p>
            <a:pPr marL="82296" indent="0">
              <a:buNone/>
            </a:pPr>
            <a:r>
              <a:rPr lang="ru-RU" sz="2800" dirty="0" smtClean="0"/>
              <a:t>Головою три кивка.</a:t>
            </a:r>
          </a:p>
          <a:p>
            <a:pPr marL="82296" indent="0">
              <a:buNone/>
            </a:pPr>
            <a:r>
              <a:rPr lang="ru-RU" sz="2800" dirty="0" smtClean="0"/>
              <a:t>На четыре-руки шире.</a:t>
            </a:r>
          </a:p>
          <a:p>
            <a:pPr marL="82296" indent="0">
              <a:buNone/>
            </a:pPr>
            <a:r>
              <a:rPr lang="ru-RU" sz="2800" dirty="0" smtClean="0"/>
              <a:t>Пять- руками помахать</a:t>
            </a:r>
          </a:p>
          <a:p>
            <a:pPr marL="82296" indent="0">
              <a:buNone/>
            </a:pPr>
            <a:r>
              <a:rPr lang="ru-RU" sz="2800" dirty="0" smtClean="0"/>
              <a:t>Шесть- на место тихо сесть.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71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1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3309919" y="1857365"/>
            <a:ext cx="1152525" cy="2449513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452926" y="1857364"/>
            <a:ext cx="1285884" cy="2428892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452927" y="1857364"/>
            <a:ext cx="45719" cy="242889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881291" y="4173547"/>
            <a:ext cx="90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76692" y="1438284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616553" y="4029084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248129" y="4246572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</a:rPr>
              <a:t>К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453190" y="1571613"/>
            <a:ext cx="421481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Дано: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∆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АВС –равнобедренный,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АС – основание,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ВК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– биссектриса.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АС =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см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Найти: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АК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.</a:t>
            </a:r>
            <a:endParaRPr lang="ru-RU" sz="2000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3744892" y="3813183"/>
            <a:ext cx="287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4" name="Text Box 56"/>
          <p:cNvSpPr txBox="1">
            <a:spLocks noChangeArrowheads="1"/>
          </p:cNvSpPr>
          <p:nvPr/>
        </p:nvSpPr>
        <p:spPr bwMode="auto">
          <a:xfrm>
            <a:off x="4032229" y="5769001"/>
            <a:ext cx="2516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Ответ: АК =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cxnSp>
        <p:nvCxnSpPr>
          <p:cNvPr id="17" name="Прямая соединительная линия 16"/>
          <p:cNvCxnSpPr>
            <a:endCxn id="5" idx="1"/>
          </p:cNvCxnSpPr>
          <p:nvPr/>
        </p:nvCxnSpPr>
        <p:spPr>
          <a:xfrm>
            <a:off x="3309918" y="4286256"/>
            <a:ext cx="2428892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05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2741586" y="3011476"/>
            <a:ext cx="3711604" cy="6033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 flipV="1">
            <a:off x="2741587" y="2003413"/>
            <a:ext cx="1800225" cy="1008063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4541812" y="2003412"/>
            <a:ext cx="1911379" cy="106839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>
            <a:off x="4541811" y="2003412"/>
            <a:ext cx="0" cy="10795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4397350" y="1571613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4397349" y="3227376"/>
            <a:ext cx="90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595538" y="3071811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453191" y="3071811"/>
            <a:ext cx="6460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6881818" y="1500174"/>
            <a:ext cx="378618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Дано: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DA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–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медиана равнобедренного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∆ В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С, проведенная к основанию СВ.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   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BDC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=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˚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,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DBC =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mic Sans MS"/>
                <a:cs typeface="Times New Roman" pitchFamily="18" charset="0"/>
              </a:rPr>
              <a:t>°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Corbel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Найдите углы ∆ А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D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Arial" charset="0"/>
              </a:rPr>
              <a:t>С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5694336" y="2724137"/>
            <a:ext cx="49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30˚</a:t>
            </a:r>
            <a:endParaRPr lang="ru-RU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5453058" y="4357694"/>
            <a:ext cx="52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4181449" y="2219312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120˚</a:t>
            </a:r>
            <a:endParaRPr lang="ru-RU" sz="200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7" name="Arc 47"/>
          <p:cNvSpPr>
            <a:spLocks/>
          </p:cNvSpPr>
          <p:nvPr/>
        </p:nvSpPr>
        <p:spPr bwMode="auto">
          <a:xfrm flipH="1" flipV="1">
            <a:off x="4254475" y="2147876"/>
            <a:ext cx="719137" cy="73025"/>
          </a:xfrm>
          <a:custGeom>
            <a:avLst/>
            <a:gdLst>
              <a:gd name="G0" fmla="+- 5326 0 0"/>
              <a:gd name="G1" fmla="+- 21600 0 0"/>
              <a:gd name="G2" fmla="+- 21600 0 0"/>
              <a:gd name="T0" fmla="*/ 0 w 26926"/>
              <a:gd name="T1" fmla="*/ 667 h 21600"/>
              <a:gd name="T2" fmla="*/ 26926 w 26926"/>
              <a:gd name="T3" fmla="*/ 21600 h 21600"/>
              <a:gd name="T4" fmla="*/ 5326 w 26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26" h="21600" fill="none" extrusionOk="0">
                <a:moveTo>
                  <a:pt x="-1" y="666"/>
                </a:moveTo>
                <a:cubicBezTo>
                  <a:pt x="1740" y="224"/>
                  <a:pt x="3529" y="-1"/>
                  <a:pt x="5326" y="0"/>
                </a:cubicBezTo>
                <a:cubicBezTo>
                  <a:pt x="17255" y="0"/>
                  <a:pt x="26926" y="9670"/>
                  <a:pt x="26926" y="21600"/>
                </a:cubicBezTo>
              </a:path>
              <a:path w="26926" h="21600" stroke="0" extrusionOk="0">
                <a:moveTo>
                  <a:pt x="-1" y="666"/>
                </a:moveTo>
                <a:cubicBezTo>
                  <a:pt x="1740" y="224"/>
                  <a:pt x="3529" y="-1"/>
                  <a:pt x="5326" y="0"/>
                </a:cubicBezTo>
                <a:cubicBezTo>
                  <a:pt x="17255" y="0"/>
                  <a:pt x="26926" y="9670"/>
                  <a:pt x="26926" y="21600"/>
                </a:cubicBezTo>
                <a:lnTo>
                  <a:pt x="5326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Arc 48"/>
          <p:cNvSpPr>
            <a:spLocks/>
          </p:cNvSpPr>
          <p:nvPr/>
        </p:nvSpPr>
        <p:spPr bwMode="auto">
          <a:xfrm flipH="1">
            <a:off x="6024563" y="2928935"/>
            <a:ext cx="142875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Arc 49"/>
          <p:cNvSpPr>
            <a:spLocks/>
          </p:cNvSpPr>
          <p:nvPr/>
        </p:nvSpPr>
        <p:spPr bwMode="auto">
          <a:xfrm flipH="1">
            <a:off x="6096001" y="2928935"/>
            <a:ext cx="144463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3101950" y="2724138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4038575" y="229075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4181450" y="2724138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295775" y="404813"/>
            <a:ext cx="5761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>
            <a:off x="6952707" y="5345806"/>
            <a:ext cx="345757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30˚,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60 ˚,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90 ˚.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810380" y="2713032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6810380" y="2570156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8239140" y="2428868"/>
            <a:ext cx="52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8310578" y="2714620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8310578" y="2571744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53894" y="5587652"/>
            <a:ext cx="214314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7753894" y="5444776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752" y="5862538"/>
            <a:ext cx="2254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752" y="6237312"/>
            <a:ext cx="2254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6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Цели урока: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561" y="1625130"/>
            <a:ext cx="8596668" cy="3880773"/>
          </a:xfrm>
        </p:spPr>
        <p:txBody>
          <a:bodyPr/>
          <a:lstStyle/>
          <a:p>
            <a:r>
              <a:rPr lang="ru-RU" sz="2800" dirty="0" smtClean="0"/>
              <a:t>повторить </a:t>
            </a:r>
            <a:r>
              <a:rPr lang="ru-RU" sz="2800" dirty="0"/>
              <a:t>и углубить знания по темам: «Первый признак равенства треугольников»;</a:t>
            </a:r>
          </a:p>
          <a:p>
            <a:r>
              <a:rPr lang="ru-RU" sz="2800" dirty="0" smtClean="0"/>
              <a:t>ввести </a:t>
            </a:r>
            <a:r>
              <a:rPr lang="ru-RU" sz="2800" dirty="0"/>
              <a:t>понятие равнобедренного и равностороннего треугольников;</a:t>
            </a:r>
          </a:p>
          <a:p>
            <a:r>
              <a:rPr lang="ru-RU" sz="2800" dirty="0" smtClean="0"/>
              <a:t>сформулировать </a:t>
            </a:r>
            <a:r>
              <a:rPr lang="ru-RU" sz="2800" dirty="0"/>
              <a:t>и доказать свойства равнобедренного треугольника.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8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96416" cy="153781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Используя названия углов и свойства равнобедренного треугольника найдите углы треугольника по готовым чертежам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player.myshared.ru/4/194891/slides/slide_1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4" t="1639" r="24219" b="10920"/>
          <a:stretch/>
        </p:blipFill>
        <p:spPr bwMode="auto">
          <a:xfrm>
            <a:off x="3369275" y="2224216"/>
            <a:ext cx="2940909" cy="339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62400" y="1771135"/>
            <a:ext cx="766119" cy="535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38616" y="2207741"/>
            <a:ext cx="766119" cy="617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2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player.myshared.ru/4/194891/slides/slide_1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3" t="6699" r="23164" b="13787"/>
          <a:stretch/>
        </p:blipFill>
        <p:spPr bwMode="auto">
          <a:xfrm>
            <a:off x="3995352" y="1598139"/>
            <a:ext cx="4036540" cy="419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48216" y="1466335"/>
            <a:ext cx="864973" cy="659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088" y="333376"/>
            <a:ext cx="4826000" cy="898525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sz="4800" dirty="0">
              <a:solidFill>
                <a:srgbClr val="990099"/>
              </a:solidFill>
            </a:endParaRP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2331464" y="918029"/>
            <a:ext cx="3810000" cy="51593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Найдите угол </a:t>
            </a:r>
            <a:r>
              <a:rPr lang="en-US" sz="2800" dirty="0" smtClean="0">
                <a:solidFill>
                  <a:srgbClr val="0000CC"/>
                </a:solidFill>
              </a:rPr>
              <a:t>KBA</a:t>
            </a:r>
            <a:r>
              <a:rPr lang="ru-RU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51088" y="2565400"/>
            <a:ext cx="7632700" cy="2781300"/>
            <a:chOff x="1648" y="12655"/>
            <a:chExt cx="8844" cy="276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648" y="12655"/>
              <a:ext cx="2657" cy="2769"/>
              <a:chOff x="1648" y="12655"/>
              <a:chExt cx="2657" cy="2769"/>
            </a:xfrm>
          </p:grpSpPr>
          <p:sp>
            <p:nvSpPr>
              <p:cNvPr id="19510" name="Text Box 4"/>
              <p:cNvSpPr txBox="1">
                <a:spLocks noChangeArrowheads="1"/>
              </p:cNvSpPr>
              <p:nvPr/>
            </p:nvSpPr>
            <p:spPr bwMode="auto">
              <a:xfrm>
                <a:off x="1648" y="14949"/>
                <a:ext cx="538" cy="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1" name="Text Box 5"/>
              <p:cNvSpPr txBox="1">
                <a:spLocks noChangeArrowheads="1"/>
              </p:cNvSpPr>
              <p:nvPr/>
            </p:nvSpPr>
            <p:spPr bwMode="auto">
              <a:xfrm>
                <a:off x="3892" y="14953"/>
                <a:ext cx="413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2" name="Text Box 6"/>
              <p:cNvSpPr txBox="1">
                <a:spLocks noChangeArrowheads="1"/>
              </p:cNvSpPr>
              <p:nvPr/>
            </p:nvSpPr>
            <p:spPr bwMode="auto">
              <a:xfrm>
                <a:off x="2800" y="12655"/>
                <a:ext cx="568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077" y="12999"/>
                <a:ext cx="1883" cy="2007"/>
                <a:chOff x="1504" y="2871"/>
                <a:chExt cx="9071" cy="9661"/>
              </a:xfrm>
            </p:grpSpPr>
            <p:sp>
              <p:nvSpPr>
                <p:cNvPr id="1951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8060" y="7560"/>
                  <a:ext cx="415" cy="2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1504" y="2871"/>
                  <a:ext cx="9071" cy="9661"/>
                  <a:chOff x="1135" y="3402"/>
                  <a:chExt cx="9071" cy="9661"/>
                </a:xfrm>
              </p:grpSpPr>
              <p:sp>
                <p:nvSpPr>
                  <p:cNvPr id="1952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35" y="13063"/>
                    <a:ext cx="90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5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5670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8" name="Line 13"/>
                <p:cNvSpPr>
                  <a:spLocks noChangeShapeType="1"/>
                </p:cNvSpPr>
                <p:nvPr/>
              </p:nvSpPr>
              <p:spPr bwMode="auto">
                <a:xfrm>
                  <a:off x="3560" y="7600"/>
                  <a:ext cx="409" cy="2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9" name="Arc 14"/>
                <p:cNvSpPr>
                  <a:spLocks/>
                </p:cNvSpPr>
                <p:nvPr/>
              </p:nvSpPr>
              <p:spPr bwMode="auto">
                <a:xfrm rot="2124942">
                  <a:off x="1758" y="11447"/>
                  <a:ext cx="1267" cy="900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14" name="Text Box 15"/>
              <p:cNvSpPr txBox="1">
                <a:spLocks noChangeArrowheads="1"/>
              </p:cNvSpPr>
              <p:nvPr/>
            </p:nvSpPr>
            <p:spPr bwMode="auto">
              <a:xfrm>
                <a:off x="2291" y="14552"/>
                <a:ext cx="661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5" name="Text Box 16"/>
              <p:cNvSpPr txBox="1">
                <a:spLocks noChangeArrowheads="1"/>
              </p:cNvSpPr>
              <p:nvPr/>
            </p:nvSpPr>
            <p:spPr bwMode="auto">
              <a:xfrm>
                <a:off x="1982" y="13013"/>
                <a:ext cx="461" cy="36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1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4572" y="12727"/>
              <a:ext cx="3063" cy="2417"/>
              <a:chOff x="4572" y="12727"/>
              <a:chExt cx="3063" cy="2417"/>
            </a:xfrm>
          </p:grpSpPr>
          <p:sp>
            <p:nvSpPr>
              <p:cNvPr id="19490" name="Text Box 18"/>
              <p:cNvSpPr txBox="1">
                <a:spLocks noChangeArrowheads="1"/>
              </p:cNvSpPr>
              <p:nvPr/>
            </p:nvSpPr>
            <p:spPr bwMode="auto">
              <a:xfrm>
                <a:off x="4572" y="14656"/>
                <a:ext cx="515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1" name="Text Box 19"/>
              <p:cNvSpPr txBox="1">
                <a:spLocks noChangeArrowheads="1"/>
              </p:cNvSpPr>
              <p:nvPr/>
            </p:nvSpPr>
            <p:spPr bwMode="auto">
              <a:xfrm>
                <a:off x="5843" y="14766"/>
                <a:ext cx="458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2" name="Text Box 20"/>
              <p:cNvSpPr txBox="1">
                <a:spLocks noChangeArrowheads="1"/>
              </p:cNvSpPr>
              <p:nvPr/>
            </p:nvSpPr>
            <p:spPr bwMode="auto">
              <a:xfrm>
                <a:off x="5904" y="12727"/>
                <a:ext cx="472" cy="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3" name="Text Box 21"/>
              <p:cNvSpPr txBox="1">
                <a:spLocks noChangeArrowheads="1"/>
              </p:cNvSpPr>
              <p:nvPr/>
            </p:nvSpPr>
            <p:spPr bwMode="auto">
              <a:xfrm>
                <a:off x="7104" y="14612"/>
                <a:ext cx="531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4" name="Line 22"/>
              <p:cNvSpPr>
                <a:spLocks noChangeShapeType="1"/>
              </p:cNvSpPr>
              <p:nvPr/>
            </p:nvSpPr>
            <p:spPr bwMode="auto">
              <a:xfrm rot="6908136">
                <a:off x="6511" y="13841"/>
                <a:ext cx="77" cy="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Arc 23"/>
              <p:cNvSpPr>
                <a:spLocks/>
              </p:cNvSpPr>
              <p:nvPr/>
            </p:nvSpPr>
            <p:spPr bwMode="auto">
              <a:xfrm rot="7288318">
                <a:off x="6070" y="13395"/>
                <a:ext cx="177" cy="152"/>
              </a:xfrm>
              <a:custGeom>
                <a:avLst/>
                <a:gdLst>
                  <a:gd name="T0" fmla="*/ 0 w 29130"/>
                  <a:gd name="T1" fmla="*/ 0 h 21600"/>
                  <a:gd name="T2" fmla="*/ 0 w 29130"/>
                  <a:gd name="T3" fmla="*/ 0 h 21600"/>
                  <a:gd name="T4" fmla="*/ 0 w 2913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9130"/>
                  <a:gd name="T10" fmla="*/ 0 h 21600"/>
                  <a:gd name="T11" fmla="*/ 29130 w 2913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30" h="21600" fill="none" extrusionOk="0">
                    <a:moveTo>
                      <a:pt x="0" y="1408"/>
                    </a:moveTo>
                    <a:cubicBezTo>
                      <a:pt x="2450" y="477"/>
                      <a:pt x="5050" y="-1"/>
                      <a:pt x="7672" y="0"/>
                    </a:cubicBezTo>
                    <a:cubicBezTo>
                      <a:pt x="18645" y="0"/>
                      <a:pt x="27874" y="8227"/>
                      <a:pt x="29130" y="19128"/>
                    </a:cubicBezTo>
                  </a:path>
                  <a:path w="29130" h="21600" stroke="0" extrusionOk="0">
                    <a:moveTo>
                      <a:pt x="0" y="1408"/>
                    </a:moveTo>
                    <a:cubicBezTo>
                      <a:pt x="2450" y="477"/>
                      <a:pt x="5050" y="-1"/>
                      <a:pt x="7672" y="0"/>
                    </a:cubicBezTo>
                    <a:cubicBezTo>
                      <a:pt x="18645" y="0"/>
                      <a:pt x="27874" y="8227"/>
                      <a:pt x="29130" y="19128"/>
                    </a:cubicBezTo>
                    <a:lnTo>
                      <a:pt x="76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6" name="Text Box 24"/>
              <p:cNvSpPr txBox="1">
                <a:spLocks noChangeArrowheads="1"/>
              </p:cNvSpPr>
              <p:nvPr/>
            </p:nvSpPr>
            <p:spPr bwMode="auto">
              <a:xfrm>
                <a:off x="5960" y="13475"/>
                <a:ext cx="600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40</a:t>
                </a:r>
                <a:r>
                  <a:rPr lang="en-US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4963" y="13143"/>
                <a:ext cx="2215" cy="1662"/>
                <a:chOff x="2835" y="2835"/>
                <a:chExt cx="11340" cy="7371"/>
              </a:xfrm>
            </p:grpSpPr>
            <p:sp>
              <p:nvSpPr>
                <p:cNvPr id="19506" name="Line 26"/>
                <p:cNvSpPr>
                  <a:spLocks noChangeShapeType="1"/>
                </p:cNvSpPr>
                <p:nvPr/>
              </p:nvSpPr>
              <p:spPr bwMode="auto">
                <a:xfrm>
                  <a:off x="2835" y="10206"/>
                  <a:ext cx="113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835" y="2835"/>
                  <a:ext cx="567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8" name="Line 28"/>
                <p:cNvSpPr>
                  <a:spLocks noChangeShapeType="1"/>
                </p:cNvSpPr>
                <p:nvPr/>
              </p:nvSpPr>
              <p:spPr bwMode="auto">
                <a:xfrm>
                  <a:off x="8505" y="2835"/>
                  <a:ext cx="567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9" name="Line 29"/>
                <p:cNvSpPr>
                  <a:spLocks noChangeShapeType="1"/>
                </p:cNvSpPr>
                <p:nvPr/>
              </p:nvSpPr>
              <p:spPr bwMode="auto">
                <a:xfrm>
                  <a:off x="8505" y="2835"/>
                  <a:ext cx="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98" name="Line 30"/>
              <p:cNvSpPr>
                <a:spLocks noChangeShapeType="1"/>
              </p:cNvSpPr>
              <p:nvPr/>
            </p:nvSpPr>
            <p:spPr bwMode="auto">
              <a:xfrm rot="6908136" flipH="1">
                <a:off x="5581" y="13824"/>
                <a:ext cx="26" cy="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>
                <a:off x="5564" y="14772"/>
                <a:ext cx="57" cy="71"/>
                <a:chOff x="5914" y="10039"/>
                <a:chExt cx="290" cy="363"/>
              </a:xfrm>
            </p:grpSpPr>
            <p:sp>
              <p:nvSpPr>
                <p:cNvPr id="19504" name="Line 32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816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5" name="Line 33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939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6513" y="14772"/>
                <a:ext cx="56" cy="71"/>
                <a:chOff x="5914" y="10039"/>
                <a:chExt cx="290" cy="363"/>
              </a:xfrm>
            </p:grpSpPr>
            <p:sp>
              <p:nvSpPr>
                <p:cNvPr id="19502" name="Line 35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816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3" name="Line 36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939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01" name="Text Box 37"/>
              <p:cNvSpPr txBox="1">
                <a:spLocks noChangeArrowheads="1"/>
              </p:cNvSpPr>
              <p:nvPr/>
            </p:nvSpPr>
            <p:spPr bwMode="auto">
              <a:xfrm>
                <a:off x="4963" y="12999"/>
                <a:ext cx="440" cy="3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2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7990" y="12727"/>
              <a:ext cx="2502" cy="2480"/>
              <a:chOff x="7990" y="12727"/>
              <a:chExt cx="2502" cy="2480"/>
            </a:xfrm>
          </p:grpSpPr>
          <p:sp>
            <p:nvSpPr>
              <p:cNvPr id="19474" name="Text Box 39"/>
              <p:cNvSpPr txBox="1">
                <a:spLocks noChangeArrowheads="1"/>
              </p:cNvSpPr>
              <p:nvPr/>
            </p:nvSpPr>
            <p:spPr bwMode="auto">
              <a:xfrm>
                <a:off x="7990" y="14806"/>
                <a:ext cx="493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75" name="Text Box 40"/>
              <p:cNvSpPr txBox="1">
                <a:spLocks noChangeArrowheads="1"/>
              </p:cNvSpPr>
              <p:nvPr/>
            </p:nvSpPr>
            <p:spPr bwMode="auto">
              <a:xfrm>
                <a:off x="9514" y="14815"/>
                <a:ext cx="442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3" name="Group 41"/>
              <p:cNvGrpSpPr>
                <a:grpSpLocks/>
              </p:cNvGrpSpPr>
              <p:nvPr/>
            </p:nvGrpSpPr>
            <p:grpSpPr bwMode="auto">
              <a:xfrm>
                <a:off x="8264" y="13076"/>
                <a:ext cx="1489" cy="1749"/>
                <a:chOff x="1504" y="2871"/>
                <a:chExt cx="9071" cy="9661"/>
              </a:xfrm>
            </p:grpSpPr>
            <p:sp>
              <p:nvSpPr>
                <p:cNvPr id="1948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060" y="7560"/>
                  <a:ext cx="415" cy="2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43"/>
                <p:cNvGrpSpPr>
                  <a:grpSpLocks/>
                </p:cNvGrpSpPr>
                <p:nvPr/>
              </p:nvGrpSpPr>
              <p:grpSpPr bwMode="auto">
                <a:xfrm>
                  <a:off x="1504" y="2871"/>
                  <a:ext cx="9071" cy="9661"/>
                  <a:chOff x="1135" y="3402"/>
                  <a:chExt cx="9071" cy="9661"/>
                </a:xfrm>
              </p:grpSpPr>
              <p:sp>
                <p:nvSpPr>
                  <p:cNvPr id="1948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135" y="13063"/>
                    <a:ext cx="90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8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5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5670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485" name="Line 47"/>
                <p:cNvSpPr>
                  <a:spLocks noChangeShapeType="1"/>
                </p:cNvSpPr>
                <p:nvPr/>
              </p:nvSpPr>
              <p:spPr bwMode="auto">
                <a:xfrm>
                  <a:off x="3560" y="7600"/>
                  <a:ext cx="409" cy="2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6" name="Arc 48"/>
                <p:cNvSpPr>
                  <a:spLocks/>
                </p:cNvSpPr>
                <p:nvPr/>
              </p:nvSpPr>
              <p:spPr bwMode="auto">
                <a:xfrm rot="2124942">
                  <a:off x="1758" y="11447"/>
                  <a:ext cx="1267" cy="900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77" name="Text Box 49"/>
              <p:cNvSpPr txBox="1">
                <a:spLocks noChangeArrowheads="1"/>
              </p:cNvSpPr>
              <p:nvPr/>
            </p:nvSpPr>
            <p:spPr bwMode="auto">
              <a:xfrm>
                <a:off x="8389" y="14421"/>
                <a:ext cx="617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19478" name="Line 50"/>
              <p:cNvSpPr>
                <a:spLocks noChangeShapeType="1"/>
              </p:cNvSpPr>
              <p:nvPr/>
            </p:nvSpPr>
            <p:spPr bwMode="auto">
              <a:xfrm>
                <a:off x="9753" y="14825"/>
                <a:ext cx="5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9" name="Text Box 51"/>
              <p:cNvSpPr txBox="1">
                <a:spLocks noChangeArrowheads="1"/>
              </p:cNvSpPr>
              <p:nvPr/>
            </p:nvSpPr>
            <p:spPr bwMode="auto">
              <a:xfrm>
                <a:off x="8740" y="12727"/>
                <a:ext cx="551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80" name="Text Box 52"/>
              <p:cNvSpPr txBox="1">
                <a:spLocks noChangeArrowheads="1"/>
              </p:cNvSpPr>
              <p:nvPr/>
            </p:nvSpPr>
            <p:spPr bwMode="auto">
              <a:xfrm>
                <a:off x="10025" y="14815"/>
                <a:ext cx="467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81" name="Oval 53"/>
              <p:cNvSpPr>
                <a:spLocks noChangeArrowheads="1"/>
              </p:cNvSpPr>
              <p:nvPr/>
            </p:nvSpPr>
            <p:spPr bwMode="auto">
              <a:xfrm>
                <a:off x="10164" y="14802"/>
                <a:ext cx="43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2" name="Text Box 54"/>
              <p:cNvSpPr txBox="1">
                <a:spLocks noChangeArrowheads="1"/>
              </p:cNvSpPr>
              <p:nvPr/>
            </p:nvSpPr>
            <p:spPr bwMode="auto">
              <a:xfrm>
                <a:off x="8034" y="12999"/>
                <a:ext cx="480" cy="3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3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</p:grp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2566989" y="5516563"/>
            <a:ext cx="1487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70°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5303839" y="5516563"/>
            <a:ext cx="1430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40°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7967663" y="5445125"/>
            <a:ext cx="1590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110°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2640013" y="2924176"/>
            <a:ext cx="431800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1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5232401" y="2924176"/>
            <a:ext cx="358775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2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7824788" y="2924176"/>
            <a:ext cx="431800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 3</a:t>
            </a:r>
            <a:endParaRPr lang="ru-RU" sz="200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77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5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2" grpId="0" animBg="1"/>
      <p:bldP spid="63" grpId="0" animBg="1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2285625" y="1028557"/>
            <a:ext cx="3810000" cy="51593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Найдите угол </a:t>
            </a:r>
            <a:r>
              <a:rPr lang="en-US" sz="2800" dirty="0" smtClean="0">
                <a:solidFill>
                  <a:srgbClr val="0000CC"/>
                </a:solidFill>
              </a:rPr>
              <a:t>KBA</a:t>
            </a:r>
            <a:r>
              <a:rPr lang="ru-RU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40013" y="2420939"/>
            <a:ext cx="7245350" cy="2808287"/>
            <a:chOff x="1424" y="615"/>
            <a:chExt cx="8869" cy="307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424" y="694"/>
              <a:ext cx="3391" cy="2898"/>
              <a:chOff x="1424" y="694"/>
              <a:chExt cx="3391" cy="2898"/>
            </a:xfrm>
          </p:grpSpPr>
          <p:sp>
            <p:nvSpPr>
              <p:cNvPr id="20531" name="Text Box 5"/>
              <p:cNvSpPr txBox="1">
                <a:spLocks noChangeArrowheads="1"/>
              </p:cNvSpPr>
              <p:nvPr/>
            </p:nvSpPr>
            <p:spPr bwMode="auto">
              <a:xfrm>
                <a:off x="3775" y="930"/>
                <a:ext cx="52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" name="Group 6"/>
              <p:cNvGrpSpPr>
                <a:grpSpLocks/>
              </p:cNvGrpSpPr>
              <p:nvPr/>
            </p:nvGrpSpPr>
            <p:grpSpPr bwMode="auto">
              <a:xfrm>
                <a:off x="2152" y="979"/>
                <a:ext cx="2518" cy="2613"/>
                <a:chOff x="1346" y="-511"/>
                <a:chExt cx="13653" cy="14163"/>
              </a:xfrm>
            </p:grpSpPr>
            <p:sp>
              <p:nvSpPr>
                <p:cNvPr id="20539" name="Line 7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7832" y="10805"/>
                  <a:ext cx="398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0" name="Line 8"/>
                <p:cNvSpPr>
                  <a:spLocks noChangeShapeType="1"/>
                </p:cNvSpPr>
                <p:nvPr/>
              </p:nvSpPr>
              <p:spPr bwMode="auto">
                <a:xfrm rot="6908136">
                  <a:off x="-1219" y="4834"/>
                  <a:ext cx="13141" cy="2451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1" name="Line 9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4674" y="-1399"/>
                  <a:ext cx="6998" cy="13653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2" name="Line 10"/>
                <p:cNvSpPr>
                  <a:spLocks noChangeShapeType="1"/>
                </p:cNvSpPr>
                <p:nvPr/>
              </p:nvSpPr>
              <p:spPr bwMode="auto">
                <a:xfrm rot="6908136">
                  <a:off x="4343" y="5877"/>
                  <a:ext cx="4844" cy="10705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3" name="Line 11"/>
                <p:cNvSpPr>
                  <a:spLocks noChangeShapeType="1"/>
                </p:cNvSpPr>
                <p:nvPr/>
              </p:nvSpPr>
              <p:spPr bwMode="auto">
                <a:xfrm rot="6908136">
                  <a:off x="8731" y="6170"/>
                  <a:ext cx="1106" cy="115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4" name="Arc 12"/>
                <p:cNvSpPr>
                  <a:spLocks/>
                </p:cNvSpPr>
                <p:nvPr/>
              </p:nvSpPr>
              <p:spPr bwMode="auto">
                <a:xfrm rot="2144265">
                  <a:off x="1788" y="10293"/>
                  <a:ext cx="2151" cy="933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33" name="Text Box 13"/>
              <p:cNvSpPr txBox="1">
                <a:spLocks noChangeArrowheads="1"/>
              </p:cNvSpPr>
              <p:nvPr/>
            </p:nvSpPr>
            <p:spPr bwMode="auto">
              <a:xfrm>
                <a:off x="2319" y="2664"/>
                <a:ext cx="728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4" name="Text Box 14"/>
              <p:cNvSpPr txBox="1">
                <a:spLocks noChangeArrowheads="1"/>
              </p:cNvSpPr>
              <p:nvPr/>
            </p:nvSpPr>
            <p:spPr bwMode="auto">
              <a:xfrm>
                <a:off x="2111" y="1088"/>
                <a:ext cx="447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5" name="Text Box 15"/>
              <p:cNvSpPr txBox="1">
                <a:spLocks noChangeArrowheads="1"/>
              </p:cNvSpPr>
              <p:nvPr/>
            </p:nvSpPr>
            <p:spPr bwMode="auto">
              <a:xfrm>
                <a:off x="3275" y="1561"/>
                <a:ext cx="417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6" name="Text Box 16"/>
              <p:cNvSpPr txBox="1">
                <a:spLocks noChangeArrowheads="1"/>
              </p:cNvSpPr>
              <p:nvPr/>
            </p:nvSpPr>
            <p:spPr bwMode="auto">
              <a:xfrm>
                <a:off x="4295" y="2822"/>
                <a:ext cx="520" cy="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E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7" name="Text Box 17"/>
              <p:cNvSpPr txBox="1">
                <a:spLocks noChangeArrowheads="1"/>
              </p:cNvSpPr>
              <p:nvPr/>
            </p:nvSpPr>
            <p:spPr bwMode="auto">
              <a:xfrm>
                <a:off x="1591" y="2979"/>
                <a:ext cx="41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8" name="Text Box 20"/>
              <p:cNvSpPr txBox="1">
                <a:spLocks noChangeArrowheads="1"/>
              </p:cNvSpPr>
              <p:nvPr/>
            </p:nvSpPr>
            <p:spPr bwMode="auto">
              <a:xfrm>
                <a:off x="1424" y="694"/>
                <a:ext cx="433" cy="37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4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5023" y="615"/>
              <a:ext cx="2065" cy="3073"/>
              <a:chOff x="5023" y="615"/>
              <a:chExt cx="2065" cy="3073"/>
            </a:xfrm>
          </p:grpSpPr>
          <p:sp>
            <p:nvSpPr>
              <p:cNvPr id="20520" name="Text Box 22"/>
              <p:cNvSpPr txBox="1">
                <a:spLocks noChangeArrowheads="1"/>
              </p:cNvSpPr>
              <p:nvPr/>
            </p:nvSpPr>
            <p:spPr bwMode="auto">
              <a:xfrm>
                <a:off x="6624" y="615"/>
                <a:ext cx="459" cy="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1" name="Text Box 23"/>
              <p:cNvSpPr txBox="1">
                <a:spLocks noChangeArrowheads="1"/>
              </p:cNvSpPr>
              <p:nvPr/>
            </p:nvSpPr>
            <p:spPr bwMode="auto">
              <a:xfrm>
                <a:off x="6624" y="3295"/>
                <a:ext cx="464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2" name="Text Box 24"/>
              <p:cNvSpPr txBox="1">
                <a:spLocks noChangeArrowheads="1"/>
              </p:cNvSpPr>
              <p:nvPr/>
            </p:nvSpPr>
            <p:spPr bwMode="auto">
              <a:xfrm>
                <a:off x="5126" y="1955"/>
                <a:ext cx="433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3" name="Text Box 25"/>
              <p:cNvSpPr txBox="1">
                <a:spLocks noChangeArrowheads="1"/>
              </p:cNvSpPr>
              <p:nvPr/>
            </p:nvSpPr>
            <p:spPr bwMode="auto">
              <a:xfrm>
                <a:off x="5919" y="2191"/>
                <a:ext cx="705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50</a:t>
                </a:r>
                <a:r>
                  <a:rPr lang="en-US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4" name="Arc 27"/>
              <p:cNvSpPr>
                <a:spLocks/>
              </p:cNvSpPr>
              <p:nvPr/>
            </p:nvSpPr>
            <p:spPr bwMode="auto">
              <a:xfrm rot="1952588">
                <a:off x="5807" y="2165"/>
                <a:ext cx="311" cy="290"/>
              </a:xfrm>
              <a:custGeom>
                <a:avLst/>
                <a:gdLst>
                  <a:gd name="T0" fmla="*/ 0 w 21600"/>
                  <a:gd name="T1" fmla="*/ 0 h 24740"/>
                  <a:gd name="T2" fmla="*/ 0 w 21600"/>
                  <a:gd name="T3" fmla="*/ 0 h 24740"/>
                  <a:gd name="T4" fmla="*/ 0 w 21600"/>
                  <a:gd name="T5" fmla="*/ 0 h 247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740"/>
                  <a:gd name="T11" fmla="*/ 21600 w 21600"/>
                  <a:gd name="T12" fmla="*/ 24740 h 247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740" fill="none" extrusionOk="0">
                    <a:moveTo>
                      <a:pt x="8301" y="-1"/>
                    </a:moveTo>
                    <a:cubicBezTo>
                      <a:pt x="16353" y="3351"/>
                      <a:pt x="21600" y="11218"/>
                      <a:pt x="21600" y="19941"/>
                    </a:cubicBezTo>
                    <a:cubicBezTo>
                      <a:pt x="21600" y="21555"/>
                      <a:pt x="21418" y="23165"/>
                      <a:pt x="21060" y="24740"/>
                    </a:cubicBezTo>
                  </a:path>
                  <a:path w="21600" h="24740" stroke="0" extrusionOk="0">
                    <a:moveTo>
                      <a:pt x="8301" y="-1"/>
                    </a:moveTo>
                    <a:cubicBezTo>
                      <a:pt x="16353" y="3351"/>
                      <a:pt x="21600" y="11218"/>
                      <a:pt x="21600" y="19941"/>
                    </a:cubicBezTo>
                    <a:cubicBezTo>
                      <a:pt x="21600" y="21555"/>
                      <a:pt x="21418" y="23165"/>
                      <a:pt x="21060" y="24740"/>
                    </a:cubicBezTo>
                    <a:lnTo>
                      <a:pt x="0" y="19941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 rot="-5400000">
                <a:off x="5042" y="1621"/>
                <a:ext cx="2370" cy="1146"/>
                <a:chOff x="2889" y="1923"/>
                <a:chExt cx="11340" cy="9618"/>
              </a:xfrm>
            </p:grpSpPr>
            <p:sp>
              <p:nvSpPr>
                <p:cNvPr id="20527" name="Line 29"/>
                <p:cNvSpPr>
                  <a:spLocks noChangeShapeType="1"/>
                </p:cNvSpPr>
                <p:nvPr/>
              </p:nvSpPr>
              <p:spPr bwMode="auto">
                <a:xfrm>
                  <a:off x="2889" y="11533"/>
                  <a:ext cx="11339" cy="0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915" y="1923"/>
                  <a:ext cx="5657" cy="9616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9" name="Line 31"/>
                <p:cNvSpPr>
                  <a:spLocks noChangeShapeType="1"/>
                </p:cNvSpPr>
                <p:nvPr/>
              </p:nvSpPr>
              <p:spPr bwMode="auto">
                <a:xfrm>
                  <a:off x="8559" y="1926"/>
                  <a:ext cx="5670" cy="9615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30" name="Line 32"/>
                <p:cNvSpPr>
                  <a:spLocks noChangeShapeType="1"/>
                </p:cNvSpPr>
                <p:nvPr/>
              </p:nvSpPr>
              <p:spPr bwMode="auto">
                <a:xfrm>
                  <a:off x="8572" y="1923"/>
                  <a:ext cx="0" cy="9614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6" name="Text Box 40"/>
              <p:cNvSpPr txBox="1">
                <a:spLocks noChangeArrowheads="1"/>
              </p:cNvSpPr>
              <p:nvPr/>
            </p:nvSpPr>
            <p:spPr bwMode="auto">
              <a:xfrm>
                <a:off x="5023" y="615"/>
                <a:ext cx="416" cy="3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ru-RU" sz="2000" b="1">
                    <a:solidFill>
                      <a:srgbClr val="990099"/>
                    </a:solidFill>
                    <a:latin typeface="Calibri" pitchFamily="34" charset="0"/>
                  </a:rPr>
                  <a:t>5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7505" y="615"/>
              <a:ext cx="2788" cy="2691"/>
              <a:chOff x="7505" y="615"/>
              <a:chExt cx="2788" cy="2691"/>
            </a:xfrm>
          </p:grpSpPr>
          <p:sp>
            <p:nvSpPr>
              <p:cNvPr id="20508" name="Text Box 42"/>
              <p:cNvSpPr txBox="1">
                <a:spLocks noChangeArrowheads="1"/>
              </p:cNvSpPr>
              <p:nvPr/>
            </p:nvSpPr>
            <p:spPr bwMode="auto">
              <a:xfrm>
                <a:off x="9621" y="1876"/>
                <a:ext cx="426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9" name="Text Box 43"/>
              <p:cNvSpPr txBox="1">
                <a:spLocks noChangeArrowheads="1"/>
              </p:cNvSpPr>
              <p:nvPr/>
            </p:nvSpPr>
            <p:spPr bwMode="auto">
              <a:xfrm>
                <a:off x="8828" y="1088"/>
                <a:ext cx="52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0" name="Line 44"/>
              <p:cNvSpPr>
                <a:spLocks noChangeShapeType="1"/>
              </p:cNvSpPr>
              <p:nvPr/>
            </p:nvSpPr>
            <p:spPr bwMode="auto">
              <a:xfrm rot="-276260">
                <a:off x="8570" y="2039"/>
                <a:ext cx="162" cy="16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Line 45"/>
              <p:cNvSpPr>
                <a:spLocks noChangeShapeType="1"/>
              </p:cNvSpPr>
              <p:nvPr/>
            </p:nvSpPr>
            <p:spPr bwMode="auto">
              <a:xfrm rot="-7184397">
                <a:off x="8783" y="2136"/>
                <a:ext cx="1544" cy="22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Line 46"/>
              <p:cNvSpPr>
                <a:spLocks noChangeShapeType="1"/>
              </p:cNvSpPr>
              <p:nvPr/>
            </p:nvSpPr>
            <p:spPr bwMode="auto">
              <a:xfrm rot="14415603" flipH="1">
                <a:off x="8517" y="1939"/>
                <a:ext cx="786" cy="1947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Line 47"/>
              <p:cNvSpPr>
                <a:spLocks noChangeShapeType="1"/>
              </p:cNvSpPr>
              <p:nvPr/>
            </p:nvSpPr>
            <p:spPr bwMode="auto">
              <a:xfrm rot="-7184397">
                <a:off x="8172" y="1268"/>
                <a:ext cx="731" cy="1911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48"/>
              <p:cNvSpPr>
                <a:spLocks noChangeShapeType="1"/>
              </p:cNvSpPr>
              <p:nvPr/>
            </p:nvSpPr>
            <p:spPr bwMode="auto">
              <a:xfrm rot="-7184397">
                <a:off x="8705" y="1622"/>
                <a:ext cx="0" cy="1911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5" name="Line 49"/>
              <p:cNvSpPr>
                <a:spLocks noChangeShapeType="1"/>
              </p:cNvSpPr>
              <p:nvPr/>
            </p:nvSpPr>
            <p:spPr bwMode="auto">
              <a:xfrm rot="21323740" flipH="1">
                <a:off x="9014" y="2744"/>
                <a:ext cx="42" cy="23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6" name="Text Box 53"/>
              <p:cNvSpPr txBox="1">
                <a:spLocks noChangeArrowheads="1"/>
              </p:cNvSpPr>
              <p:nvPr/>
            </p:nvSpPr>
            <p:spPr bwMode="auto">
              <a:xfrm>
                <a:off x="9797" y="2743"/>
                <a:ext cx="496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7" name="Text Box 54"/>
              <p:cNvSpPr txBox="1">
                <a:spLocks noChangeArrowheads="1"/>
              </p:cNvSpPr>
              <p:nvPr/>
            </p:nvSpPr>
            <p:spPr bwMode="auto">
              <a:xfrm>
                <a:off x="7505" y="2822"/>
                <a:ext cx="46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8" name="Line 57"/>
              <p:cNvSpPr>
                <a:spLocks noChangeShapeType="1"/>
              </p:cNvSpPr>
              <p:nvPr/>
            </p:nvSpPr>
            <p:spPr bwMode="auto">
              <a:xfrm rot="21323740" flipH="1">
                <a:off x="9184" y="1727"/>
                <a:ext cx="246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9" name="Text Box 58"/>
              <p:cNvSpPr txBox="1">
                <a:spLocks noChangeArrowheads="1"/>
              </p:cNvSpPr>
              <p:nvPr/>
            </p:nvSpPr>
            <p:spPr bwMode="auto">
              <a:xfrm>
                <a:off x="8142" y="615"/>
                <a:ext cx="453" cy="37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6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</p:grpSp>
      <p:sp>
        <p:nvSpPr>
          <p:cNvPr id="116" name="Line 11"/>
          <p:cNvSpPr>
            <a:spLocks noChangeShapeType="1"/>
          </p:cNvSpPr>
          <p:nvPr/>
        </p:nvSpPr>
        <p:spPr bwMode="auto">
          <a:xfrm rot="6908136" flipV="1">
            <a:off x="3885407" y="4618832"/>
            <a:ext cx="187325" cy="166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" name="Line 57"/>
          <p:cNvSpPr>
            <a:spLocks noChangeShapeType="1"/>
          </p:cNvSpPr>
          <p:nvPr/>
        </p:nvSpPr>
        <p:spPr bwMode="auto">
          <a:xfrm rot="21323740" flipH="1">
            <a:off x="8978901" y="3508376"/>
            <a:ext cx="201613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" name="Line 57"/>
          <p:cNvSpPr>
            <a:spLocks noChangeShapeType="1"/>
          </p:cNvSpPr>
          <p:nvPr/>
        </p:nvSpPr>
        <p:spPr bwMode="auto">
          <a:xfrm rot="21323740" flipH="1">
            <a:off x="9339264" y="4013201"/>
            <a:ext cx="200025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" name="Line 57"/>
          <p:cNvSpPr>
            <a:spLocks noChangeShapeType="1"/>
          </p:cNvSpPr>
          <p:nvPr/>
        </p:nvSpPr>
        <p:spPr bwMode="auto">
          <a:xfrm rot="21323740" flipH="1">
            <a:off x="9339264" y="4084638"/>
            <a:ext cx="200025" cy="809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rot="-276260" flipH="1" flipV="1">
            <a:off x="6534151" y="3206751"/>
            <a:ext cx="131763" cy="155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5" name="Line 57"/>
          <p:cNvSpPr>
            <a:spLocks noChangeShapeType="1"/>
          </p:cNvSpPr>
          <p:nvPr/>
        </p:nvSpPr>
        <p:spPr bwMode="auto">
          <a:xfrm rot="21323740" flipH="1">
            <a:off x="6530976" y="4445001"/>
            <a:ext cx="200025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2640013" y="2492376"/>
            <a:ext cx="360362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4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5591176" y="2420938"/>
            <a:ext cx="360363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>
                <a:solidFill>
                  <a:srgbClr val="990099"/>
                </a:solidFill>
                <a:latin typeface="Calibri" pitchFamily="34" charset="0"/>
              </a:rPr>
              <a:t>5</a:t>
            </a:r>
            <a:endParaRPr lang="ru-RU" sz="2000" dirty="0">
              <a:solidFill>
                <a:srgbClr val="990099"/>
              </a:solidFill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8112125" y="2420938"/>
            <a:ext cx="431800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6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77332" y="33102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┐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3653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0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"/>
                            </p:stCondLst>
                            <p:childTnLst>
                              <p:par>
                                <p:cTn id="8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4" grpId="0" animBg="1"/>
      <p:bldP spid="125" grpId="0" animBg="1"/>
      <p:bldP spid="61" grpId="0" animBg="1"/>
      <p:bldP spid="62" grpId="0" animBg="1"/>
      <p:bldP spid="63" grpId="0" animBg="1"/>
      <p:bldP spid="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421" y="274638"/>
            <a:ext cx="79335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Где в жизни встречаются равнобедренные треугольники?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5" descr="Photo2-0042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463" y="1417638"/>
            <a:ext cx="4100515" cy="2754544"/>
          </a:xfrm>
          <a:prstGeom prst="rect">
            <a:avLst/>
          </a:prstGeom>
          <a:noFill/>
        </p:spPr>
      </p:pic>
      <p:pic>
        <p:nvPicPr>
          <p:cNvPr id="5" name="Picture 10" descr="Жд мосты через Урку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6452" y="3451402"/>
            <a:ext cx="4243138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87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0012n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799" y="251607"/>
            <a:ext cx="4801463" cy="3357586"/>
          </a:xfrm>
          <a:prstGeom prst="rect">
            <a:avLst/>
          </a:prstGeom>
          <a:noFill/>
        </p:spPr>
      </p:pic>
      <p:pic>
        <p:nvPicPr>
          <p:cNvPr id="5" name="Picture 8" descr="0033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3632" y="3289646"/>
            <a:ext cx="4572000" cy="3271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97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глазомера.</a:t>
            </a:r>
            <a:endParaRPr lang="ru-RU" dirty="0"/>
          </a:p>
        </p:txBody>
      </p:sp>
      <p:pic>
        <p:nvPicPr>
          <p:cNvPr id="10242" name="Picture 2" descr="http://player.myshared.ru/4/194891/slides/slide_2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7" t="830" r="4564" b="23632"/>
          <a:stretch/>
        </p:blipFill>
        <p:spPr bwMode="auto">
          <a:xfrm>
            <a:off x="2759676" y="1491049"/>
            <a:ext cx="5679028" cy="3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0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81232"/>
            <a:ext cx="9739184" cy="624428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100" dirty="0"/>
              <a:t>Тест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Треугольник-это геометрическая фигура, состоящая: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из трех точек, не лежащих на одной прямой и попарно соединенных отрезками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из трех точек, попарно соединенных отрезками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из трех отрезков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из трех точек и трех отрезков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Медиана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- это отрезок, который: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делит противолежащую сторону пополам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соединяет вершину треугольника с противолежащей стороной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соединяет середину стороны треугольника с его вершину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соединяет вершину треугольника с серединой противоположной стороной</a:t>
            </a:r>
          </a:p>
          <a:p>
            <a:pPr marL="0" indent="0">
              <a:spcBef>
                <a:spcPts val="0"/>
              </a:spcBef>
              <a:buNone/>
            </a:pP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признак равенства треугольников гласит: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если две стороны и угол между ними одного треугольника соответственно равны двум сторонам и угол между ними другого треугольника, то такие треугольники равны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если две стороны и угол одного треугольника соответственно равны двум сторонам и углу другого треугольника, то такие треугольники равны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если  стороны и угол между ними одного треугольника равны двум сторонам и угол между ними другого треугольника, то такие треугольники равны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если две стороны и угол между ними одного треугольника равны двум сторонам и углу другого треугольника, то такие треугольники равны</a:t>
            </a:r>
          </a:p>
          <a:p>
            <a:pPr marL="0" indent="0">
              <a:spcBef>
                <a:spcPts val="0"/>
              </a:spcBef>
              <a:buNone/>
            </a:pP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треугольника - это: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отрезок, перпендикулярный стороне треугольника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перпендикуляр, проведенный из вершины треугольника к прямой, содержащей противоположную сторону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отрезок пересекающий сторону треугольника под прямым углом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отрезок, соединяющий вершину треугольника с противолежащей стороной под прямым углом</a:t>
            </a:r>
          </a:p>
          <a:p>
            <a:pPr marL="0" indent="0">
              <a:spcBef>
                <a:spcPts val="0"/>
              </a:spcBef>
              <a:buNone/>
            </a:pP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Биссектриса треугольника – это: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отрезок биссектрисы угла треугольника, соединяющий вершину треугольника с точкой противоположной стороны треугольника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отрезок, соединяющий вершину треугольника с точкой противоположной стороны треугольника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луч, делящий угол пополам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отрезок, соединяющий вершину треугольника с противолежащей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3924" y="6133126"/>
            <a:ext cx="205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 г а б 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0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822" y="735828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</a:rPr>
              <a:t>Задание на дом: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4148" y="2603157"/>
            <a:ext cx="6612759" cy="1655805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п.18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№ 104,107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2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464" y="280087"/>
            <a:ext cx="8596668" cy="65902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Рефлексия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70919"/>
            <a:ext cx="8936223" cy="53463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конце учебного занятия обучающимся предлагается устно выбрать и закончить следующие предложения.</a:t>
            </a:r>
          </a:p>
          <a:p>
            <a:pPr marL="0" indent="0">
              <a:buNone/>
            </a:pPr>
            <a:r>
              <a:rPr lang="ru-RU" u="sng" dirty="0"/>
              <a:t>Варианты:</a:t>
            </a:r>
          </a:p>
          <a:p>
            <a:r>
              <a:rPr lang="ru-RU" dirty="0"/>
              <a:t>"На сегодняшнем уроке я понял, я узнал, я разобрался…";</a:t>
            </a:r>
          </a:p>
          <a:p>
            <a:r>
              <a:rPr lang="ru-RU" dirty="0"/>
              <a:t>"Я похвалил бы себя…";</a:t>
            </a:r>
          </a:p>
          <a:p>
            <a:r>
              <a:rPr lang="ru-RU" dirty="0"/>
              <a:t>"Особенно мне понравилось…";</a:t>
            </a:r>
          </a:p>
          <a:p>
            <a:r>
              <a:rPr lang="ru-RU" dirty="0"/>
              <a:t>"После урока мне захотелось…";</a:t>
            </a:r>
          </a:p>
          <a:p>
            <a:r>
              <a:rPr lang="ru-RU" dirty="0"/>
              <a:t>"Я мечтаю о …";</a:t>
            </a:r>
          </a:p>
          <a:p>
            <a:r>
              <a:rPr lang="ru-RU" dirty="0"/>
              <a:t>"Сегодня мне удалось…";</a:t>
            </a:r>
          </a:p>
          <a:p>
            <a:r>
              <a:rPr lang="ru-RU" dirty="0"/>
              <a:t>"Я сумел…";</a:t>
            </a:r>
          </a:p>
          <a:p>
            <a:r>
              <a:rPr lang="ru-RU" dirty="0"/>
              <a:t>"Было интересно…";</a:t>
            </a:r>
          </a:p>
          <a:p>
            <a:r>
              <a:rPr lang="ru-RU" dirty="0"/>
              <a:t>"Было трудно…";</a:t>
            </a:r>
          </a:p>
          <a:p>
            <a:r>
              <a:rPr lang="ru-RU" dirty="0"/>
              <a:t>"Я понял, что…";</a:t>
            </a:r>
          </a:p>
          <a:p>
            <a:r>
              <a:rPr lang="ru-RU" dirty="0"/>
              <a:t>"Теперь я могу…";</a:t>
            </a:r>
          </a:p>
          <a:p>
            <a:r>
              <a:rPr lang="ru-RU" dirty="0"/>
              <a:t>"Я почувствовал, что…";</a:t>
            </a:r>
          </a:p>
          <a:p>
            <a:r>
              <a:rPr lang="ru-RU" dirty="0"/>
              <a:t>"Я научился…";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2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4/194891/slides/slide_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3" b="10919"/>
          <a:stretch/>
        </p:blipFill>
        <p:spPr bwMode="auto">
          <a:xfrm>
            <a:off x="2191264" y="477795"/>
            <a:ext cx="7545860" cy="509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player.myshared.ru/4/194891/slides/slide_6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6" b="10707"/>
          <a:stretch/>
        </p:blipFill>
        <p:spPr bwMode="auto">
          <a:xfrm>
            <a:off x="2388394" y="2160588"/>
            <a:ext cx="5083325" cy="346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0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player.myshared.ru/4/194891/slides/slide_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9" b="11556"/>
          <a:stretch/>
        </p:blipFill>
        <p:spPr bwMode="auto">
          <a:xfrm>
            <a:off x="2388395" y="2160589"/>
            <a:ext cx="5108038" cy="343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8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олилиния 30"/>
          <p:cNvSpPr/>
          <p:nvPr/>
        </p:nvSpPr>
        <p:spPr>
          <a:xfrm flipH="1" flipV="1">
            <a:off x="3952861" y="928671"/>
            <a:ext cx="484909" cy="471055"/>
          </a:xfrm>
          <a:custGeom>
            <a:avLst/>
            <a:gdLst>
              <a:gd name="connsiteX0" fmla="*/ 0 w 484909"/>
              <a:gd name="connsiteY0" fmla="*/ 0 h 471055"/>
              <a:gd name="connsiteX1" fmla="*/ 96982 w 484909"/>
              <a:gd name="connsiteY1" fmla="*/ 471055 h 471055"/>
              <a:gd name="connsiteX2" fmla="*/ 484909 w 484909"/>
              <a:gd name="connsiteY2" fmla="*/ 152400 h 471055"/>
              <a:gd name="connsiteX3" fmla="*/ 471055 w 484909"/>
              <a:gd name="connsiteY3" fmla="*/ 96982 h 471055"/>
              <a:gd name="connsiteX4" fmla="*/ 387927 w 484909"/>
              <a:gd name="connsiteY4" fmla="*/ 55418 h 471055"/>
              <a:gd name="connsiteX5" fmla="*/ 263237 w 484909"/>
              <a:gd name="connsiteY5" fmla="*/ 27709 h 471055"/>
              <a:gd name="connsiteX6" fmla="*/ 221673 w 484909"/>
              <a:gd name="connsiteY6" fmla="*/ 13855 h 471055"/>
              <a:gd name="connsiteX7" fmla="*/ 138546 w 484909"/>
              <a:gd name="connsiteY7" fmla="*/ 27709 h 471055"/>
              <a:gd name="connsiteX8" fmla="*/ 69273 w 484909"/>
              <a:gd name="connsiteY8" fmla="*/ 41564 h 471055"/>
              <a:gd name="connsiteX9" fmla="*/ 0 w 484909"/>
              <a:gd name="connsiteY9" fmla="*/ 0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909" h="471055">
                <a:moveTo>
                  <a:pt x="0" y="0"/>
                </a:moveTo>
                <a:lnTo>
                  <a:pt x="96982" y="471055"/>
                </a:lnTo>
                <a:lnTo>
                  <a:pt x="484909" y="152400"/>
                </a:lnTo>
                <a:cubicBezTo>
                  <a:pt x="480291" y="133927"/>
                  <a:pt x="481617" y="112825"/>
                  <a:pt x="471055" y="96982"/>
                </a:cubicBezTo>
                <a:cubicBezTo>
                  <a:pt x="456769" y="75552"/>
                  <a:pt x="410706" y="61926"/>
                  <a:pt x="387927" y="55418"/>
                </a:cubicBezTo>
                <a:cubicBezTo>
                  <a:pt x="288403" y="26983"/>
                  <a:pt x="377473" y="56268"/>
                  <a:pt x="263237" y="27709"/>
                </a:cubicBezTo>
                <a:cubicBezTo>
                  <a:pt x="249069" y="24167"/>
                  <a:pt x="235528" y="18473"/>
                  <a:pt x="221673" y="13855"/>
                </a:cubicBezTo>
                <a:lnTo>
                  <a:pt x="138546" y="27709"/>
                </a:lnTo>
                <a:cubicBezTo>
                  <a:pt x="115378" y="31921"/>
                  <a:pt x="92704" y="39221"/>
                  <a:pt x="69273" y="41564"/>
                </a:cubicBezTo>
                <a:cubicBezTo>
                  <a:pt x="46297" y="43862"/>
                  <a:pt x="23091" y="4156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341419" y="4045528"/>
            <a:ext cx="484909" cy="471055"/>
          </a:xfrm>
          <a:custGeom>
            <a:avLst/>
            <a:gdLst>
              <a:gd name="connsiteX0" fmla="*/ 0 w 484909"/>
              <a:gd name="connsiteY0" fmla="*/ 0 h 471055"/>
              <a:gd name="connsiteX1" fmla="*/ 96982 w 484909"/>
              <a:gd name="connsiteY1" fmla="*/ 471055 h 471055"/>
              <a:gd name="connsiteX2" fmla="*/ 484909 w 484909"/>
              <a:gd name="connsiteY2" fmla="*/ 152400 h 471055"/>
              <a:gd name="connsiteX3" fmla="*/ 471055 w 484909"/>
              <a:gd name="connsiteY3" fmla="*/ 96982 h 471055"/>
              <a:gd name="connsiteX4" fmla="*/ 387927 w 484909"/>
              <a:gd name="connsiteY4" fmla="*/ 55418 h 471055"/>
              <a:gd name="connsiteX5" fmla="*/ 263237 w 484909"/>
              <a:gd name="connsiteY5" fmla="*/ 27709 h 471055"/>
              <a:gd name="connsiteX6" fmla="*/ 221673 w 484909"/>
              <a:gd name="connsiteY6" fmla="*/ 13855 h 471055"/>
              <a:gd name="connsiteX7" fmla="*/ 138546 w 484909"/>
              <a:gd name="connsiteY7" fmla="*/ 27709 h 471055"/>
              <a:gd name="connsiteX8" fmla="*/ 69273 w 484909"/>
              <a:gd name="connsiteY8" fmla="*/ 41564 h 471055"/>
              <a:gd name="connsiteX9" fmla="*/ 0 w 484909"/>
              <a:gd name="connsiteY9" fmla="*/ 0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909" h="471055">
                <a:moveTo>
                  <a:pt x="0" y="0"/>
                </a:moveTo>
                <a:lnTo>
                  <a:pt x="96982" y="471055"/>
                </a:lnTo>
                <a:lnTo>
                  <a:pt x="484909" y="152400"/>
                </a:lnTo>
                <a:cubicBezTo>
                  <a:pt x="480291" y="133927"/>
                  <a:pt x="481617" y="112825"/>
                  <a:pt x="471055" y="96982"/>
                </a:cubicBezTo>
                <a:cubicBezTo>
                  <a:pt x="456769" y="75552"/>
                  <a:pt x="410706" y="61926"/>
                  <a:pt x="387927" y="55418"/>
                </a:cubicBezTo>
                <a:cubicBezTo>
                  <a:pt x="288403" y="26983"/>
                  <a:pt x="377473" y="56268"/>
                  <a:pt x="263237" y="27709"/>
                </a:cubicBezTo>
                <a:cubicBezTo>
                  <a:pt x="249069" y="24167"/>
                  <a:pt x="235528" y="18473"/>
                  <a:pt x="221673" y="13855"/>
                </a:cubicBezTo>
                <a:lnTo>
                  <a:pt x="138546" y="27709"/>
                </a:lnTo>
                <a:cubicBezTo>
                  <a:pt x="115378" y="31921"/>
                  <a:pt x="92704" y="39221"/>
                  <a:pt x="69273" y="41564"/>
                </a:cubicBezTo>
                <a:cubicBezTo>
                  <a:pt x="46297" y="43862"/>
                  <a:pt x="23091" y="41564"/>
                  <a:pt x="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092037" y="2357430"/>
            <a:ext cx="503502" cy="358061"/>
          </a:xfrm>
          <a:custGeom>
            <a:avLst/>
            <a:gdLst>
              <a:gd name="connsiteX0" fmla="*/ 540328 w 637309"/>
              <a:gd name="connsiteY0" fmla="*/ 0 h 443346"/>
              <a:gd name="connsiteX1" fmla="*/ 0 w 637309"/>
              <a:gd name="connsiteY1" fmla="*/ 443346 h 443346"/>
              <a:gd name="connsiteX2" fmla="*/ 595746 w 637309"/>
              <a:gd name="connsiteY2" fmla="*/ 429491 h 443346"/>
              <a:gd name="connsiteX3" fmla="*/ 609600 w 637309"/>
              <a:gd name="connsiteY3" fmla="*/ 374073 h 443346"/>
              <a:gd name="connsiteX4" fmla="*/ 637309 w 637309"/>
              <a:gd name="connsiteY4" fmla="*/ 290946 h 443346"/>
              <a:gd name="connsiteX5" fmla="*/ 623455 w 637309"/>
              <a:gd name="connsiteY5" fmla="*/ 249382 h 443346"/>
              <a:gd name="connsiteX6" fmla="*/ 581891 w 637309"/>
              <a:gd name="connsiteY6" fmla="*/ 221673 h 443346"/>
              <a:gd name="connsiteX7" fmla="*/ 595746 w 637309"/>
              <a:gd name="connsiteY7" fmla="*/ 124691 h 443346"/>
              <a:gd name="connsiteX8" fmla="*/ 581891 w 637309"/>
              <a:gd name="connsiteY8" fmla="*/ 83128 h 443346"/>
              <a:gd name="connsiteX9" fmla="*/ 554182 w 637309"/>
              <a:gd name="connsiteY9" fmla="*/ 41564 h 443346"/>
              <a:gd name="connsiteX10" fmla="*/ 540328 w 637309"/>
              <a:gd name="connsiteY10" fmla="*/ 0 h 4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309" h="443346">
                <a:moveTo>
                  <a:pt x="540328" y="0"/>
                </a:moveTo>
                <a:lnTo>
                  <a:pt x="0" y="443346"/>
                </a:lnTo>
                <a:lnTo>
                  <a:pt x="595746" y="429491"/>
                </a:lnTo>
                <a:cubicBezTo>
                  <a:pt x="600364" y="411018"/>
                  <a:pt x="604129" y="392311"/>
                  <a:pt x="609600" y="374073"/>
                </a:cubicBezTo>
                <a:cubicBezTo>
                  <a:pt x="617993" y="346097"/>
                  <a:pt x="637309" y="290946"/>
                  <a:pt x="637309" y="290946"/>
                </a:cubicBezTo>
                <a:cubicBezTo>
                  <a:pt x="632691" y="277091"/>
                  <a:pt x="632578" y="260786"/>
                  <a:pt x="623455" y="249382"/>
                </a:cubicBezTo>
                <a:cubicBezTo>
                  <a:pt x="613053" y="236380"/>
                  <a:pt x="585503" y="237928"/>
                  <a:pt x="581891" y="221673"/>
                </a:cubicBezTo>
                <a:cubicBezTo>
                  <a:pt x="574807" y="189795"/>
                  <a:pt x="591128" y="157018"/>
                  <a:pt x="595746" y="124691"/>
                </a:cubicBezTo>
                <a:cubicBezTo>
                  <a:pt x="591128" y="110837"/>
                  <a:pt x="588422" y="96190"/>
                  <a:pt x="581891" y="83128"/>
                </a:cubicBezTo>
                <a:cubicBezTo>
                  <a:pt x="574444" y="68235"/>
                  <a:pt x="561628" y="56457"/>
                  <a:pt x="554182" y="41564"/>
                </a:cubicBezTo>
                <a:cubicBezTo>
                  <a:pt x="538868" y="10935"/>
                  <a:pt x="540328" y="9761"/>
                  <a:pt x="54032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18994464" flipH="1">
            <a:off x="4088832" y="2553183"/>
            <a:ext cx="518708" cy="394312"/>
          </a:xfrm>
          <a:custGeom>
            <a:avLst/>
            <a:gdLst>
              <a:gd name="connsiteX0" fmla="*/ 540328 w 637309"/>
              <a:gd name="connsiteY0" fmla="*/ 0 h 443346"/>
              <a:gd name="connsiteX1" fmla="*/ 0 w 637309"/>
              <a:gd name="connsiteY1" fmla="*/ 443346 h 443346"/>
              <a:gd name="connsiteX2" fmla="*/ 595746 w 637309"/>
              <a:gd name="connsiteY2" fmla="*/ 429491 h 443346"/>
              <a:gd name="connsiteX3" fmla="*/ 609600 w 637309"/>
              <a:gd name="connsiteY3" fmla="*/ 374073 h 443346"/>
              <a:gd name="connsiteX4" fmla="*/ 637309 w 637309"/>
              <a:gd name="connsiteY4" fmla="*/ 290946 h 443346"/>
              <a:gd name="connsiteX5" fmla="*/ 623455 w 637309"/>
              <a:gd name="connsiteY5" fmla="*/ 249382 h 443346"/>
              <a:gd name="connsiteX6" fmla="*/ 581891 w 637309"/>
              <a:gd name="connsiteY6" fmla="*/ 221673 h 443346"/>
              <a:gd name="connsiteX7" fmla="*/ 595746 w 637309"/>
              <a:gd name="connsiteY7" fmla="*/ 124691 h 443346"/>
              <a:gd name="connsiteX8" fmla="*/ 581891 w 637309"/>
              <a:gd name="connsiteY8" fmla="*/ 83128 h 443346"/>
              <a:gd name="connsiteX9" fmla="*/ 554182 w 637309"/>
              <a:gd name="connsiteY9" fmla="*/ 41564 h 443346"/>
              <a:gd name="connsiteX10" fmla="*/ 540328 w 637309"/>
              <a:gd name="connsiteY10" fmla="*/ 0 h 4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309" h="443346">
                <a:moveTo>
                  <a:pt x="540328" y="0"/>
                </a:moveTo>
                <a:lnTo>
                  <a:pt x="0" y="443346"/>
                </a:lnTo>
                <a:lnTo>
                  <a:pt x="595746" y="429491"/>
                </a:lnTo>
                <a:cubicBezTo>
                  <a:pt x="600364" y="411018"/>
                  <a:pt x="604129" y="392311"/>
                  <a:pt x="609600" y="374073"/>
                </a:cubicBezTo>
                <a:cubicBezTo>
                  <a:pt x="617993" y="346097"/>
                  <a:pt x="637309" y="290946"/>
                  <a:pt x="637309" y="290946"/>
                </a:cubicBezTo>
                <a:cubicBezTo>
                  <a:pt x="632691" y="277091"/>
                  <a:pt x="632578" y="260786"/>
                  <a:pt x="623455" y="249382"/>
                </a:cubicBezTo>
                <a:cubicBezTo>
                  <a:pt x="613053" y="236380"/>
                  <a:pt x="585503" y="237928"/>
                  <a:pt x="581891" y="221673"/>
                </a:cubicBezTo>
                <a:cubicBezTo>
                  <a:pt x="574807" y="189795"/>
                  <a:pt x="591128" y="157018"/>
                  <a:pt x="595746" y="124691"/>
                </a:cubicBezTo>
                <a:cubicBezTo>
                  <a:pt x="591128" y="110837"/>
                  <a:pt x="588422" y="96190"/>
                  <a:pt x="581891" y="83128"/>
                </a:cubicBezTo>
                <a:cubicBezTo>
                  <a:pt x="574444" y="68235"/>
                  <a:pt x="561628" y="56457"/>
                  <a:pt x="554182" y="41564"/>
                </a:cubicBezTo>
                <a:cubicBezTo>
                  <a:pt x="538868" y="10935"/>
                  <a:pt x="540328" y="9761"/>
                  <a:pt x="54032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095472" y="928670"/>
            <a:ext cx="2571768" cy="1785950"/>
          </a:xfrm>
          <a:prstGeom prst="triangle">
            <a:avLst>
              <a:gd name="adj" fmla="val 867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flipH="1" flipV="1">
            <a:off x="2095472" y="2714620"/>
            <a:ext cx="2571768" cy="1785950"/>
          </a:xfrm>
          <a:prstGeom prst="triangle">
            <a:avLst>
              <a:gd name="adj" fmla="val 867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4"/>
            <a:endCxn id="2" idx="0"/>
          </p:cNvCxnSpPr>
          <p:nvPr/>
        </p:nvCxnSpPr>
        <p:spPr>
          <a:xfrm rot="5400000" flipH="1" flipV="1">
            <a:off x="2317950" y="706192"/>
            <a:ext cx="1785950" cy="2230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38348" y="450057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1666844" y="242886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167174" y="42860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738678" y="242886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Д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3059885" y="182164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2675140" y="2492142"/>
            <a:ext cx="1785950" cy="2230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488513" y="3536157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0" idx="3"/>
            <a:endCxn id="3" idx="2"/>
          </p:cNvCxnSpPr>
          <p:nvPr/>
        </p:nvCxnSpPr>
        <p:spPr>
          <a:xfrm flipV="1">
            <a:off x="2095472" y="2714620"/>
            <a:ext cx="2571768" cy="6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09984" y="114298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55</a:t>
            </a:r>
            <a:r>
              <a:rPr lang="ru-RU" sz="2400" baseline="30000" dirty="0"/>
              <a:t>о</a:t>
            </a:r>
            <a:endParaRPr lang="ru-RU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809984" y="114298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55</a:t>
            </a:r>
            <a:r>
              <a:rPr lang="ru-RU" sz="2400" baseline="30000" dirty="0"/>
              <a:t>о</a:t>
            </a:r>
            <a:endParaRPr lang="ru-RU" sz="2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1809720" y="32861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8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9720" y="32861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8</a:t>
            </a:r>
            <a:endParaRPr lang="ru-RU" sz="2400" dirty="0"/>
          </a:p>
        </p:txBody>
      </p:sp>
      <p:cxnSp>
        <p:nvCxnSpPr>
          <p:cNvPr id="33" name="Прямая соединительная линия 32"/>
          <p:cNvCxnSpPr>
            <a:endCxn id="3" idx="2"/>
          </p:cNvCxnSpPr>
          <p:nvPr/>
        </p:nvCxnSpPr>
        <p:spPr>
          <a:xfrm rot="16200000" flipH="1">
            <a:off x="3595672" y="1643052"/>
            <a:ext cx="1785948" cy="357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1381092" y="3429000"/>
            <a:ext cx="1785948" cy="3571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5882727" y="1142985"/>
            <a:ext cx="4896239" cy="4001095"/>
            <a:chOff x="4143372" y="571480"/>
            <a:chExt cx="4429156" cy="4001095"/>
          </a:xfrm>
        </p:grpSpPr>
        <p:sp>
          <p:nvSpPr>
            <p:cNvPr id="38" name="TextBox 37"/>
            <p:cNvSpPr txBox="1"/>
            <p:nvPr/>
          </p:nvSpPr>
          <p:spPr>
            <a:xfrm>
              <a:off x="4143372" y="571480"/>
              <a:ext cx="4429156" cy="400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Дано:</a:t>
              </a:r>
            </a:p>
            <a:p>
              <a:r>
                <a:rPr lang="ru-RU" sz="2800" dirty="0"/>
                <a:t>    АВД   и     </a:t>
              </a:r>
              <a:r>
                <a:rPr lang="ru-RU" sz="2800" dirty="0" smtClean="0"/>
                <a:t>ВСД</a:t>
              </a:r>
              <a:r>
                <a:rPr lang="ru-RU" sz="2800" dirty="0"/>
                <a:t>;</a:t>
              </a:r>
            </a:p>
            <a:p>
              <a:r>
                <a:rPr lang="ru-RU" sz="2800" dirty="0"/>
                <a:t>АД = ВС;</a:t>
              </a:r>
            </a:p>
            <a:p>
              <a:r>
                <a:rPr lang="ru-RU" sz="2800" dirty="0"/>
                <a:t>   СВД =     АДВ;</a:t>
              </a:r>
            </a:p>
            <a:p>
              <a:r>
                <a:rPr lang="ru-RU" sz="2800" dirty="0"/>
                <a:t>   С = 55</a:t>
              </a:r>
              <a:r>
                <a:rPr lang="ru-RU" sz="2800" baseline="30000" dirty="0"/>
                <a:t>о</a:t>
              </a:r>
              <a:r>
                <a:rPr lang="ru-RU" sz="2800" dirty="0"/>
                <a:t>;</a:t>
              </a:r>
            </a:p>
            <a:p>
              <a:r>
                <a:rPr lang="ru-RU" sz="2800" dirty="0"/>
                <a:t>АВ = 8 см</a:t>
              </a:r>
            </a:p>
            <a:p>
              <a:r>
                <a:rPr lang="ru-RU" sz="3200" b="1" dirty="0"/>
                <a:t>Доказать:</a:t>
              </a:r>
              <a:r>
                <a:rPr lang="ru-RU" sz="2800" dirty="0"/>
                <a:t>   АВД =   </a:t>
              </a:r>
              <a:r>
                <a:rPr lang="ru-RU" sz="2800" dirty="0" smtClean="0"/>
                <a:t>ВСД</a:t>
              </a:r>
              <a:endParaRPr lang="ru-RU" sz="2800" dirty="0"/>
            </a:p>
            <a:p>
              <a:r>
                <a:rPr lang="ru-RU" sz="3200" b="1" dirty="0"/>
                <a:t>Найти:    </a:t>
              </a:r>
              <a:r>
                <a:rPr lang="ru-RU" sz="2800" dirty="0"/>
                <a:t>А;  СД</a:t>
              </a:r>
            </a:p>
            <a:p>
              <a:endParaRPr lang="ru-RU" dirty="0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>
              <a:off x="4286248" y="1214422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5887253" y="1214421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Равнобедренный треугольник 42"/>
            <p:cNvSpPr/>
            <p:nvPr/>
          </p:nvSpPr>
          <p:spPr>
            <a:xfrm>
              <a:off x="6028478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>
              <a:off x="7143768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4143372" y="242886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2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42886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5429256" y="385762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385762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4143372" y="2000240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" name="Формула" r:id="rId8" imgW="164880" imgH="152280" progId="Equation.3">
                    <p:embed/>
                  </p:oleObj>
                </mc:Choice>
                <mc:Fallback>
                  <p:oleObj name="Формула" r:id="rId8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000240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Объект 53"/>
            <p:cNvGraphicFramePr>
              <a:graphicFrameLocks noChangeAspect="1"/>
            </p:cNvGraphicFramePr>
            <p:nvPr/>
          </p:nvGraphicFramePr>
          <p:xfrm>
            <a:off x="5429256" y="2000240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2000240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" name="TextBox 55"/>
          <p:cNvSpPr txBox="1"/>
          <p:nvPr/>
        </p:nvSpPr>
        <p:spPr>
          <a:xfrm>
            <a:off x="5595934" y="28572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/>
              <a:t>Задача 1</a:t>
            </a:r>
            <a:endParaRPr lang="ru-RU" sz="4000" u="sng" dirty="0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9882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152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6DA0C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1679 0.3671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3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003D3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206 L 0.23021 -0.2370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олилиния 36"/>
          <p:cNvSpPr/>
          <p:nvPr/>
        </p:nvSpPr>
        <p:spPr>
          <a:xfrm>
            <a:off x="4195618" y="1856510"/>
            <a:ext cx="447086" cy="411279"/>
          </a:xfrm>
          <a:custGeom>
            <a:avLst/>
            <a:gdLst>
              <a:gd name="connsiteX0" fmla="*/ 30018 w 447086"/>
              <a:gd name="connsiteY0" fmla="*/ 277091 h 411279"/>
              <a:gd name="connsiteX1" fmla="*/ 320964 w 447086"/>
              <a:gd name="connsiteY1" fmla="*/ 0 h 411279"/>
              <a:gd name="connsiteX2" fmla="*/ 445655 w 447086"/>
              <a:gd name="connsiteY2" fmla="*/ 374073 h 411279"/>
              <a:gd name="connsiteX3" fmla="*/ 334818 w 447086"/>
              <a:gd name="connsiteY3" fmla="*/ 360218 h 411279"/>
              <a:gd name="connsiteX4" fmla="*/ 251691 w 447086"/>
              <a:gd name="connsiteY4" fmla="*/ 332509 h 411279"/>
              <a:gd name="connsiteX5" fmla="*/ 168564 w 447086"/>
              <a:gd name="connsiteY5" fmla="*/ 290946 h 411279"/>
              <a:gd name="connsiteX6" fmla="*/ 140855 w 447086"/>
              <a:gd name="connsiteY6" fmla="*/ 263236 h 411279"/>
              <a:gd name="connsiteX7" fmla="*/ 30018 w 447086"/>
              <a:gd name="connsiteY7" fmla="*/ 277091 h 41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086" h="411279">
                <a:moveTo>
                  <a:pt x="30018" y="277091"/>
                </a:moveTo>
                <a:cubicBezTo>
                  <a:pt x="60036" y="233218"/>
                  <a:pt x="223982" y="92364"/>
                  <a:pt x="320964" y="0"/>
                </a:cubicBezTo>
                <a:cubicBezTo>
                  <a:pt x="362528" y="124691"/>
                  <a:pt x="440604" y="242734"/>
                  <a:pt x="445655" y="374073"/>
                </a:cubicBezTo>
                <a:cubicBezTo>
                  <a:pt x="447086" y="411279"/>
                  <a:pt x="371225" y="368019"/>
                  <a:pt x="334818" y="360218"/>
                </a:cubicBezTo>
                <a:cubicBezTo>
                  <a:pt x="306259" y="354098"/>
                  <a:pt x="275993" y="348710"/>
                  <a:pt x="251691" y="332509"/>
                </a:cubicBezTo>
                <a:cubicBezTo>
                  <a:pt x="197976" y="296699"/>
                  <a:pt x="225924" y="310065"/>
                  <a:pt x="168564" y="290946"/>
                </a:cubicBezTo>
                <a:cubicBezTo>
                  <a:pt x="159328" y="281709"/>
                  <a:pt x="153853" y="264536"/>
                  <a:pt x="140855" y="263236"/>
                </a:cubicBezTo>
                <a:cubicBezTo>
                  <a:pt x="103807" y="259531"/>
                  <a:pt x="0" y="320964"/>
                  <a:pt x="30018" y="277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40182" y="1870364"/>
            <a:ext cx="415636" cy="404072"/>
          </a:xfrm>
          <a:custGeom>
            <a:avLst/>
            <a:gdLst>
              <a:gd name="connsiteX0" fmla="*/ 0 w 415636"/>
              <a:gd name="connsiteY0" fmla="*/ 401781 h 404072"/>
              <a:gd name="connsiteX1" fmla="*/ 180109 w 415636"/>
              <a:gd name="connsiteY1" fmla="*/ 0 h 404072"/>
              <a:gd name="connsiteX2" fmla="*/ 415636 w 415636"/>
              <a:gd name="connsiteY2" fmla="*/ 249381 h 404072"/>
              <a:gd name="connsiteX3" fmla="*/ 401782 w 415636"/>
              <a:gd name="connsiteY3" fmla="*/ 318654 h 404072"/>
              <a:gd name="connsiteX4" fmla="*/ 249382 w 415636"/>
              <a:gd name="connsiteY4" fmla="*/ 360218 h 404072"/>
              <a:gd name="connsiteX5" fmla="*/ 166254 w 415636"/>
              <a:gd name="connsiteY5" fmla="*/ 387927 h 404072"/>
              <a:gd name="connsiteX6" fmla="*/ 0 w 415636"/>
              <a:gd name="connsiteY6" fmla="*/ 401781 h 40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636" h="404072">
                <a:moveTo>
                  <a:pt x="0" y="401781"/>
                </a:moveTo>
                <a:lnTo>
                  <a:pt x="180109" y="0"/>
                </a:lnTo>
                <a:lnTo>
                  <a:pt x="415636" y="249381"/>
                </a:lnTo>
                <a:cubicBezTo>
                  <a:pt x="411018" y="272472"/>
                  <a:pt x="413465" y="298208"/>
                  <a:pt x="401782" y="318654"/>
                </a:cubicBezTo>
                <a:cubicBezTo>
                  <a:pt x="377601" y="360970"/>
                  <a:pt x="268598" y="357816"/>
                  <a:pt x="249382" y="360218"/>
                </a:cubicBezTo>
                <a:cubicBezTo>
                  <a:pt x="221673" y="369454"/>
                  <a:pt x="195237" y="384304"/>
                  <a:pt x="166254" y="387927"/>
                </a:cubicBezTo>
                <a:cubicBezTo>
                  <a:pt x="37088" y="404072"/>
                  <a:pt x="92651" y="401781"/>
                  <a:pt x="0" y="40178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435928" y="2355273"/>
            <a:ext cx="318655" cy="526472"/>
          </a:xfrm>
          <a:custGeom>
            <a:avLst/>
            <a:gdLst>
              <a:gd name="connsiteX0" fmla="*/ 27709 w 318655"/>
              <a:gd name="connsiteY0" fmla="*/ 0 h 526472"/>
              <a:gd name="connsiteX1" fmla="*/ 83128 w 318655"/>
              <a:gd name="connsiteY1" fmla="*/ 69272 h 526472"/>
              <a:gd name="connsiteX2" fmla="*/ 96982 w 318655"/>
              <a:gd name="connsiteY2" fmla="*/ 69272 h 526472"/>
              <a:gd name="connsiteX3" fmla="*/ 318655 w 318655"/>
              <a:gd name="connsiteY3" fmla="*/ 277091 h 526472"/>
              <a:gd name="connsiteX4" fmla="*/ 69273 w 318655"/>
              <a:gd name="connsiteY4" fmla="*/ 526472 h 526472"/>
              <a:gd name="connsiteX5" fmla="*/ 41564 w 318655"/>
              <a:gd name="connsiteY5" fmla="*/ 443345 h 526472"/>
              <a:gd name="connsiteX6" fmla="*/ 0 w 318655"/>
              <a:gd name="connsiteY6" fmla="*/ 360218 h 526472"/>
              <a:gd name="connsiteX7" fmla="*/ 13855 w 318655"/>
              <a:gd name="connsiteY7" fmla="*/ 166254 h 526472"/>
              <a:gd name="connsiteX8" fmla="*/ 41564 w 318655"/>
              <a:gd name="connsiteY8" fmla="*/ 83127 h 526472"/>
              <a:gd name="connsiteX9" fmla="*/ 55418 w 318655"/>
              <a:gd name="connsiteY9" fmla="*/ 41563 h 526472"/>
              <a:gd name="connsiteX10" fmla="*/ 69273 w 318655"/>
              <a:gd name="connsiteY10" fmla="*/ 41563 h 526472"/>
              <a:gd name="connsiteX11" fmla="*/ 69273 w 318655"/>
              <a:gd name="connsiteY11" fmla="*/ 41563 h 5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655" h="526472">
                <a:moveTo>
                  <a:pt x="27709" y="0"/>
                </a:moveTo>
                <a:cubicBezTo>
                  <a:pt x="42533" y="22235"/>
                  <a:pt x="59436" y="53478"/>
                  <a:pt x="83128" y="69272"/>
                </a:cubicBezTo>
                <a:cubicBezTo>
                  <a:pt x="86970" y="71834"/>
                  <a:pt x="92364" y="69272"/>
                  <a:pt x="96982" y="69272"/>
                </a:cubicBezTo>
                <a:lnTo>
                  <a:pt x="318655" y="277091"/>
                </a:lnTo>
                <a:lnTo>
                  <a:pt x="69273" y="526472"/>
                </a:lnTo>
                <a:cubicBezTo>
                  <a:pt x="60037" y="498763"/>
                  <a:pt x="57766" y="467647"/>
                  <a:pt x="41564" y="443345"/>
                </a:cubicBezTo>
                <a:cubicBezTo>
                  <a:pt x="5754" y="389631"/>
                  <a:pt x="19121" y="417578"/>
                  <a:pt x="0" y="360218"/>
                </a:cubicBezTo>
                <a:cubicBezTo>
                  <a:pt x="4618" y="295563"/>
                  <a:pt x="4240" y="230356"/>
                  <a:pt x="13855" y="166254"/>
                </a:cubicBezTo>
                <a:cubicBezTo>
                  <a:pt x="18188" y="137369"/>
                  <a:pt x="32328" y="110836"/>
                  <a:pt x="41564" y="83127"/>
                </a:cubicBezTo>
                <a:cubicBezTo>
                  <a:pt x="46182" y="69272"/>
                  <a:pt x="40814" y="41563"/>
                  <a:pt x="55418" y="41563"/>
                </a:cubicBezTo>
                <a:lnTo>
                  <a:pt x="69273" y="41563"/>
                </a:lnTo>
                <a:lnTo>
                  <a:pt x="69273" y="41563"/>
                </a:lnTo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flipH="1">
            <a:off x="3738547" y="2357430"/>
            <a:ext cx="318655" cy="526472"/>
          </a:xfrm>
          <a:custGeom>
            <a:avLst/>
            <a:gdLst>
              <a:gd name="connsiteX0" fmla="*/ 27709 w 318655"/>
              <a:gd name="connsiteY0" fmla="*/ 0 h 526472"/>
              <a:gd name="connsiteX1" fmla="*/ 83128 w 318655"/>
              <a:gd name="connsiteY1" fmla="*/ 69272 h 526472"/>
              <a:gd name="connsiteX2" fmla="*/ 96982 w 318655"/>
              <a:gd name="connsiteY2" fmla="*/ 69272 h 526472"/>
              <a:gd name="connsiteX3" fmla="*/ 318655 w 318655"/>
              <a:gd name="connsiteY3" fmla="*/ 277091 h 526472"/>
              <a:gd name="connsiteX4" fmla="*/ 69273 w 318655"/>
              <a:gd name="connsiteY4" fmla="*/ 526472 h 526472"/>
              <a:gd name="connsiteX5" fmla="*/ 41564 w 318655"/>
              <a:gd name="connsiteY5" fmla="*/ 443345 h 526472"/>
              <a:gd name="connsiteX6" fmla="*/ 0 w 318655"/>
              <a:gd name="connsiteY6" fmla="*/ 360218 h 526472"/>
              <a:gd name="connsiteX7" fmla="*/ 13855 w 318655"/>
              <a:gd name="connsiteY7" fmla="*/ 166254 h 526472"/>
              <a:gd name="connsiteX8" fmla="*/ 41564 w 318655"/>
              <a:gd name="connsiteY8" fmla="*/ 83127 h 526472"/>
              <a:gd name="connsiteX9" fmla="*/ 55418 w 318655"/>
              <a:gd name="connsiteY9" fmla="*/ 41563 h 526472"/>
              <a:gd name="connsiteX10" fmla="*/ 69273 w 318655"/>
              <a:gd name="connsiteY10" fmla="*/ 41563 h 526472"/>
              <a:gd name="connsiteX11" fmla="*/ 69273 w 318655"/>
              <a:gd name="connsiteY11" fmla="*/ 41563 h 5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655" h="526472">
                <a:moveTo>
                  <a:pt x="27709" y="0"/>
                </a:moveTo>
                <a:cubicBezTo>
                  <a:pt x="42533" y="22235"/>
                  <a:pt x="59436" y="53478"/>
                  <a:pt x="83128" y="69272"/>
                </a:cubicBezTo>
                <a:cubicBezTo>
                  <a:pt x="86970" y="71834"/>
                  <a:pt x="92364" y="69272"/>
                  <a:pt x="96982" y="69272"/>
                </a:cubicBezTo>
                <a:lnTo>
                  <a:pt x="318655" y="277091"/>
                </a:lnTo>
                <a:lnTo>
                  <a:pt x="69273" y="526472"/>
                </a:lnTo>
                <a:cubicBezTo>
                  <a:pt x="60037" y="498763"/>
                  <a:pt x="57766" y="467647"/>
                  <a:pt x="41564" y="443345"/>
                </a:cubicBezTo>
                <a:cubicBezTo>
                  <a:pt x="5754" y="389631"/>
                  <a:pt x="19121" y="417578"/>
                  <a:pt x="0" y="360218"/>
                </a:cubicBezTo>
                <a:cubicBezTo>
                  <a:pt x="4618" y="295563"/>
                  <a:pt x="4240" y="230356"/>
                  <a:pt x="13855" y="166254"/>
                </a:cubicBezTo>
                <a:cubicBezTo>
                  <a:pt x="18188" y="137369"/>
                  <a:pt x="32328" y="110836"/>
                  <a:pt x="41564" y="83127"/>
                </a:cubicBezTo>
                <a:cubicBezTo>
                  <a:pt x="46182" y="69272"/>
                  <a:pt x="40814" y="41563"/>
                  <a:pt x="55418" y="41563"/>
                </a:cubicBezTo>
                <a:lnTo>
                  <a:pt x="69273" y="41563"/>
                </a:lnTo>
                <a:lnTo>
                  <a:pt x="69273" y="41563"/>
                </a:lnTo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 rot="154711">
            <a:off x="2021851" y="1982751"/>
            <a:ext cx="4067374" cy="2286016"/>
            <a:chOff x="497851" y="1982751"/>
            <a:chExt cx="4067374" cy="2286016"/>
          </a:xfrm>
        </p:grpSpPr>
        <p:sp>
          <p:nvSpPr>
            <p:cNvPr id="2" name="Равнобедренный треугольник 1"/>
            <p:cNvSpPr/>
            <p:nvPr/>
          </p:nvSpPr>
          <p:spPr>
            <a:xfrm rot="7922425">
              <a:off x="2886432" y="1877689"/>
              <a:ext cx="1071570" cy="2286016"/>
            </a:xfrm>
            <a:prstGeom prst="triangle">
              <a:avLst>
                <a:gd name="adj" fmla="val 1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3418275" flipH="1">
              <a:off x="497851" y="1982751"/>
              <a:ext cx="1071570" cy="2286016"/>
            </a:xfrm>
            <a:prstGeom prst="triangle">
              <a:avLst>
                <a:gd name="adj" fmla="val 1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24364" y="135729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38414" y="128586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66844" y="407194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81620" y="40005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Д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95670" y="271462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</a:t>
            </a:r>
            <a:endParaRPr lang="ru-RU" sz="3200" dirty="0"/>
          </a:p>
        </p:txBody>
      </p:sp>
      <p:cxnSp>
        <p:nvCxnSpPr>
          <p:cNvPr id="11" name="Прямая соединительная линия 10"/>
          <p:cNvCxnSpPr>
            <a:stCxn id="6" idx="2"/>
            <a:endCxn id="3" idx="3"/>
          </p:cNvCxnSpPr>
          <p:nvPr/>
        </p:nvCxnSpPr>
        <p:spPr>
          <a:xfrm rot="16200000" flipH="1">
            <a:off x="2997795" y="1897006"/>
            <a:ext cx="783662" cy="7309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3"/>
          </p:cNvCxnSpPr>
          <p:nvPr/>
        </p:nvCxnSpPr>
        <p:spPr>
          <a:xfrm flipV="1">
            <a:off x="3755088" y="1857365"/>
            <a:ext cx="769277" cy="7969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38480" y="2143116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4095736" y="2143116"/>
            <a:ext cx="142876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" idx="3"/>
          </p:cNvCxnSpPr>
          <p:nvPr/>
        </p:nvCxnSpPr>
        <p:spPr>
          <a:xfrm flipH="1">
            <a:off x="2095473" y="2654298"/>
            <a:ext cx="1659615" cy="1560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0"/>
            <a:endCxn id="3" idx="3"/>
          </p:cNvCxnSpPr>
          <p:nvPr/>
        </p:nvCxnSpPr>
        <p:spPr>
          <a:xfrm flipH="1" flipV="1">
            <a:off x="3755087" y="2654298"/>
            <a:ext cx="1632212" cy="15907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2917009" y="3321843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2988447" y="325040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238612" y="3143248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310050" y="3214686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95736" y="207167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60</a:t>
            </a:r>
            <a:r>
              <a:rPr lang="ru-RU" sz="2800" baseline="30000" dirty="0"/>
              <a:t>о</a:t>
            </a:r>
            <a:endParaRPr lang="ru-RU" sz="2800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4095736" y="207167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60</a:t>
            </a:r>
            <a:r>
              <a:rPr lang="ru-RU" sz="2800" baseline="30000" dirty="0"/>
              <a:t>о</a:t>
            </a:r>
            <a:endParaRPr lang="ru-RU" sz="2800" baseline="30000" dirty="0"/>
          </a:p>
        </p:txBody>
      </p:sp>
      <p:cxnSp>
        <p:nvCxnSpPr>
          <p:cNvPr id="40" name="Прямая соединительная линия 39"/>
          <p:cNvCxnSpPr>
            <a:endCxn id="6" idx="2"/>
          </p:cNvCxnSpPr>
          <p:nvPr/>
        </p:nvCxnSpPr>
        <p:spPr>
          <a:xfrm rot="5400000" flipH="1" flipV="1">
            <a:off x="1387729" y="2578380"/>
            <a:ext cx="2344183" cy="928694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" idx="2"/>
            <a:endCxn id="8" idx="1"/>
          </p:cNvCxnSpPr>
          <p:nvPr/>
        </p:nvCxnSpPr>
        <p:spPr>
          <a:xfrm rot="10800000" flipH="1" flipV="1">
            <a:off x="4512785" y="1876670"/>
            <a:ext cx="868835" cy="24162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95472" y="242886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12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2095472" y="242886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12</a:t>
            </a:r>
            <a:endParaRPr lang="ru-RU" sz="28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5810248" y="1142985"/>
            <a:ext cx="4931893" cy="4001095"/>
            <a:chOff x="4143372" y="571480"/>
            <a:chExt cx="4429156" cy="4001095"/>
          </a:xfrm>
        </p:grpSpPr>
        <p:sp>
          <p:nvSpPr>
            <p:cNvPr id="47" name="TextBox 46"/>
            <p:cNvSpPr txBox="1"/>
            <p:nvPr/>
          </p:nvSpPr>
          <p:spPr>
            <a:xfrm>
              <a:off x="4143372" y="571480"/>
              <a:ext cx="4429156" cy="400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Дано:</a:t>
              </a:r>
            </a:p>
            <a:p>
              <a:r>
                <a:rPr lang="ru-RU" sz="2800" dirty="0"/>
                <a:t>АС       ВД = О;</a:t>
              </a:r>
            </a:p>
            <a:p>
              <a:r>
                <a:rPr lang="ru-RU" sz="2800" dirty="0"/>
                <a:t>ВО = ОС;</a:t>
              </a:r>
            </a:p>
            <a:p>
              <a:r>
                <a:rPr lang="ru-RU" sz="2800" dirty="0"/>
                <a:t> АО = ДО </a:t>
              </a:r>
            </a:p>
            <a:p>
              <a:r>
                <a:rPr lang="ru-RU" sz="2800" dirty="0"/>
                <a:t>   С = 60</a:t>
              </a:r>
              <a:r>
                <a:rPr lang="ru-RU" sz="2800" baseline="30000" dirty="0"/>
                <a:t>о</a:t>
              </a:r>
              <a:r>
                <a:rPr lang="ru-RU" sz="2800" dirty="0"/>
                <a:t>;</a:t>
              </a:r>
            </a:p>
            <a:p>
              <a:r>
                <a:rPr lang="ru-RU" sz="2800" dirty="0"/>
                <a:t>АВ = 12 см</a:t>
              </a:r>
            </a:p>
            <a:p>
              <a:r>
                <a:rPr lang="ru-RU" sz="3200" b="1" dirty="0"/>
                <a:t>Доказать: </a:t>
              </a:r>
              <a:r>
                <a:rPr lang="ru-RU" sz="2800" dirty="0"/>
                <a:t>   АВО =    ДСО</a:t>
              </a:r>
            </a:p>
            <a:p>
              <a:r>
                <a:rPr lang="ru-RU" sz="3200" b="1" dirty="0"/>
                <a:t>Найти:    </a:t>
              </a:r>
              <a:r>
                <a:rPr lang="ru-RU" sz="2800" dirty="0"/>
                <a:t>В;  СД</a:t>
              </a:r>
            </a:p>
            <a:p>
              <a:endParaRPr lang="ru-RU" dirty="0"/>
            </a:p>
          </p:txBody>
        </p:sp>
        <p:sp>
          <p:nvSpPr>
            <p:cNvPr id="50" name="Равнобедренный треугольник 49"/>
            <p:cNvSpPr/>
            <p:nvPr/>
          </p:nvSpPr>
          <p:spPr>
            <a:xfrm>
              <a:off x="6072198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>
              <a:off x="7215206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2" name="Объект 51"/>
            <p:cNvGraphicFramePr>
              <a:graphicFrameLocks noChangeAspect="1"/>
            </p:cNvGraphicFramePr>
            <p:nvPr/>
          </p:nvGraphicFramePr>
          <p:xfrm>
            <a:off x="4143372" y="242886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2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42886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5429256" y="385762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385762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6310314" y="1643050"/>
          <a:ext cx="50006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Формула" r:id="rId8" imgW="164880" imgH="126720" progId="Equation.3">
                  <p:embed/>
                </p:oleObj>
              </mc:Choice>
              <mc:Fallback>
                <p:oleObj name="Формула" r:id="rId8" imgW="1648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4" y="1643050"/>
                        <a:ext cx="50006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595934" y="28572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/>
              <a:t>Задача 2</a:t>
            </a:r>
            <a:endParaRPr lang="ru-RU" sz="4000" u="sng" dirty="0"/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9882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67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222BE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222BE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22222E-6 L -0.10508 0.002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23972 0.0039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2599519" y="2276394"/>
            <a:ext cx="2143140" cy="257176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10182" y="5214950"/>
            <a:ext cx="3643338" cy="92869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8235772">
            <a:off x="7155038" y="3021562"/>
            <a:ext cx="1785950" cy="1714512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606862" y="351661"/>
            <a:ext cx="7406640" cy="925962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Равнобедренный треугольник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66483" y="2786059"/>
            <a:ext cx="79930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Треугольник называется </a:t>
            </a:r>
          </a:p>
          <a:p>
            <a:pPr algn="ctr">
              <a:spcBef>
                <a:spcPct val="50000"/>
              </a:spcBef>
            </a:pPr>
            <a:r>
              <a:rPr lang="ru-RU" sz="3200" b="1" i="1" u="sng" dirty="0">
                <a:solidFill>
                  <a:schemeClr val="accent6">
                    <a:lumMod val="75000"/>
                  </a:schemeClr>
                </a:solidFill>
              </a:rPr>
              <a:t>равнобедренным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</a:p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если две его стороны равны</a:t>
            </a:r>
          </a:p>
        </p:txBody>
      </p:sp>
    </p:spTree>
    <p:extLst>
      <p:ext uri="{BB962C8B-B14F-4D97-AF65-F5344CB8AC3E}">
        <p14:creationId xmlns:p14="http://schemas.microsoft.com/office/powerpoint/2010/main" val="74155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787647" y="1173120"/>
            <a:ext cx="2879725" cy="42481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429035" y="3008269"/>
            <a:ext cx="215900" cy="21590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868898" y="3008269"/>
            <a:ext cx="144463" cy="21590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Arc 7"/>
          <p:cNvSpPr>
            <a:spLocks/>
          </p:cNvSpPr>
          <p:nvPr/>
        </p:nvSpPr>
        <p:spPr bwMode="auto">
          <a:xfrm>
            <a:off x="2924211" y="4952957"/>
            <a:ext cx="2889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Arc 8"/>
          <p:cNvSpPr>
            <a:spLocks/>
          </p:cNvSpPr>
          <p:nvPr/>
        </p:nvSpPr>
        <p:spPr bwMode="auto">
          <a:xfrm flipH="1">
            <a:off x="5300697" y="4952958"/>
            <a:ext cx="215900" cy="4079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430"/>
              <a:gd name="T2" fmla="*/ 21414 w 21600"/>
              <a:gd name="T3" fmla="*/ 24430 h 24430"/>
              <a:gd name="T4" fmla="*/ 0 w 21600"/>
              <a:gd name="T5" fmla="*/ 21600 h 24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43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46"/>
                  <a:pt x="21537" y="23491"/>
                  <a:pt x="21413" y="24429"/>
                </a:cubicBezTo>
              </a:path>
              <a:path w="21600" h="2443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46"/>
                  <a:pt x="21537" y="23491"/>
                  <a:pt x="21413" y="2442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420973" y="5457782"/>
            <a:ext cx="792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310051" y="857232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89623" y="5457782"/>
            <a:ext cx="1008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24562" y="1136607"/>
            <a:ext cx="4286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АВ, ВС - боковые стороны равнобедренного треугольника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810248" y="3368632"/>
            <a:ext cx="453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А,    С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– углы при основании равнобедренного треугольника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953124" y="2360569"/>
            <a:ext cx="47148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АС - основание равнобедренного треугольника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24562" y="4808494"/>
            <a:ext cx="4643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 – угол при вершине равнобедренного треугольника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10248" y="3488296"/>
            <a:ext cx="571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7" name="Прямая соединительная линия 16"/>
          <p:cNvCxnSpPr>
            <a:stCxn id="16" idx="0"/>
          </p:cNvCxnSpPr>
          <p:nvPr/>
        </p:nvCxnSpPr>
        <p:spPr>
          <a:xfrm rot="16200000" flipH="1" flipV="1">
            <a:off x="5988843" y="3524015"/>
            <a:ext cx="142876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24562" y="3641726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596066" y="3488296"/>
            <a:ext cx="142876" cy="1428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12932" y="3631172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003667" y="5021531"/>
            <a:ext cx="113228" cy="714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24562" y="5143512"/>
            <a:ext cx="14287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88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1154</Words>
  <Application>Microsoft Office PowerPoint</Application>
  <PresentationFormat>Широкоэкранный</PresentationFormat>
  <Paragraphs>322</Paragraphs>
  <Slides>29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Calibri</vt:lpstr>
      <vt:lpstr>Comic Sans MS</vt:lpstr>
      <vt:lpstr>Corbel</vt:lpstr>
      <vt:lpstr>Symbol</vt:lpstr>
      <vt:lpstr>Times New Roman</vt:lpstr>
      <vt:lpstr>Trebuchet MS</vt:lpstr>
      <vt:lpstr>Wingdings</vt:lpstr>
      <vt:lpstr>Wingdings 3</vt:lpstr>
      <vt:lpstr>Грань</vt:lpstr>
      <vt:lpstr>Формула</vt:lpstr>
      <vt:lpstr>Тема урока.</vt:lpstr>
      <vt:lpstr>Цели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Равнобедренный треугольник</vt:lpstr>
      <vt:lpstr>Презентация PowerPoint</vt:lpstr>
      <vt:lpstr>Равносторонний треугольник</vt:lpstr>
      <vt:lpstr>Презентация PowerPoint</vt:lpstr>
      <vt:lpstr>Презентация PowerPoint</vt:lpstr>
      <vt:lpstr>Презентация PowerPoint</vt:lpstr>
      <vt:lpstr>Теорема:  В равнобедренном треугольнике биссектриса, проведенная к основанию, является медианой и высотой.</vt:lpstr>
      <vt:lpstr>Презентация PowerPoint</vt:lpstr>
      <vt:lpstr>Презентация PowerPoint</vt:lpstr>
      <vt:lpstr>Физкультминутка</vt:lpstr>
      <vt:lpstr>Задача № 1</vt:lpstr>
      <vt:lpstr>Задача № 2</vt:lpstr>
      <vt:lpstr>Используя названия углов и свойства равнобедренного треугольника найдите углы треугольника по готовым чертежам</vt:lpstr>
      <vt:lpstr>Презентация PowerPoint</vt:lpstr>
      <vt:lpstr>  </vt:lpstr>
      <vt:lpstr>Презентация PowerPoint</vt:lpstr>
      <vt:lpstr>Где в жизни встречаются равнобедренные треугольники?</vt:lpstr>
      <vt:lpstr>Презентация PowerPoint</vt:lpstr>
      <vt:lpstr>Развитие глазомера.</vt:lpstr>
      <vt:lpstr>Презентация PowerPoint</vt:lpstr>
      <vt:lpstr>Задание на дом:</vt:lpstr>
      <vt:lpstr>Рефлексия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Ильшат Мидхатович</dc:creator>
  <cp:lastModifiedBy>Ильшат Мидхатович</cp:lastModifiedBy>
  <cp:revision>16</cp:revision>
  <dcterms:created xsi:type="dcterms:W3CDTF">2016-10-26T16:18:55Z</dcterms:created>
  <dcterms:modified xsi:type="dcterms:W3CDTF">2016-10-26T19:46:38Z</dcterms:modified>
</cp:coreProperties>
</file>