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92" r:id="rId4"/>
    <p:sldId id="259" r:id="rId5"/>
    <p:sldId id="291" r:id="rId6"/>
    <p:sldId id="282" r:id="rId7"/>
    <p:sldId id="287" r:id="rId8"/>
    <p:sldId id="286" r:id="rId9"/>
    <p:sldId id="279" r:id="rId10"/>
    <p:sldId id="298" r:id="rId11"/>
    <p:sldId id="280" r:id="rId12"/>
    <p:sldId id="288" r:id="rId13"/>
    <p:sldId id="281" r:id="rId14"/>
    <p:sldId id="285" r:id="rId15"/>
    <p:sldId id="29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8817" autoAdjust="0"/>
  </p:normalViewPr>
  <p:slideViewPr>
    <p:cSldViewPr>
      <p:cViewPr varScale="1">
        <p:scale>
          <a:sx n="41" d="100"/>
          <a:sy n="41" d="100"/>
        </p:scale>
        <p:origin x="-19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F64CE-818D-42EC-8033-6C938F0D571C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10ABB-3D54-404B-A9EB-14ACAE445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0ABB-3D54-404B-A9EB-14ACAE4458A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8E8C-C097-439B-8397-17DF311ED11E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49F-1133-42EE-8A90-BF9522160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8E8C-C097-439B-8397-17DF311ED11E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49F-1133-42EE-8A90-BF9522160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8E8C-C097-439B-8397-17DF311ED11E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49F-1133-42EE-8A90-BF9522160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8E8C-C097-439B-8397-17DF311ED11E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49F-1133-42EE-8A90-BF9522160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8E8C-C097-439B-8397-17DF311ED11E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49F-1133-42EE-8A90-BF9522160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8E8C-C097-439B-8397-17DF311ED11E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49F-1133-42EE-8A90-BF9522160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8E8C-C097-439B-8397-17DF311ED11E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49F-1133-42EE-8A90-BF9522160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8E8C-C097-439B-8397-17DF311ED11E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49F-1133-42EE-8A90-BF9522160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8E8C-C097-439B-8397-17DF311ED11E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49F-1133-42EE-8A90-BF9522160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8E8C-C097-439B-8397-17DF311ED11E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49F-1133-42EE-8A90-BF9522160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8E8C-C097-439B-8397-17DF311ED11E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249F-1133-42EE-8A90-BF9522160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8E8C-C097-439B-8397-17DF311ED11E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5249F-1133-42EE-8A90-BF9522160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50;\Desktop\kruglaya_pesenka_-_minus_(iPlayer.fm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on-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328" y="0"/>
            <a:ext cx="91226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7"/>
            <a:ext cx="8143932" cy="128588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+mn-lt"/>
              </a:rPr>
              <a:t>КОНСПЕКТ ЗАНЯТИЯ В СТАРШЕЙ ГРУППЕ ПО ФЭМП В ЛОГИКО-ОБРАЗОВАТЕЛЬНОЙ </a:t>
            </a:r>
            <a:r>
              <a:rPr lang="ru-RU" sz="2800" b="1" dirty="0" smtClean="0">
                <a:latin typeface="+mn-lt"/>
              </a:rPr>
              <a:t>ДЕЯТЕЛЬНОСТИ 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«</a:t>
            </a:r>
            <a:r>
              <a:rPr lang="ru-RU" sz="3600" b="1" dirty="0" smtClean="0">
                <a:latin typeface="+mn-lt"/>
              </a:rPr>
              <a:t>В гости к </a:t>
            </a:r>
            <a:r>
              <a:rPr lang="ru-RU" sz="3600" b="1" dirty="0" err="1" smtClean="0">
                <a:latin typeface="+mn-lt"/>
              </a:rPr>
              <a:t>Смешарикам</a:t>
            </a:r>
            <a:r>
              <a:rPr lang="ru-RU" sz="2800" b="1" dirty="0" smtClean="0">
                <a:latin typeface="+mn-lt"/>
              </a:rPr>
              <a:t>»</a:t>
            </a:r>
            <a:endParaRPr lang="ru-RU" sz="28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5786454"/>
            <a:ext cx="5643602" cy="8572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ГБОУ ООШ№18 СП «Детский сад № 42»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воспитатель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: Пименова Л.А.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 descr="6949219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43702" y="3143248"/>
            <a:ext cx="2286016" cy="2286016"/>
          </a:xfrm>
          <a:prstGeom prst="rect">
            <a:avLst/>
          </a:prstGeom>
        </p:spPr>
      </p:pic>
      <p:pic>
        <p:nvPicPr>
          <p:cNvPr id="7" name="Рисунок 6" descr="logo_2015111511222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4000504"/>
            <a:ext cx="2083058" cy="2500306"/>
          </a:xfrm>
          <a:prstGeom prst="rect">
            <a:avLst/>
          </a:prstGeom>
        </p:spPr>
      </p:pic>
      <p:pic>
        <p:nvPicPr>
          <p:cNvPr id="8" name="Рисунок 7" descr="крош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71802" y="2214554"/>
            <a:ext cx="2500330" cy="2500330"/>
          </a:xfrm>
          <a:prstGeom prst="rect">
            <a:avLst/>
          </a:prstGeom>
        </p:spPr>
      </p:pic>
      <p:pic>
        <p:nvPicPr>
          <p:cNvPr id="14" name="kruglaya_pesenka_-_minus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 flipV="1">
            <a:off x="285720" y="6357958"/>
            <a:ext cx="304800" cy="28575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nature_vector-scenery--03_22-1600x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8643966" cy="648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Рисунок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429264"/>
            <a:ext cx="1285884" cy="76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89281" y="142852"/>
            <a:ext cx="55435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>
                <a:cs typeface="Times New Roman" pitchFamily="18" charset="0"/>
              </a:rPr>
              <a:t>Четыре гусёнка и двое утят </a:t>
            </a:r>
            <a:br>
              <a:rPr lang="ru-RU" sz="2400" b="1" dirty="0">
                <a:cs typeface="Times New Roman" pitchFamily="18" charset="0"/>
              </a:rPr>
            </a:br>
            <a:r>
              <a:rPr lang="ru-RU" sz="2400" b="1" dirty="0">
                <a:cs typeface="Times New Roman" pitchFamily="18" charset="0"/>
              </a:rPr>
              <a:t>В озере плавают, громко кричат. </a:t>
            </a:r>
            <a:br>
              <a:rPr lang="ru-RU" sz="2400" b="1" dirty="0">
                <a:cs typeface="Times New Roman" pitchFamily="18" charset="0"/>
              </a:rPr>
            </a:br>
            <a:r>
              <a:rPr lang="ru-RU" sz="2400" b="1" dirty="0">
                <a:cs typeface="Times New Roman" pitchFamily="18" charset="0"/>
              </a:rPr>
              <a:t>А ну, посчитай поскорей - </a:t>
            </a:r>
            <a:br>
              <a:rPr lang="ru-RU" sz="2400" b="1" dirty="0">
                <a:cs typeface="Times New Roman" pitchFamily="18" charset="0"/>
              </a:rPr>
            </a:br>
            <a:r>
              <a:rPr lang="ru-RU" sz="2400" b="1" dirty="0">
                <a:cs typeface="Times New Roman" pitchFamily="18" charset="0"/>
              </a:rPr>
              <a:t>Сколько всего в воде малышей?</a:t>
            </a:r>
            <a:endParaRPr lang="ru-RU" sz="2400" b="1" dirty="0"/>
          </a:p>
        </p:txBody>
      </p:sp>
      <p:pic>
        <p:nvPicPr>
          <p:cNvPr id="8" name="Picture 6" descr="Рисунок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96" y="5000636"/>
            <a:ext cx="1143008" cy="68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Рисунок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8" y="5072074"/>
            <a:ext cx="857256" cy="73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Рисунок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5357826"/>
            <a:ext cx="1071570" cy="92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Прямоугольник 2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96331" y="603948"/>
            <a:ext cx="2322512" cy="2041525"/>
          </a:xfrm>
          <a:prstGeom prst="rect">
            <a:avLst/>
          </a:prstGeom>
          <a:noFill/>
        </p:spPr>
      </p:pic>
      <p:pic>
        <p:nvPicPr>
          <p:cNvPr id="15" name="Рисунок 14" descr="animashki-jivotnie-3215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3214678" y="5072074"/>
            <a:ext cx="714380" cy="606315"/>
          </a:xfrm>
          <a:prstGeom prst="rect">
            <a:avLst/>
          </a:prstGeom>
        </p:spPr>
      </p:pic>
      <p:pic>
        <p:nvPicPr>
          <p:cNvPr id="16" name="Рисунок 15" descr="animashki-jivotnie-3215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858016" y="5572140"/>
            <a:ext cx="866775" cy="962025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428736"/>
            <a:ext cx="8143900" cy="5143512"/>
          </a:xfrm>
        </p:spPr>
      </p:pic>
      <p:pic>
        <p:nvPicPr>
          <p:cNvPr id="6" name="Содержимое 5" descr="0_ab449_57bc5eff_XL.pn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7286644" y="4572008"/>
            <a:ext cx="2010263" cy="2068348"/>
          </a:xfrm>
        </p:spPr>
      </p:pic>
      <p:sp>
        <p:nvSpPr>
          <p:cNvPr id="7" name="TextBox 6"/>
          <p:cNvSpPr txBox="1"/>
          <p:nvPr/>
        </p:nvSpPr>
        <p:spPr>
          <a:xfrm rot="435177" flipH="1">
            <a:off x="6834980" y="1654003"/>
            <a:ext cx="884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 rot="3965931">
            <a:off x="6779512" y="1075322"/>
            <a:ext cx="1446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 rot="1761465" flipH="1">
            <a:off x="7709972" y="1525429"/>
            <a:ext cx="642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42852"/>
            <a:ext cx="6929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Реши задачку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43900" y="1928802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?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S-4006.jpg"/>
          <p:cNvPicPr>
            <a:picLocks noGrp="1" noChangeAspect="1"/>
          </p:cNvPicPr>
          <p:nvPr>
            <p:ph type="pic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357166"/>
            <a:ext cx="7466733" cy="47863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214950"/>
            <a:ext cx="8286808" cy="12858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Чего больше: листьев </a:t>
            </a:r>
          </a:p>
          <a:p>
            <a:pPr algn="ctr"/>
            <a:r>
              <a:rPr lang="ru-RU" sz="4000" b="1" dirty="0" smtClean="0"/>
              <a:t>или грибочков? </a:t>
            </a:r>
            <a:endParaRPr lang="ru-RU" sz="40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Поиграем с волшебным квадратом и послушаем сказку.</a:t>
            </a:r>
            <a:endParaRPr lang="ru-RU" b="1" dirty="0">
              <a:latin typeface="+mn-lt"/>
            </a:endParaRPr>
          </a:p>
        </p:txBody>
      </p:sp>
      <p:pic>
        <p:nvPicPr>
          <p:cNvPr id="4" name="Содержимое 3" descr="70_209042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1357299"/>
            <a:ext cx="4929222" cy="5500702"/>
          </a:xfrm>
        </p:spPr>
      </p:pic>
      <p:pic>
        <p:nvPicPr>
          <p:cNvPr id="8" name="Рисунок 7" descr="nyush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256"/>
            <a:ext cx="2143140" cy="2092414"/>
          </a:xfrm>
          <a:prstGeom prst="rect">
            <a:avLst/>
          </a:prstGeom>
        </p:spPr>
      </p:pic>
      <p:pic>
        <p:nvPicPr>
          <p:cNvPr id="9" name="Рисунок 8" descr="0_31bb3_31e04992_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3571876"/>
            <a:ext cx="1901173" cy="2143140"/>
          </a:xfrm>
          <a:prstGeom prst="rect">
            <a:avLst/>
          </a:prstGeom>
        </p:spPr>
      </p:pic>
      <p:pic>
        <p:nvPicPr>
          <p:cNvPr id="10" name="Рисунок 9" descr="058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54878" y="1571612"/>
            <a:ext cx="1389122" cy="271462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250033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+mn-lt"/>
              </a:rPr>
              <a:t>На прекрасном острове в красивом доме жил Квадрат. Приближалось его день рождения. Он решил разослать всем своим друзьям приглашения. Написал приглашения и положил их в красивые конверты.  А отправил Квадрат приглашения в маленький домик : котенку, ежику, мышке, рыбке. В день рождения все гости собрались у Квадрата. Они поздравили его с днем рождения. А он угостил их конфетами.</a:t>
            </a:r>
            <a:endParaRPr lang="ru-RU" sz="2400" dirty="0">
              <a:latin typeface="+mn-lt"/>
            </a:endParaRPr>
          </a:p>
        </p:txBody>
      </p:sp>
      <p:pic>
        <p:nvPicPr>
          <p:cNvPr id="9" name="Рисунок 8" descr="681432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4857752" y="4071942"/>
            <a:ext cx="659448" cy="914193"/>
          </a:xfrm>
          <a:prstGeom prst="rect">
            <a:avLst/>
          </a:prstGeom>
        </p:spPr>
      </p:pic>
      <p:pic>
        <p:nvPicPr>
          <p:cNvPr id="13" name="Рисунок 12" descr="0_f45f2_9c4d9b72_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72298" y="4000504"/>
            <a:ext cx="2071702" cy="2657663"/>
          </a:xfrm>
          <a:prstGeom prst="rect">
            <a:avLst/>
          </a:prstGeom>
        </p:spPr>
      </p:pic>
      <p:pic>
        <p:nvPicPr>
          <p:cNvPr id="15" name="Содержимое 14" descr="0_7631c_61aa8982_XL.pn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 flipV="1">
            <a:off x="1214438" y="3084513"/>
            <a:ext cx="142875" cy="142875"/>
          </a:xfrm>
        </p:spPr>
      </p:pic>
      <p:pic>
        <p:nvPicPr>
          <p:cNvPr id="16" name="Рисунок 15" descr="0_7631c_61aa8982_X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72132" y="2857496"/>
            <a:ext cx="1419215" cy="1419215"/>
          </a:xfrm>
          <a:prstGeom prst="rect">
            <a:avLst/>
          </a:prstGeom>
        </p:spPr>
      </p:pic>
      <p:pic>
        <p:nvPicPr>
          <p:cNvPr id="17" name="Рисунок 16" descr="0_148d37_266f7c52_orig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7143768" y="2500306"/>
            <a:ext cx="1643042" cy="1679547"/>
          </a:xfrm>
          <a:prstGeom prst="rect">
            <a:avLst/>
          </a:prstGeom>
        </p:spPr>
      </p:pic>
      <p:pic>
        <p:nvPicPr>
          <p:cNvPr id="20" name="Рисунок 19" descr="1391166101_domik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0" y="3000372"/>
            <a:ext cx="5334701" cy="3642134"/>
          </a:xfrm>
          <a:prstGeom prst="rect">
            <a:avLst/>
          </a:prstGeom>
        </p:spPr>
      </p:pic>
      <p:pic>
        <p:nvPicPr>
          <p:cNvPr id="19" name="Рисунок 18" descr="depositphotos_12429837-Wedding-envelope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9698797">
            <a:off x="3806978" y="3005990"/>
            <a:ext cx="723309" cy="556446"/>
          </a:xfrm>
          <a:prstGeom prst="rect">
            <a:avLst/>
          </a:prstGeom>
        </p:spPr>
      </p:pic>
      <p:pic>
        <p:nvPicPr>
          <p:cNvPr id="21" name="Рисунок 20" descr="mushka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643570" y="4357694"/>
            <a:ext cx="1392039" cy="1575490"/>
          </a:xfrm>
          <a:prstGeom prst="rect">
            <a:avLst/>
          </a:prstGeom>
        </p:spPr>
      </p:pic>
      <p:pic>
        <p:nvPicPr>
          <p:cNvPr id="25" name="Рисунок 24" descr="8cac527a790771775cd81e6d14ae7b29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714876" y="3071810"/>
            <a:ext cx="812897" cy="771513"/>
          </a:xfrm>
          <a:prstGeom prst="rect">
            <a:avLst/>
          </a:prstGeom>
        </p:spPr>
      </p:pic>
      <p:pic>
        <p:nvPicPr>
          <p:cNvPr id="26" name="Рисунок 25" descr="candy_02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flipH="1">
            <a:off x="4857752" y="3714752"/>
            <a:ext cx="1063154" cy="785794"/>
          </a:xfrm>
          <a:prstGeom prst="rect">
            <a:avLst/>
          </a:prstGeom>
        </p:spPr>
      </p:pic>
      <p:pic>
        <p:nvPicPr>
          <p:cNvPr id="27" name="Рисунок 26" descr="kids_art_47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flipH="1">
            <a:off x="5143504" y="5643578"/>
            <a:ext cx="1428760" cy="97609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ГБОУ ООШ №18\Рабочий стол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8091.smeshariki-na-polyan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57224" y="2071678"/>
            <a:ext cx="7813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Приглашаем в гости </a:t>
            </a:r>
          </a:p>
          <a:p>
            <a:pPr algn="ctr"/>
            <a:r>
              <a:rPr lang="ru-RU" sz="4000" b="1" dirty="0" smtClean="0"/>
              <a:t>к </a:t>
            </a:r>
            <a:r>
              <a:rPr lang="ru-RU" sz="4000" b="1" dirty="0" err="1" smtClean="0"/>
              <a:t>Смешарикам</a:t>
            </a:r>
            <a:endParaRPr lang="ru-RU" sz="40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2966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56461_html_m1cd3b7dc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643050"/>
            <a:ext cx="1928826" cy="1549988"/>
          </a:xfrm>
          <a:prstGeom prst="rect">
            <a:avLst/>
          </a:prstGeom>
        </p:spPr>
      </p:pic>
      <p:pic>
        <p:nvPicPr>
          <p:cNvPr id="4" name="Рисунок 3" descr="karkaric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86182" y="1571612"/>
            <a:ext cx="2071702" cy="1740230"/>
          </a:xfrm>
          <a:prstGeom prst="rect">
            <a:avLst/>
          </a:prstGeom>
        </p:spPr>
      </p:pic>
      <p:pic>
        <p:nvPicPr>
          <p:cNvPr id="5" name="Рисунок 4" descr="smeshariki07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72396" y="2428868"/>
            <a:ext cx="1357321" cy="1585565"/>
          </a:xfrm>
          <a:prstGeom prst="rect">
            <a:avLst/>
          </a:prstGeom>
        </p:spPr>
      </p:pic>
      <p:pic>
        <p:nvPicPr>
          <p:cNvPr id="6" name="Рисунок 5" descr="predmet_losyash_bi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5143512"/>
            <a:ext cx="1423986" cy="1476373"/>
          </a:xfrm>
          <a:prstGeom prst="rect">
            <a:avLst/>
          </a:prstGeom>
        </p:spPr>
      </p:pic>
      <p:pic>
        <p:nvPicPr>
          <p:cNvPr id="7" name="Рисунок 6" descr="smeshariki025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683712" y="4429132"/>
            <a:ext cx="1460288" cy="1428760"/>
          </a:xfrm>
          <a:prstGeom prst="rect">
            <a:avLst/>
          </a:prstGeom>
        </p:spPr>
      </p:pic>
      <p:pic>
        <p:nvPicPr>
          <p:cNvPr id="8" name="Рисунок 7" descr="smeshariki005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714744" y="4500570"/>
            <a:ext cx="1928826" cy="1695639"/>
          </a:xfrm>
          <a:prstGeom prst="rect">
            <a:avLst/>
          </a:prstGeom>
        </p:spPr>
      </p:pic>
      <p:pic>
        <p:nvPicPr>
          <p:cNvPr id="9" name="Рисунок 8" descr="smeshariki059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57158" y="3500438"/>
            <a:ext cx="1428760" cy="1480838"/>
          </a:xfrm>
          <a:prstGeom prst="rect">
            <a:avLst/>
          </a:prstGeom>
        </p:spPr>
      </p:pic>
      <p:pic>
        <p:nvPicPr>
          <p:cNvPr id="11" name="Рисунок 10" descr="0_ab449_57bc5eff_XL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714480" y="4572008"/>
            <a:ext cx="1851366" cy="1708142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-2071734" y="78579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право 14"/>
          <p:cNvSpPr/>
          <p:nvPr/>
        </p:nvSpPr>
        <p:spPr>
          <a:xfrm rot="21357324">
            <a:off x="2071670" y="2714620"/>
            <a:ext cx="1857388" cy="3571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736035">
            <a:off x="5846942" y="2927757"/>
            <a:ext cx="1621350" cy="3173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6858016" y="3643314"/>
            <a:ext cx="588644" cy="1216152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5357818" y="5786454"/>
            <a:ext cx="1285884" cy="28575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2661293">
            <a:off x="1066882" y="5412816"/>
            <a:ext cx="1307737" cy="31538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85786" y="1928802"/>
            <a:ext cx="7929618" cy="70788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Который по счету?</a:t>
            </a:r>
            <a:endParaRPr lang="ru-RU" sz="4000" b="1" dirty="0">
              <a:latin typeface="+mj-lt"/>
            </a:endParaRPr>
          </a:p>
        </p:txBody>
      </p:sp>
      <p:pic>
        <p:nvPicPr>
          <p:cNvPr id="30" name="Рисунок 29" descr="buratino-200x30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5256" y="0"/>
            <a:ext cx="1428744" cy="2143116"/>
          </a:xfrm>
          <a:prstGeom prst="rect">
            <a:avLst/>
          </a:prstGeom>
        </p:spPr>
      </p:pic>
      <p:pic>
        <p:nvPicPr>
          <p:cNvPr id="2" name="Рисунок 1" descr="0_12038d_c0b7a64b_ori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785794"/>
            <a:ext cx="1192792" cy="1000156"/>
          </a:xfrm>
          <a:prstGeom prst="rect">
            <a:avLst/>
          </a:prstGeom>
        </p:spPr>
      </p:pic>
      <p:pic>
        <p:nvPicPr>
          <p:cNvPr id="3" name="Рисунок 2" descr="0_119276_708c6dd2_ori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00166" y="142852"/>
            <a:ext cx="1022419" cy="1214446"/>
          </a:xfrm>
          <a:prstGeom prst="rect">
            <a:avLst/>
          </a:prstGeom>
        </p:spPr>
      </p:pic>
      <p:pic>
        <p:nvPicPr>
          <p:cNvPr id="5" name="Рисунок 4" descr="getImage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0"/>
            <a:ext cx="1448427" cy="1080726"/>
          </a:xfrm>
          <a:prstGeom prst="rect">
            <a:avLst/>
          </a:prstGeom>
        </p:spPr>
      </p:pic>
      <p:pic>
        <p:nvPicPr>
          <p:cNvPr id="6" name="Рисунок 5" descr="nevalyashka_alenka_32_sm_00029030_large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357166"/>
            <a:ext cx="1656671" cy="1317636"/>
          </a:xfrm>
          <a:prstGeom prst="rect">
            <a:avLst/>
          </a:prstGeom>
        </p:spPr>
      </p:pic>
      <p:pic>
        <p:nvPicPr>
          <p:cNvPr id="7" name="Рисунок 6" descr="teddy-bear----vector_34-51636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0"/>
            <a:ext cx="1766488" cy="1428760"/>
          </a:xfrm>
          <a:prstGeom prst="rect">
            <a:avLst/>
          </a:prstGeom>
        </p:spPr>
      </p:pic>
      <p:pic>
        <p:nvPicPr>
          <p:cNvPr id="8" name="Рисунок 7" descr="Vector_Animal_00039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642918"/>
            <a:ext cx="1071570" cy="1000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196665">
            <a:off x="124686" y="4101822"/>
            <a:ext cx="914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1</a:t>
            </a:r>
            <a:endParaRPr lang="ru-RU" sz="6000" b="1" dirty="0"/>
          </a:p>
        </p:txBody>
      </p:sp>
      <p:sp>
        <p:nvSpPr>
          <p:cNvPr id="13" name="Прямоугольник 12"/>
          <p:cNvSpPr/>
          <p:nvPr/>
        </p:nvSpPr>
        <p:spPr>
          <a:xfrm rot="19798957">
            <a:off x="1018307" y="2479924"/>
            <a:ext cx="497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88484">
            <a:off x="3519033" y="2512228"/>
            <a:ext cx="497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 smtClean="0">
                <a:solidFill>
                  <a:prstClr val="black"/>
                </a:solidFill>
              </a:rPr>
              <a:t>3</a:t>
            </a:r>
            <a:endParaRPr lang="ru-RU" sz="60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2786058"/>
            <a:ext cx="638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4</a:t>
            </a:r>
            <a:endParaRPr lang="ru-RU" sz="6000" b="1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6643702" y="2500306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6</a:t>
            </a:r>
            <a:endParaRPr lang="ru-RU" sz="6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929586" y="3000372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7</a:t>
            </a:r>
            <a:endParaRPr lang="ru-RU" sz="6000" b="1" dirty="0"/>
          </a:p>
        </p:txBody>
      </p:sp>
      <p:pic>
        <p:nvPicPr>
          <p:cNvPr id="27" name="Рисунок 26" descr="i (2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476875"/>
            <a:ext cx="9144000" cy="138112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928926" y="428625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2"/>
                </a:solidFill>
              </a:rPr>
              <a:t>5</a:t>
            </a:r>
            <a:endParaRPr lang="ru-RU" sz="6000" b="1" dirty="0">
              <a:solidFill>
                <a:schemeClr val="accent2"/>
              </a:solidFill>
            </a:endParaRPr>
          </a:p>
        </p:txBody>
      </p:sp>
      <p:pic>
        <p:nvPicPr>
          <p:cNvPr id="25" name="Рисунок 24" descr="456461_html_m1cd3b7dc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3372" y="3500438"/>
            <a:ext cx="3929090" cy="321468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47202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083 -0.24121 " pathEditMode="relative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083 -0.22016 " pathEditMode="relative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-0.50347 " pathEditMode="relative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58 -0.30412 " pathEditMode="relative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-0.24121 " pathEditMode="relative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-0.22017 " pathEditMode="relative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26" grpId="0"/>
      <p:bldP spid="26" grpId="1"/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ivEK2qaS6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5109961" cy="6357958"/>
          </a:xfrm>
          <a:prstGeom prst="rect">
            <a:avLst/>
          </a:prstGeom>
        </p:spPr>
      </p:pic>
      <p:pic>
        <p:nvPicPr>
          <p:cNvPr id="3" name="Рисунок 2" descr="smeshariki03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884" y="4214818"/>
            <a:ext cx="3286116" cy="2643182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flipH="1">
            <a:off x="5572132" y="1142984"/>
            <a:ext cx="3214678" cy="2470036"/>
          </a:xfrm>
          <a:prstGeom prst="wedgeEllipseCallout">
            <a:avLst>
              <a:gd name="adj1" fmla="val -20473"/>
              <a:gd name="adj2" fmla="val 7749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21359887">
            <a:off x="6072198" y="1357298"/>
            <a:ext cx="22860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?</a:t>
            </a:r>
            <a:endParaRPr lang="ru-RU" sz="115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Сколько фруктов на каждом дереве?</a:t>
            </a:r>
            <a:endParaRPr lang="ru-RU" b="1" dirty="0"/>
          </a:p>
        </p:txBody>
      </p:sp>
      <p:pic>
        <p:nvPicPr>
          <p:cNvPr id="4" name="Содержимое 3" descr="507ba769102a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Назови соседей или пропущенное число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554" y="2845687"/>
            <a:ext cx="2571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+mj-lt"/>
              </a:rPr>
              <a:t>6…8</a:t>
            </a:r>
            <a:endParaRPr lang="ru-RU" sz="4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4630458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+mj-lt"/>
              </a:rPr>
              <a:t>7…9</a:t>
            </a:r>
            <a:endParaRPr lang="ru-RU" sz="4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140" y="2071678"/>
            <a:ext cx="242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+mj-lt"/>
              </a:rPr>
              <a:t>5…7</a:t>
            </a:r>
            <a:endParaRPr lang="ru-RU" sz="60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235743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 ...2…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4214818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+mj-lt"/>
              </a:rPr>
              <a:t> 8…10</a:t>
            </a:r>
            <a:endParaRPr lang="ru-RU" sz="48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342900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B0F0"/>
                </a:solidFill>
                <a:latin typeface="+mj-lt"/>
              </a:rPr>
              <a:t>…3…</a:t>
            </a:r>
            <a:endParaRPr lang="ru-RU" sz="4800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12" name="Рисунок 11" descr="i (3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54483"/>
            <a:ext cx="9144000" cy="16035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5720" y="1714488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+mj-lt"/>
              </a:rPr>
              <a:t>1</a:t>
            </a:r>
            <a:endParaRPr lang="ru-RU" sz="48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24" y="1785926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+mj-lt"/>
              </a:rPr>
              <a:t>2</a:t>
            </a:r>
            <a:endParaRPr lang="ru-RU" sz="4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1604" y="1785926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+mj-lt"/>
              </a:rPr>
              <a:t>3</a:t>
            </a:r>
            <a:endParaRPr lang="ru-RU" sz="48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1670" y="1785926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+mj-lt"/>
              </a:rPr>
              <a:t>4</a:t>
            </a:r>
            <a:endParaRPr lang="ru-RU" sz="48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43174" y="1785926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+mj-lt"/>
              </a:rPr>
              <a:t>5</a:t>
            </a:r>
            <a:endParaRPr lang="ru-RU" sz="48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4678" y="1785926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+mj-lt"/>
              </a:rPr>
              <a:t>6</a:t>
            </a:r>
            <a:endParaRPr lang="ru-RU" sz="48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4744" y="1785926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+mj-lt"/>
              </a:rPr>
              <a:t>7</a:t>
            </a:r>
            <a:endParaRPr lang="ru-RU" sz="4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6248" y="1714488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+mj-lt"/>
              </a:rPr>
              <a:t>8</a:t>
            </a:r>
            <a:endParaRPr lang="ru-RU" sz="48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6315" y="1714488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+mj-lt"/>
              </a:rPr>
              <a:t>9</a:t>
            </a:r>
            <a:endParaRPr lang="ru-RU" sz="4800" b="1" i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30" name="Рисунок 29" descr="6411406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6500826" y="3071810"/>
            <a:ext cx="2643174" cy="330088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29520" y="1142984"/>
            <a:ext cx="181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+mj-lt"/>
              </a:rPr>
              <a:t>4...6</a:t>
            </a:r>
            <a:endParaRPr lang="ru-RU" sz="4800" b="1" dirty="0">
              <a:latin typeface="+mj-lt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2517 0.08395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014 0.08395 " pathEditMode="relative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7257 0.04186 " pathEditMode="relative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931 0.15726 " pathEditMode="relative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5 0.2308 " pathEditMode="relative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972 0.24121 " pathEditMode="relative" ptsTypes="A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5434 0.3462 " pathEditMode="relative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3987 " pathEditMode="relative" ptsTypes="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6702 -0.10477 " pathEditMode="relative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eselaja_solnechnaja_zarjad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Реши задачку</a:t>
            </a:r>
            <a:endParaRPr lang="ru-RU" sz="4000" b="1" dirty="0"/>
          </a:p>
        </p:txBody>
      </p:sp>
      <p:pic>
        <p:nvPicPr>
          <p:cNvPr id="6" name="Содержимое 5" descr="img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285852" y="785794"/>
            <a:ext cx="7469414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predmet_losyash_big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5000636"/>
            <a:ext cx="1714480" cy="1619249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176</Words>
  <Application>Microsoft Office PowerPoint</Application>
  <PresentationFormat>Экран (4:3)</PresentationFormat>
  <Paragraphs>45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КОНСПЕКТ ЗАНЯТИЯ В СТАРШЕЙ ГРУППЕ ПО ФЭМП В ЛОГИКО-ОБРАЗОВАТЕЛЬНОЙ ДЕЯТЕЛЬНОСТИ  «В гости к Смешарикам»</vt:lpstr>
      <vt:lpstr>Слайд 2</vt:lpstr>
      <vt:lpstr>Слайд 3</vt:lpstr>
      <vt:lpstr>Слайд 4</vt:lpstr>
      <vt:lpstr>Слайд 5</vt:lpstr>
      <vt:lpstr>Сколько фруктов на каждом дереве?</vt:lpstr>
      <vt:lpstr>Назови соседей или пропущенное число</vt:lpstr>
      <vt:lpstr>Слайд 8</vt:lpstr>
      <vt:lpstr>Реши задачку</vt:lpstr>
      <vt:lpstr>Слайд 10</vt:lpstr>
      <vt:lpstr> </vt:lpstr>
      <vt:lpstr>Слайд 12</vt:lpstr>
      <vt:lpstr>Поиграем с волшебным квадратом и послушаем сказку.</vt:lpstr>
      <vt:lpstr>На прекрасном острове в красивом доме жил Квадрат. Приближалось его день рождения. Он решил разослать всем своим друзьям приглашения. Написал приглашения и положил их в красивые конверты.  А отправил Квадрат приглашения в маленький домик : котенку, ежику, мышке, рыбке. В день рождения все гости собрались у Квадрата. Они поздравили его с днем рождения. А он угостил их конфетами.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Люся</dc:creator>
  <cp:lastModifiedBy>Заболотских Ю.А.</cp:lastModifiedBy>
  <cp:revision>99</cp:revision>
  <dcterms:created xsi:type="dcterms:W3CDTF">2016-02-04T16:25:46Z</dcterms:created>
  <dcterms:modified xsi:type="dcterms:W3CDTF">2016-04-22T06:18:19Z</dcterms:modified>
</cp:coreProperties>
</file>