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B45320A-852A-4690-9DCA-2343F87F3E4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10.10.22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889F37-8213-42FA-BB6C-D558925738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BA868D4-967D-4B42-8DA2-32402B06A59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10.10.22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F789B80-F398-4BD7-AEF5-16B7F043DCC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286400"/>
          </a:xfrm>
          <a:prstGeom prst="rect">
            <a:avLst/>
          </a:prstGeom>
          <a:ln w="9525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00080" y="285840"/>
            <a:ext cx="7857720" cy="5143320"/>
          </a:xfrm>
          <a:prstGeom prst="rect">
            <a:avLst/>
          </a:prstGeom>
          <a:solidFill>
            <a:srgbClr val="99ff33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33cc"/>
                </a:solidFill>
                <a:latin typeface="Calibri"/>
              </a:rPr>
              <a:t>Тема статьи: </a:t>
            </a:r>
            <a:br/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«</a:t>
            </a:r>
            <a:r>
              <a:rPr b="1" lang="ru-RU" sz="4400" spc="-1" strike="noStrike">
                <a:solidFill>
                  <a:srgbClr val="9933ff"/>
                </a:solidFill>
                <a:latin typeface="Calibri"/>
              </a:rPr>
              <a:t>Развитие навыка грамотного чтения </a:t>
            </a: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1" lang="ru-RU" sz="4400" spc="-1" strike="noStrike">
                <a:solidFill>
                  <a:srgbClr val="0000ff"/>
                </a:solidFill>
                <a:latin typeface="Calibri"/>
              </a:rPr>
              <a:t>есть фактор повышения </a:t>
            </a:r>
            <a:br/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качества </a:t>
            </a:r>
            <a:br/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обучения.»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357880" y="5429160"/>
            <a:ext cx="3357360" cy="14284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t">
            <a:normAutofit fontScale="62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Составитель: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учитель начальных классов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Карелина Валентина Александровна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2"/>
          <a:stretch/>
        </p:blipFill>
        <p:spPr>
          <a:xfrm>
            <a:off x="6429240" y="3643200"/>
            <a:ext cx="2428560" cy="1719000"/>
          </a:xfrm>
          <a:prstGeom prst="rect">
            <a:avLst/>
          </a:prstGeom>
          <a:ln w="9525">
            <a:noFill/>
          </a:ln>
        </p:spPr>
      </p:pic>
    </p:spTree>
  </p:cSld>
  <p:transition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285920" y="274680"/>
            <a:ext cx="7400520" cy="1142640"/>
          </a:xfrm>
          <a:prstGeom prst="rect">
            <a:avLst/>
          </a:prstGeom>
          <a:solidFill>
            <a:srgbClr val="fac090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Приемы приобщения к чтению</a:t>
            </a:r>
            <a:r>
              <a:rPr b="0" lang="ru-RU" sz="4000" spc="-1" strike="noStrike">
                <a:solidFill>
                  <a:srgbClr val="c00000"/>
                </a:solidFill>
                <a:latin typeface="Calibri"/>
              </a:rPr>
              <a:t>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28800" y="1600200"/>
            <a:ext cx="7757640" cy="4525560"/>
          </a:xfrm>
          <a:prstGeom prst="rect">
            <a:avLst/>
          </a:prstGeom>
          <a:solidFill>
            <a:srgbClr val="ccff33"/>
          </a:solidFill>
          <a:ln w="0">
            <a:noFill/>
          </a:ln>
        </p:spPr>
        <p:txBody>
          <a:bodyPr anchor="t">
            <a:normAutofit fontScale="8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 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I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-го класса стараюсь не просто познакомить своих учеников с библиотекой, а делаю всё, чтобы они подружились с ней, с книгами. На своих уроках чтения, как правило, отвожу  </a:t>
            </a:r>
            <a:r>
              <a:rPr b="1" lang="ru-RU" sz="3200" spc="-1" strike="noStrike">
                <a:solidFill>
                  <a:srgbClr val="604a7b"/>
                </a:solidFill>
                <a:latin typeface="Calibri"/>
              </a:rPr>
              <a:t>10-15 минут,  для знакомства с дополнительной литературой.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Лучше всего урок  начинать с </a:t>
            </a:r>
            <a:r>
              <a:rPr b="1" lang="ru-RU" sz="3200" spc="-1" strike="noStrike">
                <a:solidFill>
                  <a:srgbClr val="953735"/>
                </a:solidFill>
                <a:latin typeface="Calibri"/>
              </a:rPr>
              <a:t>игровой  разминки,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т.е с работы над постановкой дыхания и развитием четкости произношения (</a:t>
            </a:r>
            <a:r>
              <a:rPr b="1" lang="ru-RU" sz="3200" spc="-1" strike="noStrike">
                <a:solidFill>
                  <a:srgbClr val="215968"/>
                </a:solidFill>
                <a:latin typeface="Calibri"/>
              </a:rPr>
              <a:t>чисто говорки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). Затем следуют </a:t>
            </a: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скороговорки.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Школьники сами находят их в книгах.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6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357200" y="274680"/>
            <a:ext cx="7329240" cy="1142640"/>
          </a:xfrm>
          <a:prstGeom prst="rect">
            <a:avLst/>
          </a:prstGeom>
          <a:solidFill>
            <a:srgbClr val="9999ff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Приемы беглого чтения.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071360" y="1600200"/>
            <a:ext cx="7615080" cy="4525560"/>
          </a:xfrm>
          <a:prstGeom prst="rect">
            <a:avLst/>
          </a:prstGeom>
          <a:solidFill>
            <a:srgbClr val="ccff99"/>
          </a:solidFill>
          <a:ln w="0">
            <a:noFill/>
          </a:ln>
        </p:spPr>
        <p:txBody>
          <a:bodyPr anchor="t">
            <a:normAutofit fontScale="79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b05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Жужжащее» чтение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– это такое чтение, когда все ученики читают одновременно вслух, вполголоса, чтобы не мешать товарищам, каждый со своей скоростью.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Для чтения отводится всего 5 минут урока. Также, используя такие виды работ, как </a:t>
            </a: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чтение трудных слов с доски,  </a:t>
            </a:r>
            <a:r>
              <a:rPr b="1" lang="ru-RU" sz="3200" spc="-1" strike="noStrike">
                <a:solidFill>
                  <a:srgbClr val="984807"/>
                </a:solidFill>
                <a:latin typeface="Calibri"/>
              </a:rPr>
              <a:t>ролевое чтение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 инсценировкой; </a:t>
            </a: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синхронное чтение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«буксиром», когда один ученик , </a:t>
            </a: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хорошо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читающий, а другой чуть похуже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второй слышит «образец» чтения и старается успевать за хорошо читающим.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43000" y="274680"/>
            <a:ext cx="7543440" cy="114264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Приемы беглого чтения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000080" y="1600200"/>
            <a:ext cx="7686360" cy="45255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8985a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38985a"/>
                </a:solidFill>
                <a:latin typeface="Calibri"/>
              </a:rPr>
              <a:t>« Игра в прятки»: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ведущий читает с любого места, называя только страничку, остальные должны найти и подстроиться под чтение ведущего. Большую пользу приносит </a:t>
            </a: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хоровое чтение.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Здесь на равных работают все учащиеся, как быстро читающие, так и читающие медленно.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1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22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71360" y="274680"/>
            <a:ext cx="7615080" cy="1296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</a:rPr>
              <a:t>Тетради для творчества.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14400" y="1643040"/>
            <a:ext cx="7800480" cy="4525560"/>
          </a:xfrm>
          <a:prstGeom prst="rect">
            <a:avLst/>
          </a:prstGeom>
          <a:solidFill>
            <a:srgbClr val="fac090"/>
          </a:solidFill>
          <a:ln w="0">
            <a:noFill/>
          </a:ln>
        </p:spPr>
        <p:txBody>
          <a:bodyPr anchor="t">
            <a:normAutofit fontScale="7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Желательно  завести тетради по чтению,  где они будут  выполнять </a:t>
            </a:r>
            <a:r>
              <a:rPr b="1" lang="ru-RU" sz="3200" spc="-1" strike="noStrike">
                <a:solidFill>
                  <a:srgbClr val="953735"/>
                </a:solidFill>
                <a:latin typeface="Calibri"/>
              </a:rPr>
              <a:t>творческие задания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по изученным произведениям и делать </a:t>
            </a:r>
            <a:r>
              <a:rPr b="1" lang="ru-RU" sz="3200" spc="-1" strike="noStrike">
                <a:solidFill>
                  <a:srgbClr val="7030a0"/>
                </a:solidFill>
                <a:latin typeface="Calibri"/>
              </a:rPr>
              <a:t>рисунки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к ним.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Задача научиться бегло читать, должна быть поставлена как перед учащимися, так и перед их родителями. Если родители заинтересованы, то можно познакомить их со специальными упражнениями по технике чтения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Чтобы учащиеся правильно читали с меньшей затратой сил и  быстрее овладели разными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приёмами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чтения, совершенствовали навыки осознанного чтения, им даются определённые ориентиры, составляют « памятки», «правила»: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5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50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</p:spTree>
  </p:cSld>
  <p:transition>
    <p:dissolve/>
  </p:transition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00080" y="274680"/>
            <a:ext cx="7686360" cy="1142640"/>
          </a:xfrm>
          <a:prstGeom prst="rect">
            <a:avLst/>
          </a:prstGeom>
          <a:solidFill>
            <a:srgbClr val="b7dee8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6600ff"/>
                </a:solidFill>
                <a:latin typeface="Calibri"/>
              </a:rPr>
              <a:t>Правила для быстрого чтения.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143000" y="1600200"/>
            <a:ext cx="7543440" cy="4525560"/>
          </a:xfrm>
          <a:prstGeom prst="rect">
            <a:avLst/>
          </a:prstGeom>
          <a:solidFill>
            <a:srgbClr val="ccff33"/>
          </a:solidFill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8985a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38985a"/>
                </a:solidFill>
                <a:latin typeface="Calibri"/>
              </a:rPr>
              <a:t>Следи, чтобы глаза двигались по строчке.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Старайся не возвращаться к чтению прочитанного слова, если понял его</a:t>
            </a:r>
            <a:r>
              <a:rPr b="1" lang="ru-RU" sz="3200" spc="-1" strike="noStrike">
                <a:solidFill>
                  <a:srgbClr val="00ffff"/>
                </a:solidFill>
                <a:latin typeface="Calibri"/>
              </a:rPr>
              <a:t>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984807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984807"/>
                </a:solidFill>
                <a:latin typeface="Calibri"/>
              </a:rPr>
              <a:t>При чтении будь внимательным к каждому слову.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ff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ff"/>
                </a:solidFill>
                <a:latin typeface="Calibri"/>
              </a:rPr>
              <a:t>Старайся понять, о чем читаешь.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ff"/>
                </a:solidFill>
                <a:latin typeface="Calibri"/>
              </a:rPr>
              <a:t>Читай ежедневно вслух и про себя.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58" dur="indefinite" restart="never" nodeType="tmRoot">
          <p:childTnLst>
            <p:seq>
              <p:cTn id="259" dur="indefinite" nodeType="mainSeq">
                <p:childTnLst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7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75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80" dur="2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85" dur="2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90" dur="2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95" dur="2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43000" y="274680"/>
            <a:ext cx="7643520" cy="1142640"/>
          </a:xfrm>
          <a:prstGeom prst="rect">
            <a:avLst/>
          </a:prstGeom>
          <a:solidFill>
            <a:srgbClr val="e6b9b8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984807"/>
                </a:solidFill>
                <a:latin typeface="Calibri"/>
              </a:rPr>
              <a:t>Привитие любви к книге.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928800" y="1600200"/>
            <a:ext cx="7857720" cy="4525560"/>
          </a:xfrm>
          <a:prstGeom prst="rect">
            <a:avLst/>
          </a:prstGeom>
          <a:solidFill>
            <a:srgbClr val="00ff99"/>
          </a:solidFill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Такая работа помогает обеспечить устойчивое овладение учащимися навыком чтения, снимает трудности при чтении, а значит повышает у детей интерес к книге. Практикуя различного рода задания, оживляя уроки чтения ,дидактическими материалами,  ученики будут охотнее  читать, а самое главное-научатся любить книгу.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417320"/>
          </a:xfrm>
          <a:prstGeom prst="rect">
            <a:avLst/>
          </a:prstGeom>
          <a:solidFill>
            <a:srgbClr val="ff00ff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ffff"/>
                </a:solidFill>
                <a:latin typeface="Calibri"/>
              </a:rPr>
              <a:t>Чтение – залог успешного учения.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0" y="1428840"/>
            <a:ext cx="9143640" cy="54288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ru-RU" sz="9600" spc="-1" strike="noStrike">
                <a:solidFill>
                  <a:srgbClr val="0070c0"/>
                </a:solidFill>
                <a:latin typeface="Calibri"/>
              </a:rPr>
              <a:t>С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215968"/>
                </a:solidFill>
                <a:latin typeface="Calibri"/>
              </a:rPr>
              <a:t>П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c00000"/>
                </a:solidFill>
                <a:latin typeface="Calibri"/>
              </a:rPr>
              <a:t>А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00b050"/>
                </a:solidFill>
                <a:latin typeface="Calibri"/>
              </a:rPr>
              <a:t>С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c00000"/>
                </a:solidFill>
                <a:latin typeface="Calibri"/>
              </a:rPr>
              <a:t>И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00ffff"/>
                </a:solidFill>
                <a:latin typeface="Calibri"/>
              </a:rPr>
              <a:t>Б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c00000"/>
                </a:solidFill>
                <a:latin typeface="Calibri"/>
              </a:rPr>
              <a:t>О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r>
              <a:rPr b="1" lang="ru-RU" sz="9600" spc="-1" strike="noStrike">
                <a:solidFill>
                  <a:srgbClr val="0000ff"/>
                </a:solidFill>
                <a:latin typeface="Calibri"/>
              </a:rPr>
              <a:t>З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ff00ff"/>
                </a:solidFill>
                <a:latin typeface="Calibri"/>
              </a:rPr>
              <a:t>А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919"/>
              </a:spcBef>
              <a:tabLst>
                <a:tab algn="l" pos="0"/>
              </a:tabLst>
            </a:pPr>
            <a:r>
              <a:rPr b="1" lang="ru-RU" sz="9600" spc="-1" strike="noStrike">
                <a:solidFill>
                  <a:srgbClr val="6600ff"/>
                </a:solidFill>
                <a:latin typeface="Calibri"/>
              </a:rPr>
              <a:t>В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00ff00"/>
                </a:solidFill>
                <a:latin typeface="Calibri"/>
              </a:rPr>
              <a:t>Н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ff0000"/>
                </a:solidFill>
                <a:latin typeface="Calibri"/>
              </a:rPr>
              <a:t>И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0033cc"/>
                </a:solidFill>
                <a:latin typeface="Calibri"/>
              </a:rPr>
              <a:t>М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c00000"/>
                </a:solidFill>
                <a:latin typeface="Calibri"/>
              </a:rPr>
              <a:t>А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00ff00"/>
                </a:solidFill>
                <a:latin typeface="Calibri"/>
              </a:rPr>
              <a:t>Н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ff0000"/>
                </a:solidFill>
                <a:latin typeface="Calibri"/>
              </a:rPr>
              <a:t>И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9933ff"/>
                </a:solidFill>
                <a:latin typeface="Calibri"/>
              </a:rPr>
              <a:t>Е</a:t>
            </a:r>
            <a:r>
              <a:rPr b="1" lang="ru-RU" sz="9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9600" spc="-1" strike="noStrike">
                <a:solidFill>
                  <a:srgbClr val="99ff33"/>
                </a:solidFill>
                <a:latin typeface="Calibri"/>
              </a:rPr>
              <a:t>!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314" dur="indefinite" restart="never" nodeType="tmRoot">
          <p:childTnLst>
            <p:seq>
              <p:cTn id="315" dur="indefinite" nodeType="mainSeq">
                <p:childTnLst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31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36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1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4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51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56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361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500600"/>
          </a:xfrm>
          <a:prstGeom prst="rect">
            <a:avLst/>
          </a:prstGeom>
          <a:ln w="9525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71360" y="274680"/>
            <a:ext cx="7615080" cy="1142640"/>
          </a:xfrm>
          <a:prstGeom prst="rect">
            <a:avLst/>
          </a:prstGeom>
          <a:solidFill>
            <a:srgbClr val="99ff33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Чтение –залог успеха.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428840" y="1600200"/>
            <a:ext cx="7257600" cy="45255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t">
            <a:normAutofit fontScale="64000"/>
          </a:bodyPr>
          <a:p>
            <a:pPr marL="343080" indent="-343080">
              <a:lnSpc>
                <a:spcPct val="100000"/>
              </a:lnSpc>
              <a:spcBef>
                <a:spcPts val="92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Ранее  самая читающая страна в мире сегодня столкнулась с серьёзной проблемой: современные дети не тянутся к книге, не любят читать, не воспринимают общение с художественной литературой как жизненную необходимость.  Конечно, некоторые считают, что в век телевизоров и компьютеров чтение не так уж и необходимо. Им кажется, что с шедеврами мирового искусства можно познакомиться и другими способами, а не тратить его на сидение с книгой в руках. Но такая точка зрения не только ошибочна, но и опасна.    </a:t>
            </a:r>
            <a:r>
              <a:rPr b="1" lang="ru-RU" sz="4600" spc="-1" strike="noStrike">
                <a:solidFill>
                  <a:srgbClr val="000000"/>
                </a:solidFill>
                <a:latin typeface="Calibri"/>
              </a:rPr>
              <a:t>Опыт</a:t>
            </a: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 и</a:t>
            </a:r>
            <a:r>
              <a:rPr b="1" lang="ru-RU" sz="3400" spc="-1" strike="noStrike">
                <a:solidFill>
                  <a:srgbClr val="000000"/>
                </a:solidFill>
                <a:latin typeface="Calibri"/>
              </a:rPr>
              <a:t> практика всей мировой цивилизации показывает, что без чтения  нет человека, нет личности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14280" y="285840"/>
            <a:ext cx="7443360" cy="1142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Развитие навыка грамотного чтения есть фактор повышения качества обучения.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143000" y="1600200"/>
            <a:ext cx="7543440" cy="45255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</a:rPr>
              <a:t>Именно книга стала тем незаменимым инструментом, который помогает сформулировать нравственные принципы, моральные устои и культурные ценности, овладеть информацией, накопленной веками, развить фантазию, научить думать, анализировать, оценивать собственные и чужие поступки. Именно книга представляет собой объект эстетического наслаждения, превращает неизбежные в жизни часы скуки и безделья в увлекательную возможность перенестись в другие </a:t>
            </a:r>
            <a:r>
              <a:rPr b="1" i="1" lang="ru-RU" sz="2800" spc="-1" strike="noStrike">
                <a:solidFill>
                  <a:srgbClr val="000000"/>
                </a:solidFill>
                <a:latin typeface="Calibri"/>
              </a:rPr>
              <a:t>миры,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</a:rPr>
              <a:t> в другие времена.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i="1" lang="ru-RU" sz="2000" spc="-1" strike="noStrike">
                <a:solidFill>
                  <a:srgbClr val="000000"/>
                </a:solidFill>
                <a:latin typeface="Calibri"/>
              </a:rPr>
              <a:t>В чём же причина того, что дети лишают себя этого удовольствия?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6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68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73" dur="2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357200" y="274680"/>
            <a:ext cx="7329240" cy="1142640"/>
          </a:xfrm>
          <a:prstGeom prst="rect">
            <a:avLst/>
          </a:prstGeom>
          <a:solidFill>
            <a:srgbClr val="b3a2c7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Чтение –залог успеха.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71360" y="1600200"/>
            <a:ext cx="7615080" cy="4525560"/>
          </a:xfrm>
          <a:prstGeom prst="rect">
            <a:avLst/>
          </a:prstGeom>
          <a:solidFill>
            <a:srgbClr val="00ffff"/>
          </a:solidFill>
          <a:ln w="0">
            <a:noFill/>
          </a:ln>
        </p:spPr>
        <p:txBody>
          <a:bodyPr anchor="t">
            <a:normAutofit fontScale="75000"/>
          </a:bodyPr>
          <a:p>
            <a:pPr marL="343080" indent="-34308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Одна из главнейших причин, как ни печально это звучит - </a:t>
            </a:r>
            <a:r>
              <a:rPr b="1" i="1" lang="ru-RU" sz="3200" spc="-1" strike="noStrike">
                <a:solidFill>
                  <a:srgbClr val="0033cc"/>
                </a:solidFill>
                <a:latin typeface="Calibri"/>
              </a:rPr>
              <a:t>причина семейная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При отсутствии читающей модели, то есть близкого человека, увлечённого чтением, ребёнок практически никогда не берёт книгу сам.         Никогда не будет читать тот ребёнок, в семье которого книг вообще нет. Практика пользования общественной библиотекой уходит в прошлое. Родитель, который сам не радуется книге, </a:t>
            </a:r>
            <a:r>
              <a:rPr b="1" lang="ru-RU" sz="3800" spc="-1" strike="noStrike">
                <a:solidFill>
                  <a:srgbClr val="0033cc"/>
                </a:solidFill>
                <a:latin typeface="Calibri"/>
              </a:rPr>
              <a:t>никогда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не научит этой радости ребёнка. К </a:t>
            </a:r>
            <a:r>
              <a:rPr b="1" lang="ru-RU" sz="3300" spc="-1" strike="noStrike">
                <a:solidFill>
                  <a:srgbClr val="000000"/>
                </a:solidFill>
                <a:latin typeface="Calibri"/>
              </a:rPr>
              <a:t>сожалению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, в наше время почти исчезла традиция семейного вечернего чтения.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3000" y="274680"/>
            <a:ext cx="7543440" cy="1142640"/>
          </a:xfrm>
          <a:prstGeom prst="rect">
            <a:avLst/>
          </a:prstGeom>
          <a:solidFill>
            <a:srgbClr val="fac090"/>
          </a:solidFill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Причины потери интереса к чтению.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071360" y="1600200"/>
            <a:ext cx="7615080" cy="4525560"/>
          </a:xfrm>
          <a:prstGeom prst="rect">
            <a:avLst/>
          </a:prstGeom>
          <a:solidFill>
            <a:srgbClr val="c3d69b"/>
          </a:solidFill>
          <a:ln w="0">
            <a:noFill/>
          </a:ln>
        </p:spPr>
        <p:txBody>
          <a:bodyPr anchor="t">
            <a:normAutofit fontScale="72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А иногда бывает и так: родители – книголюбы со стажем, дома – книги, много  книг.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А ребёнок читать не хочет и ни на какие уговоры не поддаётся. Значит, причину надо искать глубже – 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в нейропсихологии.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Чтение  - основа учения. От умения читать зависит успех ученика и его желание учиться. Эксперименты, проводимые за последние годы, показали, что быстрое чтение активизирует процессы мышления и являются одним из средств совершенствования учебного процесса для самых различных уровней обучения, от начальной до высшей школы.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09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14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119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71360" y="274680"/>
            <a:ext cx="7615080" cy="1142640"/>
          </a:xfrm>
          <a:prstGeom prst="rect">
            <a:avLst/>
          </a:prstGeom>
          <a:solidFill>
            <a:srgbClr val="93cddd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Важнейшая задача приобщения к чтению.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85920" y="1600200"/>
            <a:ext cx="7400520" cy="4525560"/>
          </a:xfrm>
          <a:prstGeom prst="rect">
            <a:avLst/>
          </a:prstGeom>
          <a:solidFill>
            <a:srgbClr val="ccff33"/>
          </a:solidFill>
          <a:ln w="0">
            <a:noFill/>
          </a:ln>
        </p:spPr>
        <p:txBody>
          <a:bodyPr anchor="t">
            <a:normAutofit fontScale="96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Приобщить детей к чтению, с детства вызывать и развивать глубокий интерес к книге, добиваться того, чтобы человек уже с подросткового возраста считал неполноценным тот день, в который он не прочитал хотя бы несколько страниц книги, -  это важнейшая задача семейного и школьного воспитания!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dissolve/>
  </p:transition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104" name="Прямоугольник 4"/>
          <p:cNvSpPr/>
          <p:nvPr/>
        </p:nvSpPr>
        <p:spPr>
          <a:xfrm>
            <a:off x="1000080" y="428760"/>
            <a:ext cx="7857720" cy="5452920"/>
          </a:xfrm>
          <a:prstGeom prst="rect">
            <a:avLst/>
          </a:pr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Начало этому, несомненно, должно быть положено в семье. Интерес к книге у детей возникает еще задолго до посещения школы и развивается очень легко. В книге для них заключено много прекрасного, героического, таинственного, поэтому им страстно хочется научиться читать, а пока не научились, слушать чтение старших.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Родителям надо только не заглушать этот пробудившийся интерес, а идти навстречу детским желаниям: читать им, приобретать для них книги.</a:t>
            </a:r>
            <a:br/>
            <a:endParaRPr b="0" lang="ru-RU" sz="28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357680"/>
          </a:xfrm>
          <a:prstGeom prst="rect">
            <a:avLst/>
          </a:prstGeom>
          <a:ln w="9525">
            <a:noFill/>
          </a:ln>
        </p:spPr>
      </p:pic>
      <p:sp>
        <p:nvSpPr>
          <p:cNvPr id="108" name="Прямоугольник 4"/>
          <p:cNvSpPr/>
          <p:nvPr/>
        </p:nvSpPr>
        <p:spPr>
          <a:xfrm>
            <a:off x="1000080" y="500040"/>
            <a:ext cx="7857720" cy="5088960"/>
          </a:xfrm>
          <a:prstGeom prst="rect">
            <a:avLst/>
          </a:prstGeom>
          <a:solidFill>
            <a:srgbClr val="ff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В.А. Сухомлинский писал:             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« Чтение – это окошко, через которое дети видят и познают мир и самих себя. Оно открывается перед ребёнком лишь тогда, когда, наряду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с чтением, одновременно с ним и даже раньше, чем впервые раскрыта книга, начинается кропотливая работа над словами». </a:t>
            </a:r>
            <a:endParaRPr b="0" lang="ru-RU" sz="36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429320"/>
          </a:xfrm>
          <a:prstGeom prst="rect">
            <a:avLst/>
          </a:prstGeom>
          <a:ln w="9525">
            <a:noFill/>
          </a:ln>
        </p:spPr>
      </p:pic>
      <p:sp>
        <p:nvSpPr>
          <p:cNvPr id="112" name="Прямоугольник 4"/>
          <p:cNvSpPr/>
          <p:nvPr/>
        </p:nvSpPr>
        <p:spPr>
          <a:xfrm>
            <a:off x="1071360" y="500040"/>
            <a:ext cx="7786440" cy="569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Для меня, как для учителя, всё обучение в начальных классах строится через уроки чтения. От умения читать зависит успех ученика и его желание учиться. Если ребёнок в начальных классах хорошо овладеет техникой чтения, устной и письменной речью, если полюбит уроки чтения, подружится с книгой, то он будет хорошо усваивать программный  материал на всех этапах обучения.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Моя задача - научить детей работать с книгой, чтобы ученик уже в начальной школе умел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читать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с глубоким осмыслением того, что читает.  </a:t>
            </a:r>
            <a:endParaRPr b="0" lang="ru-RU" sz="28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Application>LibreOffice/7.2.2.2$Windows_x86 LibreOffice_project/02b2acce88a210515b4a5bb2e46cbfb63fe97d56</Application>
  <AppVersion>15.0000</AppVersion>
  <Words>1120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2022-08-17T08:50:15Z</dcterms:created>
  <dc:creator>admin</dc:creator>
  <dc:description/>
  <dc:language>ru-RU</dc:language>
  <cp:lastModifiedBy/>
  <dcterms:modified xsi:type="dcterms:W3CDTF">2022-10-10T11:54:20Z</dcterms:modified>
  <cp:revision>52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17</vt:i4>
  </property>
</Properties>
</file>