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6" r:id="rId4"/>
    <p:sldId id="267" r:id="rId5"/>
    <p:sldId id="268" r:id="rId6"/>
    <p:sldId id="269" r:id="rId7"/>
    <p:sldId id="270" r:id="rId8"/>
    <p:sldId id="271" r:id="rId9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89" autoAdjust="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2" d="100"/>
          <a:sy n="82" d="100"/>
        </p:scale>
        <p:origin x="39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830594C5-4210-4C0B-94C8-05EA2A273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A07B545-CB7B-485B-8848-24C5090D7C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230E961-F23A-4F4E-9EAD-62F9C8B4EB2D}" type="datetime1">
              <a:rPr lang="ru-RU" smtClean="0"/>
              <a:t>01.05.2023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D9E7E0C-EC12-408D-80EA-659FD94A65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F952D70-4DD5-4630-8772-5085BDBF1D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1D13D6A-DFDD-4B27-9F53-83C0CD933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9633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4B475A2-18CE-4E89-9B2F-4BF80F5FC070}" type="datetime1">
              <a:rPr lang="ru-RU" noProof="0" smtClean="0"/>
              <a:t>01.05.2023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A1D7B6F-E65C-42E7-86A5-0A01C6C95227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2954326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A1D7B6F-E65C-42E7-86A5-0A01C6C9522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398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870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3227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311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061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6" name="Полилиния: Фигура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7" name="Полилиния: Фигура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1" name="Полилиния: Фигура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2" name="Полилиния: Фигура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5" name="Полилиния: Фигура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8126323" y="5127866"/>
            <a:ext cx="3963590" cy="858767"/>
          </a:xfrm>
        </p:spPr>
        <p:txBody>
          <a:bodyPr rtlCol="0" anchor="ctr" anchorCtr="0"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ЩЕЛКНИТЕ, ЧТОБЫ ИЗМЕНИТЬ ОБРАЗЕЦ</a:t>
            </a:r>
          </a:p>
        </p:txBody>
      </p:sp>
      <p:sp>
        <p:nvSpPr>
          <p:cNvPr id="42" name="Рисунок 26">
            <a:extLst>
              <a:ext uri="{FF2B5EF4-FFF2-40B4-BE49-F238E27FC236}">
                <a16:creationId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0" y="1115082"/>
            <a:ext cx="6230657" cy="531460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7262451" y="2726139"/>
            <a:ext cx="4851352" cy="1827069"/>
          </a:xfrm>
        </p:spPr>
        <p:txBody>
          <a:bodyPr rtlCol="0"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Название</a:t>
            </a:r>
          </a:p>
        </p:txBody>
      </p:sp>
      <p:sp>
        <p:nvSpPr>
          <p:cNvPr id="45" name="Текст 44">
            <a:extLst>
              <a:ext uri="{FF2B5EF4-FFF2-40B4-BE49-F238E27FC236}">
                <a16:creationId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9571721" y="580664"/>
            <a:ext cx="1391775" cy="858837"/>
          </a:xfrm>
        </p:spPr>
        <p:txBody>
          <a:bodyPr rtlCol="0"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МЕСЯЦ</a:t>
            </a:r>
            <a:br>
              <a:rPr lang="ru-RU" noProof="0"/>
            </a:br>
            <a:r>
              <a:rPr lang="ru-RU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77174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благодарнос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Графический объект 35">
            <a:extLst>
              <a:ext uri="{FF2B5EF4-FFF2-40B4-BE49-F238E27FC236}">
                <a16:creationId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>
            <a:off x="6678503" y="1430186"/>
            <a:ext cx="5526208" cy="2613848"/>
            <a:chOff x="6678503" y="665690"/>
            <a:chExt cx="5526208" cy="2613848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14" name="Полилиния: Фигура 13">
            <a:extLst>
              <a:ext uri="{FF2B5EF4-FFF2-40B4-BE49-F238E27FC236}">
                <a16:creationId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5886429" y="5240536"/>
            <a:ext cx="1486046" cy="162576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0" name="Полилиния: Фигура 9">
            <a:extLst>
              <a:ext uri="{FF2B5EF4-FFF2-40B4-BE49-F238E27FC236}">
                <a16:creationId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13301" y="298479"/>
            <a:ext cx="2679964" cy="762075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2" name="Полилиния: Фигура 11">
            <a:extLst>
              <a:ext uri="{FF2B5EF4-FFF2-40B4-BE49-F238E27FC236}">
                <a16:creationId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7752243" y="4099514"/>
            <a:ext cx="4445438" cy="1105009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9" name="Полилиния: Фигура 8">
            <a:extLst>
              <a:ext uri="{FF2B5EF4-FFF2-40B4-BE49-F238E27FC236}">
                <a16:creationId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13301" y="237513"/>
            <a:ext cx="2895885" cy="10288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1" name="Полилиния: Фигура 10">
            <a:extLst>
              <a:ext uri="{FF2B5EF4-FFF2-40B4-BE49-F238E27FC236}">
                <a16:creationId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3" name="Полилиния: Фигура 12">
            <a:extLst>
              <a:ext uri="{FF2B5EF4-FFF2-40B4-BE49-F238E27FC236}">
                <a16:creationId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6033764" y="5121144"/>
            <a:ext cx="1714669" cy="1740071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5" name="Полилиния: Фигура 14">
            <a:extLst>
              <a:ext uri="{FF2B5EF4-FFF2-40B4-BE49-F238E27FC236}">
                <a16:creationId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8228540" y="3516857"/>
            <a:ext cx="3975491" cy="1663864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1" name="Заголовок 1">
            <a:extLst>
              <a:ext uri="{FF2B5EF4-FFF2-40B4-BE49-F238E27FC236}">
                <a16:creationId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7388594" y="2045086"/>
            <a:ext cx="4821219" cy="1325563"/>
          </a:xfrm>
        </p:spPr>
        <p:txBody>
          <a:bodyPr rtlCol="0">
            <a:normAutofit/>
          </a:bodyPr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Спасибо за внимание!</a:t>
            </a:r>
          </a:p>
        </p:txBody>
      </p:sp>
      <p:grpSp>
        <p:nvGrpSpPr>
          <p:cNvPr id="23" name="Графический объект 21">
            <a:extLst>
              <a:ext uri="{FF2B5EF4-FFF2-40B4-BE49-F238E27FC236}">
                <a16:creationId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12667" y="718133"/>
            <a:ext cx="6444343" cy="6146228"/>
            <a:chOff x="-12667" y="718133"/>
            <a:chExt cx="6444343" cy="6146228"/>
          </a:xfrm>
        </p:grpSpPr>
        <p:sp>
          <p:nvSpPr>
            <p:cNvPr id="24" name="Полилиния: Фигура 23">
              <a:extLst>
                <a:ext uri="{FF2B5EF4-FFF2-40B4-BE49-F238E27FC236}">
                  <a16:creationId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5" name="Полилиния: Фигура 24">
              <a:extLst>
                <a:ext uri="{FF2B5EF4-FFF2-40B4-BE49-F238E27FC236}">
                  <a16:creationId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7" name="Полилиния: Фигура 26">
              <a:extLst>
                <a:ext uri="{FF2B5EF4-FFF2-40B4-BE49-F238E27FC236}">
                  <a16:creationId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30" name="Рисунок 28">
            <a:extLst>
              <a:ext uri="{FF2B5EF4-FFF2-40B4-BE49-F238E27FC236}">
                <a16:creationId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600" y="1096296"/>
            <a:ext cx="6052552" cy="525984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5" name="Текст 34">
            <a:extLst>
              <a:ext uri="{FF2B5EF4-FFF2-40B4-BE49-F238E27FC236}">
                <a16:creationId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720000">
            <a:off x="8526498" y="4052877"/>
            <a:ext cx="3689627" cy="642938"/>
          </a:xfrm>
        </p:spPr>
        <p:txBody>
          <a:bodyPr rtlCol="0" anchor="ctr" anchorCtr="0">
            <a:noAutofit/>
          </a:bodyPr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  <a:lvl2pPr marL="457200" indent="0">
              <a:buNone/>
              <a:defRPr sz="2600">
                <a:solidFill>
                  <a:schemeClr val="bg1"/>
                </a:solidFill>
              </a:defRPr>
            </a:lvl2pPr>
            <a:lvl3pPr marL="914400" indent="0">
              <a:buNone/>
              <a:defRPr sz="2600">
                <a:solidFill>
                  <a:schemeClr val="bg1"/>
                </a:solidFill>
              </a:defRPr>
            </a:lvl3pPr>
            <a:lvl4pPr marL="1371600" indent="0">
              <a:buNone/>
              <a:defRPr sz="2600">
                <a:solidFill>
                  <a:schemeClr val="bg1"/>
                </a:solidFill>
              </a:defRPr>
            </a:lvl4pPr>
            <a:lvl5pPr marL="1828800" indent="0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</p:spTree>
    <p:extLst>
      <p:ext uri="{BB962C8B-B14F-4D97-AF65-F5344CB8AC3E}">
        <p14:creationId xmlns:p14="http://schemas.microsoft.com/office/powerpoint/2010/main" val="225617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6" name="Полилиния: Фигура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7" name="Полилиния: Фигура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1" name="Полилиния: Фигура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2" name="Полилиния: Фигура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5" name="Полилиния: Фигура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630442" y="2818995"/>
            <a:ext cx="4851352" cy="1827069"/>
          </a:xfrm>
        </p:spPr>
        <p:txBody>
          <a:bodyPr rtlCol="0"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Название</a:t>
            </a:r>
          </a:p>
        </p:txBody>
      </p:sp>
      <p:sp>
        <p:nvSpPr>
          <p:cNvPr id="23" name="Подзаголовок 2">
            <a:extLst>
              <a:ext uri="{FF2B5EF4-FFF2-40B4-BE49-F238E27FC236}">
                <a16:creationId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7075878" y="2826510"/>
            <a:ext cx="4975641" cy="1655762"/>
          </a:xfrm>
        </p:spPr>
        <p:txBody>
          <a:bodyPr rtlCol="0"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ЩЕЛКНИТЕ, ЧТОБЫ ИЗМЕНИТЬ СТИЛЬ ОБРАЗЦА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655702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 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4" name="Полилиния: Фигура 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grpSp>
        <p:nvGrpSpPr>
          <p:cNvPr id="31" name="Графический объект 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 rtlCol="0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Слайд-разделитель</a:t>
            </a:r>
          </a:p>
        </p:txBody>
      </p:sp>
      <p:grpSp>
        <p:nvGrpSpPr>
          <p:cNvPr id="26" name="Графический объект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1" name="Текст 2">
            <a:extLst>
              <a:ext uri="{FF2B5EF4-FFF2-40B4-BE49-F238E27FC236}">
                <a16:creationId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961075" y="3345999"/>
            <a:ext cx="7319700" cy="1500187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</p:spTree>
    <p:extLst>
      <p:ext uri="{BB962C8B-B14F-4D97-AF65-F5344CB8AC3E}">
        <p14:creationId xmlns:p14="http://schemas.microsoft.com/office/powerpoint/2010/main" val="1804643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1225" y="1825625"/>
            <a:ext cx="10442575" cy="4351338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91442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17" name="Объект 2">
            <a:extLst>
              <a:ext uri="{FF2B5EF4-FFF2-40B4-BE49-F238E27FC236}">
                <a16:creationId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3976085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8" name="Объект 3">
            <a:extLst>
              <a:ext uri="{FF2B5EF4-FFF2-40B4-BE49-F238E27FC236}">
                <a16:creationId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3976085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013669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grpSp>
        <p:nvGrpSpPr>
          <p:cNvPr id="26" name="Графический объект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5870" y="312092"/>
            <a:ext cx="4391191" cy="136812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942689"/>
            <a:ext cx="5157787" cy="562385"/>
          </a:xfr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8" name="Объект 3">
            <a:extLst>
              <a:ext uri="{FF2B5EF4-FFF2-40B4-BE49-F238E27FC236}">
                <a16:creationId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638097"/>
            <a:ext cx="5157787" cy="3184634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9" name="Текст 4">
            <a:extLst>
              <a:ext uri="{FF2B5EF4-FFF2-40B4-BE49-F238E27FC236}">
                <a16:creationId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942689"/>
            <a:ext cx="5183188" cy="562385"/>
          </a:xfr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0" name="Объект 5">
            <a:extLst>
              <a:ext uri="{FF2B5EF4-FFF2-40B4-BE49-F238E27FC236}">
                <a16:creationId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638097"/>
            <a:ext cx="5183188" cy="3184634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915233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7" name="Полилиния: Фигура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8" name="Полилиния: Фигура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0012" y="1347788"/>
            <a:ext cx="6172200" cy="4330539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9" name="Текст 3">
            <a:extLst>
              <a:ext uri="{FF2B5EF4-FFF2-40B4-BE49-F238E27FC236}">
                <a16:creationId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806262"/>
            <a:ext cx="3932237" cy="287206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857494" y="721373"/>
            <a:ext cx="3918639" cy="132556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99802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7" name="Полилиния: Фигура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8" name="Полилиния: Фигура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7" name="Рисунок 2">
            <a:extLst>
              <a:ext uri="{FF2B5EF4-FFF2-40B4-BE49-F238E27FC236}">
                <a16:creationId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5183188" y="1347788"/>
            <a:ext cx="6172200" cy="4330539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8" name="Текст 3">
            <a:extLst>
              <a:ext uri="{FF2B5EF4-FFF2-40B4-BE49-F238E27FC236}">
                <a16:creationId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603601"/>
            <a:ext cx="3932237" cy="307472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857652" y="725128"/>
            <a:ext cx="3833278" cy="132556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9872488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24023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 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grpSp>
        <p:nvGrpSpPr>
          <p:cNvPr id="26" name="Графический объект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A29EA0-54CE-44CE-A619-B63EB6AA2D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44441" y="2373246"/>
            <a:ext cx="9303119" cy="211150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</p:spTree>
    <p:extLst>
      <p:ext uri="{BB962C8B-B14F-4D97-AF65-F5344CB8AC3E}">
        <p14:creationId xmlns:p14="http://schemas.microsoft.com/office/powerpoint/2010/main" val="122552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 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4" name="Полилиния: Фигура 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6" name="Рисунок 15">
            <a:extLst>
              <a:ext uri="{FF2B5EF4-FFF2-40B4-BE49-F238E27FC236}">
                <a16:creationId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14240" y="793217"/>
            <a:ext cx="8877760" cy="6064783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 rtlCol="0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Слайд-разделитель</a:t>
            </a:r>
          </a:p>
        </p:txBody>
      </p:sp>
      <p:grpSp>
        <p:nvGrpSpPr>
          <p:cNvPr id="26" name="Графический объект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</p:spTree>
    <p:extLst>
      <p:ext uri="{BB962C8B-B14F-4D97-AF65-F5344CB8AC3E}">
        <p14:creationId xmlns:p14="http://schemas.microsoft.com/office/powerpoint/2010/main" val="365204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26" name="Графический объект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</p:spTree>
    <p:extLst>
      <p:ext uri="{BB962C8B-B14F-4D97-AF65-F5344CB8AC3E}">
        <p14:creationId xmlns:p14="http://schemas.microsoft.com/office/powerpoint/2010/main" val="2922855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уководство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рафический объект 2">
            <a:extLst>
              <a:ext uri="{FF2B5EF4-FFF2-40B4-BE49-F238E27FC236}">
                <a16:creationId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12778" y="429785"/>
            <a:ext cx="7606299" cy="149068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3" name="Текст 21">
            <a:extLst>
              <a:ext uri="{FF2B5EF4-FFF2-40B4-BE49-F238E27FC236}">
                <a16:creationId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200" y="1896003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1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85863" y="2088090"/>
            <a:ext cx="3103110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33" name="Текст 21">
            <a:extLst>
              <a:ext uri="{FF2B5EF4-FFF2-40B4-BE49-F238E27FC236}">
                <a16:creationId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4600" y="1896003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2</a:t>
            </a:r>
          </a:p>
        </p:txBody>
      </p:sp>
      <p:sp>
        <p:nvSpPr>
          <p:cNvPr id="34" name="Текст 24">
            <a:extLst>
              <a:ext uri="{FF2B5EF4-FFF2-40B4-BE49-F238E27FC236}">
                <a16:creationId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49603" y="2088090"/>
            <a:ext cx="2243918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37" name="Текст 21">
            <a:extLst>
              <a:ext uri="{FF2B5EF4-FFF2-40B4-BE49-F238E27FC236}">
                <a16:creationId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90713" y="1913782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3</a:t>
            </a:r>
          </a:p>
        </p:txBody>
      </p:sp>
      <p:sp>
        <p:nvSpPr>
          <p:cNvPr id="38" name="Текст 24">
            <a:extLst>
              <a:ext uri="{FF2B5EF4-FFF2-40B4-BE49-F238E27FC236}">
                <a16:creationId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35716" y="2105869"/>
            <a:ext cx="2959116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0" name="Текст 24">
            <a:extLst>
              <a:ext uri="{FF2B5EF4-FFF2-40B4-BE49-F238E27FC236}">
                <a16:creationId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91723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3" name="Текст 24">
            <a:extLst>
              <a:ext uri="{FF2B5EF4-FFF2-40B4-BE49-F238E27FC236}">
                <a16:creationId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590348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5" name="Текст 24">
            <a:extLst>
              <a:ext uri="{FF2B5EF4-FFF2-40B4-BE49-F238E27FC236}">
                <a16:creationId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94793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6" name="Текст 24">
            <a:extLst>
              <a:ext uri="{FF2B5EF4-FFF2-40B4-BE49-F238E27FC236}">
                <a16:creationId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76955" y="2942030"/>
            <a:ext cx="3517877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8" name="Текст 24">
            <a:extLst>
              <a:ext uri="{FF2B5EF4-FFF2-40B4-BE49-F238E27FC236}">
                <a16:creationId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1722" y="5607548"/>
            <a:ext cx="3397251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9" name="Текст 24">
            <a:extLst>
              <a:ext uri="{FF2B5EF4-FFF2-40B4-BE49-F238E27FC236}">
                <a16:creationId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94792" y="4909834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0" name="Текст 24">
            <a:extLst>
              <a:ext uri="{FF2B5EF4-FFF2-40B4-BE49-F238E27FC236}">
                <a16:creationId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890713" y="4909834"/>
            <a:ext cx="2692939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5" name="Рисунок 12">
            <a:extLst>
              <a:ext uri="{FF2B5EF4-FFF2-40B4-BE49-F238E27FC236}">
                <a16:creationId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891723" y="3816446"/>
            <a:ext cx="1636776" cy="161848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6" name="Рисунок 12">
            <a:extLst>
              <a:ext uri="{FF2B5EF4-FFF2-40B4-BE49-F238E27FC236}">
                <a16:creationId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2590348" y="3816446"/>
            <a:ext cx="1636776" cy="161848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7" name="Рисунок 12">
            <a:extLst>
              <a:ext uri="{FF2B5EF4-FFF2-40B4-BE49-F238E27FC236}">
                <a16:creationId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4794793" y="3816446"/>
            <a:ext cx="2048256" cy="89611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8" name="Рисунок 9">
            <a:extLst>
              <a:ext uri="{FF2B5EF4-FFF2-40B4-BE49-F238E27FC236}">
                <a16:creationId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7876955" y="3864572"/>
            <a:ext cx="1481328" cy="75895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65125"/>
            <a:ext cx="7909560" cy="1069848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Как использовать этот шаблон</a:t>
            </a:r>
          </a:p>
        </p:txBody>
      </p:sp>
    </p:spTree>
    <p:extLst>
      <p:ext uri="{BB962C8B-B14F-4D97-AF65-F5344CB8AC3E}">
        <p14:creationId xmlns:p14="http://schemas.microsoft.com/office/powerpoint/2010/main" val="246449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афический объект 16">
            <a:extLst>
              <a:ext uri="{FF2B5EF4-FFF2-40B4-BE49-F238E27FC236}">
                <a16:creationId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8" name="Полилиния: Фигура 7">
              <a:extLst>
                <a:ext uri="{FF2B5EF4-FFF2-40B4-BE49-F238E27FC236}">
                  <a16:creationId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9" name="Полилиния: Фигура 8">
              <a:extLst>
                <a:ext uri="{FF2B5EF4-FFF2-40B4-BE49-F238E27FC236}">
                  <a16:creationId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442380"/>
            <a:ext cx="3913632" cy="80467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46111" y="974881"/>
            <a:ext cx="3933620" cy="734415"/>
          </a:xfrm>
        </p:spPr>
        <p:txBody>
          <a:bodyPr rtlCol="0"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1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990" y="3392622"/>
            <a:ext cx="3913188" cy="2249488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 b="0"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grpSp>
        <p:nvGrpSpPr>
          <p:cNvPr id="19" name="Графический объект 17">
            <a:extLst>
              <a:ext uri="{FF2B5EF4-FFF2-40B4-BE49-F238E27FC236}">
                <a16:creationId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5530724" y="0"/>
            <a:ext cx="6340653" cy="6429600"/>
            <a:chOff x="5530724" y="0"/>
            <a:chExt cx="6340653" cy="6429600"/>
          </a:xfrm>
        </p:grpSpPr>
        <p:sp>
          <p:nvSpPr>
            <p:cNvPr id="20" name="Полилиния: Фигура 19">
              <a:extLst>
                <a:ext uri="{FF2B5EF4-FFF2-40B4-BE49-F238E27FC236}">
                  <a16:creationId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1" name="Полилиния: Фигура 20">
              <a:extLst>
                <a:ext uri="{FF2B5EF4-FFF2-40B4-BE49-F238E27FC236}">
                  <a16:creationId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2" name="Полилиния: фигура 21">
              <a:extLst>
                <a:ext uri="{FF2B5EF4-FFF2-40B4-BE49-F238E27FC236}">
                  <a16:creationId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 rot="720000">
            <a:off x="6384187" y="209524"/>
            <a:ext cx="4647699" cy="5472101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265814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афический объект 16">
            <a:extLst>
              <a:ext uri="{FF2B5EF4-FFF2-40B4-BE49-F238E27FC236}">
                <a16:creationId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9" name="Полилиния: Фигура 8">
              <a:extLst>
                <a:ext uri="{FF2B5EF4-FFF2-40B4-BE49-F238E27FC236}">
                  <a16:creationId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0" name="Полилиния: Фигура 9">
              <a:extLst>
                <a:ext uri="{FF2B5EF4-FFF2-40B4-BE49-F238E27FC236}">
                  <a16:creationId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5" name="Дата 4">
            <a:extLst>
              <a:ext uri="{FF2B5EF4-FFF2-40B4-BE49-F238E27FC236}">
                <a16:creationId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7321677" y="587196"/>
            <a:ext cx="4885313" cy="1632656"/>
            <a:chOff x="-26126" y="587196"/>
            <a:chExt cx="4885313" cy="1632656"/>
          </a:xfrm>
        </p:grpSpPr>
        <p:sp>
          <p:nvSpPr>
            <p:cNvPr id="11" name="Графический объект 23">
              <a:extLst>
                <a:ext uri="{FF2B5EF4-FFF2-40B4-BE49-F238E27FC236}">
                  <a16:creationId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2" name="Графический объект 6">
              <a:extLst>
                <a:ext uri="{FF2B5EF4-FFF2-40B4-BE49-F238E27FC236}">
                  <a16:creationId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7354844" y="895259"/>
            <a:ext cx="4735459" cy="1012583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2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79053" y="2442380"/>
            <a:ext cx="3913632" cy="804672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Текст 16">
            <a:extLst>
              <a:ext uri="{FF2B5EF4-FFF2-40B4-BE49-F238E27FC236}">
                <a16:creationId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32841" y="3401290"/>
            <a:ext cx="4347933" cy="69329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2"/>
              </a:buClr>
              <a:buNone/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0" name="Текст 16">
            <a:extLst>
              <a:ext uri="{FF2B5EF4-FFF2-40B4-BE49-F238E27FC236}">
                <a16:creationId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32841" y="4200309"/>
            <a:ext cx="4347933" cy="1408743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grpSp>
        <p:nvGrpSpPr>
          <p:cNvPr id="22" name="Графический объект 20">
            <a:extLst>
              <a:ext uri="{FF2B5EF4-FFF2-40B4-BE49-F238E27FC236}">
                <a16:creationId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12667" y="-12667"/>
            <a:ext cx="6418971" cy="6160919"/>
            <a:chOff x="-12667" y="-12667"/>
            <a:chExt cx="6418971" cy="6160919"/>
          </a:xfrm>
        </p:grpSpPr>
        <p:sp>
          <p:nvSpPr>
            <p:cNvPr id="23" name="Полилиния: Фигура 22">
              <a:extLst>
                <a:ext uri="{FF2B5EF4-FFF2-40B4-BE49-F238E27FC236}">
                  <a16:creationId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4" name="Полилиния: Фигура 23">
              <a:extLst>
                <a:ext uri="{FF2B5EF4-FFF2-40B4-BE49-F238E27FC236}">
                  <a16:creationId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5" name="Полилиния: Фигура 24">
              <a:extLst>
                <a:ext uri="{FF2B5EF4-FFF2-40B4-BE49-F238E27FC236}">
                  <a16:creationId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7" name="Рисунок 26">
            <a:extLst>
              <a:ext uri="{FF2B5EF4-FFF2-40B4-BE49-F238E27FC236}">
                <a16:creationId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694" y="0"/>
            <a:ext cx="6065966" cy="5355825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421424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афический объект 16">
            <a:extLst>
              <a:ext uri="{FF2B5EF4-FFF2-40B4-BE49-F238E27FC236}">
                <a16:creationId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9" name="Полилиния: Фигура 18">
              <a:extLst>
                <a:ext uri="{FF2B5EF4-FFF2-40B4-BE49-F238E27FC236}">
                  <a16:creationId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0" name="Полилиния: Фигура 19">
              <a:extLst>
                <a:ext uri="{FF2B5EF4-FFF2-40B4-BE49-F238E27FC236}">
                  <a16:creationId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2739" y="2647949"/>
            <a:ext cx="4593600" cy="600075"/>
          </a:xfrm>
        </p:spPr>
        <p:txBody>
          <a:bodyPr rtlCol="0"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30139" y="3248025"/>
            <a:ext cx="4573338" cy="2311872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0561" y="849316"/>
            <a:ext cx="3923299" cy="104249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Сравнение</a:t>
            </a:r>
          </a:p>
        </p:txBody>
      </p:sp>
      <p:sp>
        <p:nvSpPr>
          <p:cNvPr id="15" name="Текст 2">
            <a:extLst>
              <a:ext uri="{FF2B5EF4-FFF2-40B4-BE49-F238E27FC236}">
                <a16:creationId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07364" y="2647949"/>
            <a:ext cx="5076010" cy="600075"/>
          </a:xfrm>
        </p:spPr>
        <p:txBody>
          <a:bodyPr rtlCol="0"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16" name="Объект 3">
            <a:extLst>
              <a:ext uri="{FF2B5EF4-FFF2-40B4-BE49-F238E27FC236}">
                <a16:creationId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207363" y="3248025"/>
            <a:ext cx="5073411" cy="2311872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676900" y="1374622"/>
            <a:ext cx="5202936" cy="1115568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Полилиния: фигура 21">
            <a:extLst>
              <a:ext uri="{FF2B5EF4-FFF2-40B4-BE49-F238E27FC236}">
                <a16:creationId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4200902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3" name="Полилиния: Фигура 22">
            <a:extLst>
              <a:ext uri="{FF2B5EF4-FFF2-40B4-BE49-F238E27FC236}">
                <a16:creationId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4406705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53897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диаграмм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диаграммы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755778"/>
            <a:ext cx="2724912" cy="226771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3" name="Диаграмма 21">
            <a:extLst>
              <a:ext uri="{FF2B5EF4-FFF2-40B4-BE49-F238E27FC236}">
                <a16:creationId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5159375" y="1347788"/>
            <a:ext cx="6121400" cy="4090987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диаграмму</a:t>
            </a:r>
          </a:p>
        </p:txBody>
      </p:sp>
      <p:sp>
        <p:nvSpPr>
          <p:cNvPr id="27" name="Полилиния: Фигура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8" name="Полилиния: Фигура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97984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таблиц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таблицы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3314576"/>
            <a:ext cx="3200400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5" name="Таблица 14">
            <a:extLst>
              <a:ext uri="{FF2B5EF4-FFF2-40B4-BE49-F238E27FC236}">
                <a16:creationId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5159375" y="1347788"/>
            <a:ext cx="6121400" cy="4090987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таблицу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2641930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847733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20056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афический объект 16">
            <a:extLst>
              <a:ext uri="{FF2B5EF4-FFF2-40B4-BE49-F238E27FC236}">
                <a16:creationId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7" name="Полилиния: Фигура 6">
              <a:extLst>
                <a:ext uri="{FF2B5EF4-FFF2-40B4-BE49-F238E27FC236}">
                  <a16:creationId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9" name="Графический объект 4">
            <a:extLst>
              <a:ext uri="{FF2B5EF4-FFF2-40B4-BE49-F238E27FC236}">
                <a16:creationId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3101009" y="-12694"/>
            <a:ext cx="9094808" cy="5689901"/>
            <a:chOff x="227974" y="-12694"/>
            <a:chExt cx="11967843" cy="5689901"/>
          </a:xfrm>
        </p:grpSpPr>
        <p:sp>
          <p:nvSpPr>
            <p:cNvPr id="10" name="Полилиния: Фигура 9">
              <a:extLst>
                <a:ext uri="{FF2B5EF4-FFF2-40B4-BE49-F238E27FC236}">
                  <a16:creationId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1" name="Полилиния: Фигура 10">
              <a:extLst>
                <a:ext uri="{FF2B5EF4-FFF2-40B4-BE49-F238E27FC236}">
                  <a16:creationId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16" name="Текст 3">
            <a:extLst>
              <a:ext uri="{FF2B5EF4-FFF2-40B4-BE49-F238E27FC236}">
                <a16:creationId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94969" y="2282951"/>
            <a:ext cx="3055579" cy="340271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2000" b="1">
                <a:solidFill>
                  <a:schemeClr val="bg1"/>
                </a:solidFill>
              </a:defRPr>
            </a:lvl1pPr>
          </a:lstStyle>
          <a:p>
            <a:pPr marL="228600" lvl="0" indent="-228600" rtl="0"/>
            <a:r>
              <a:rPr lang="ru-RU" noProof="0"/>
              <a:t>ОБРАЗЕЦ ТЕКСТА</a:t>
            </a:r>
          </a:p>
        </p:txBody>
      </p:sp>
      <p:sp>
        <p:nvSpPr>
          <p:cNvPr id="20" name="Рисунок 19">
            <a:extLst>
              <a:ext uri="{FF2B5EF4-FFF2-40B4-BE49-F238E27FC236}">
                <a16:creationId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3703978" y="1"/>
            <a:ext cx="8495014" cy="5685664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5" name="Заголовок 22">
            <a:extLst>
              <a:ext uri="{FF2B5EF4-FFF2-40B4-BE49-F238E27FC236}">
                <a16:creationId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61166" y="919125"/>
            <a:ext cx="3890555" cy="1091949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Большое изображение</a:t>
            </a:r>
          </a:p>
        </p:txBody>
      </p:sp>
    </p:spTree>
    <p:extLst>
      <p:ext uri="{BB962C8B-B14F-4D97-AF65-F5344CB8AC3E}">
        <p14:creationId xmlns:p14="http://schemas.microsoft.com/office/powerpoint/2010/main" val="365683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идео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афический объект 16">
            <a:extLst>
              <a:ext uri="{FF2B5EF4-FFF2-40B4-BE49-F238E27FC236}">
                <a16:creationId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1" name="Полилиния: Фигура 10">
              <a:extLst>
                <a:ext uri="{FF2B5EF4-FFF2-40B4-BE49-F238E27FC236}">
                  <a16:creationId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1752" y="5382175"/>
            <a:ext cx="3968496" cy="8321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rtlCol="0" anchor="ctr" anchorCtr="0">
            <a:normAutofit/>
          </a:bodyPr>
          <a:lstStyle>
            <a:lvl1pPr algn="l"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Замещающее медиа 12">
            <a:extLst>
              <a:ext uri="{FF2B5EF4-FFF2-40B4-BE49-F238E27FC236}">
                <a16:creationId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1743456" y="1113044"/>
            <a:ext cx="8705088" cy="405079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медиа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12729" y="3056551"/>
            <a:ext cx="1309593" cy="470436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12729" y="2995521"/>
            <a:ext cx="1525739" cy="73744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r>
              <a:rPr lang="ru-RU" noProof="0"/>
              <a:t> </a:t>
            </a:r>
          </a:p>
        </p:txBody>
      </p:sp>
      <p:sp>
        <p:nvSpPr>
          <p:cNvPr id="19" name="Полилиния: Фигура 18">
            <a:extLst>
              <a:ext uri="{FF2B5EF4-FFF2-40B4-BE49-F238E27FC236}">
                <a16:creationId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10792048" y="-12728"/>
            <a:ext cx="1398594" cy="16655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10686456" y="-12728"/>
            <a:ext cx="1513025" cy="1983461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01397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21925" y="59458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1225" y="5945824"/>
            <a:ext cx="2639323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6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ru-RU"/>
              <a:t>ДОБАВИТЬ НИЖНИЙ КОЛОНТИТУЛ</a:t>
            </a:r>
            <a:endParaRPr lang="ru-RU" sz="160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3743" y="5945824"/>
            <a:ext cx="642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98C0CDE5-970C-4CC4-BF43-0DA127E73E82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82883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5" r:id="rId8"/>
    <p:sldLayoutId id="2147483657" r:id="rId9"/>
    <p:sldLayoutId id="2147483658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9" r:id="rId16"/>
    <p:sldLayoutId id="2147483670" r:id="rId17"/>
    <p:sldLayoutId id="2147483667" r:id="rId18"/>
    <p:sldLayoutId id="2147483671" r:id="rId19"/>
    <p:sldLayoutId id="2147483668" r:id="rId20"/>
    <p:sldLayoutId id="2147483660" r:id="rId2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574" userDrawn="1">
          <p15:clr>
            <a:srgbClr val="F26B43"/>
          </p15:clr>
        </p15:guide>
        <p15:guide id="4" pos="7106" userDrawn="1">
          <p15:clr>
            <a:srgbClr val="F26B43"/>
          </p15:clr>
        </p15:guide>
        <p15:guide id="5" orient="horz" pos="3748" userDrawn="1">
          <p15:clr>
            <a:srgbClr val="F26B43"/>
          </p15:clr>
        </p15:guide>
        <p15:guide id="6" pos="3250" userDrawn="1">
          <p15:clr>
            <a:srgbClr val="F26B43"/>
          </p15:clr>
        </p15:guide>
        <p15:guide id="7" pos="443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F535A0-9A52-40AD-972C-D0F96C9052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ru-RU" dirty="0"/>
              <a:t>Безопасность в Интернете</a:t>
            </a:r>
          </a:p>
        </p:txBody>
      </p:sp>
      <p:pic>
        <p:nvPicPr>
          <p:cNvPr id="9" name="Рисунок 8" descr="Дети за партой, смотрящие в записную книжку">
            <a:extLst>
              <a:ext uri="{FF2B5EF4-FFF2-40B4-BE49-F238E27FC236}">
                <a16:creationId xmlns:a16="http://schemas.microsoft.com/office/drawing/2014/main" id="{F1EACC03-9DC7-4C77-9BAE-11CBF767B58D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</p:spTree>
    <p:extLst>
      <p:ext uri="{BB962C8B-B14F-4D97-AF65-F5344CB8AC3E}">
        <p14:creationId xmlns:p14="http://schemas.microsoft.com/office/powerpoint/2010/main" val="3997746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79195BEB-A072-45D8-848D-E8CA744F9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ctr">
            <a:noAutofit/>
          </a:bodyPr>
          <a:lstStyle/>
          <a:p>
            <a:pPr rtl="0"/>
            <a:r>
              <a:rPr lang="ru-RU" sz="3200" dirty="0"/>
              <a:t>Анкета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FE58025A-9737-434D-AE90-0CC9E79902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382" y="3103419"/>
            <a:ext cx="5683851" cy="2983278"/>
          </a:xfrm>
        </p:spPr>
        <p:txBody>
          <a:bodyPr rtlCol="0"/>
          <a:lstStyle/>
          <a:p>
            <a:pPr marL="342900" lvl="0" indent="-342900" algn="just">
              <a:spcBef>
                <a:spcPts val="500"/>
              </a:spcBef>
              <a:spcAft>
                <a:spcPts val="500"/>
              </a:spcAft>
              <a:buFont typeface="+mj-lt"/>
              <a:buAutoNum type="arabicParenR"/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Есть ли у Вашего ребенка доступ к Интернету?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20725" lvl="0" indent="-277813" algn="just">
              <a:spcBef>
                <a:spcPts val="150"/>
              </a:spcBef>
              <a:spcAft>
                <a:spcPts val="150"/>
              </a:spcAft>
              <a:buFont typeface="+mj-lt"/>
              <a:buAutoNum type="alphaLcParenR"/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да;  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20725" lvl="0" indent="-277813" algn="just">
              <a:spcBef>
                <a:spcPts val="150"/>
              </a:spcBef>
              <a:spcAft>
                <a:spcPts val="150"/>
              </a:spcAft>
              <a:buFont typeface="+mj-lt"/>
              <a:buAutoNum type="alphaLcParenR"/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нет.  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rtl="0">
              <a:buNone/>
            </a:pPr>
            <a:endParaRPr lang="ru-RU" dirty="0"/>
          </a:p>
        </p:txBody>
      </p:sp>
      <p:pic>
        <p:nvPicPr>
          <p:cNvPr id="17" name="Рисунок 16" descr="Мальчик, читающий книгу">
            <a:extLst>
              <a:ext uri="{FF2B5EF4-FFF2-40B4-BE49-F238E27FC236}">
                <a16:creationId xmlns:a16="http://schemas.microsoft.com/office/drawing/2014/main" id="{C8B885F2-2AC2-46A9-9D9B-71123D1A1F6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720000">
            <a:off x="6384187" y="209524"/>
            <a:ext cx="4647699" cy="5472101"/>
          </a:xfr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3E8D56A-2615-403F-A09F-BC30DF1E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smtClean="0"/>
              <a:pPr rtl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418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79195BEB-A072-45D8-848D-E8CA744F9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ctr">
            <a:noAutofit/>
          </a:bodyPr>
          <a:lstStyle/>
          <a:p>
            <a:pPr rtl="0"/>
            <a:r>
              <a:rPr lang="ru-RU" sz="3200" dirty="0"/>
              <a:t>Анкета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FE58025A-9737-434D-AE90-0CC9E79902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382" y="3103418"/>
            <a:ext cx="6220691" cy="3338945"/>
          </a:xfrm>
        </p:spPr>
        <p:txBody>
          <a:bodyPr rtlCol="0"/>
          <a:lstStyle/>
          <a:p>
            <a:pPr marL="0" lvl="0" indent="0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Как часто ребенок использует Интернет?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3888" lvl="0" indent="-263525" algn="just">
              <a:spcBef>
                <a:spcPts val="150"/>
              </a:spcBef>
              <a:spcAft>
                <a:spcPts val="150"/>
              </a:spcAft>
              <a:buSzPts val="1400"/>
              <a:buFont typeface="+mj-lt"/>
              <a:buAutoNum type="alphaLcParenR"/>
              <a:tabLst>
                <a:tab pos="9906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несколько раз в день; 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3888" lvl="0" indent="-263525" algn="just">
              <a:spcBef>
                <a:spcPts val="150"/>
              </a:spcBef>
              <a:spcAft>
                <a:spcPts val="150"/>
              </a:spcAft>
              <a:buSzPts val="1400"/>
              <a:buFont typeface="+mj-lt"/>
              <a:buAutoNum type="alphaLcParenR"/>
              <a:tabLst>
                <a:tab pos="9906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каждый день или почти каждый день; 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3888" lvl="0" indent="-263525" algn="just">
              <a:spcBef>
                <a:spcPts val="150"/>
              </a:spcBef>
              <a:spcAft>
                <a:spcPts val="150"/>
              </a:spcAft>
              <a:buSzPts val="1400"/>
              <a:buFont typeface="+mj-lt"/>
              <a:buAutoNum type="alphaLcParenR"/>
              <a:tabLst>
                <a:tab pos="9906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 или два раза в неделю; 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3888" lvl="0" indent="-263525" algn="just">
              <a:spcBef>
                <a:spcPts val="150"/>
              </a:spcBef>
              <a:spcAft>
                <a:spcPts val="150"/>
              </a:spcAft>
              <a:buSzPts val="1400"/>
              <a:buFont typeface="+mj-lt"/>
              <a:buAutoNum type="alphaLcParenR"/>
              <a:tabLst>
                <a:tab pos="9906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один-два раза в месяц и реже. 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rtl="0">
              <a:buNone/>
            </a:pPr>
            <a:endParaRPr lang="ru-RU" dirty="0"/>
          </a:p>
        </p:txBody>
      </p:sp>
      <p:pic>
        <p:nvPicPr>
          <p:cNvPr id="17" name="Рисунок 16" descr="Мальчик, читающий книгу">
            <a:extLst>
              <a:ext uri="{FF2B5EF4-FFF2-40B4-BE49-F238E27FC236}">
                <a16:creationId xmlns:a16="http://schemas.microsoft.com/office/drawing/2014/main" id="{C8B885F2-2AC2-46A9-9D9B-71123D1A1F6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720000">
            <a:off x="6384187" y="209524"/>
            <a:ext cx="4647699" cy="5472101"/>
          </a:xfr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3E8D56A-2615-403F-A09F-BC30DF1E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smtClean="0"/>
              <a:pPr rtl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650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79195BEB-A072-45D8-848D-E8CA744F9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ctr">
            <a:noAutofit/>
          </a:bodyPr>
          <a:lstStyle/>
          <a:p>
            <a:pPr rtl="0"/>
            <a:r>
              <a:rPr lang="ru-RU" sz="3200" dirty="0"/>
              <a:t>Анкета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FE58025A-9737-434D-AE90-0CC9E79902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382" y="3103419"/>
            <a:ext cx="5683851" cy="2983278"/>
          </a:xfrm>
        </p:spPr>
        <p:txBody>
          <a:bodyPr rtlCol="0"/>
          <a:lstStyle/>
          <a:p>
            <a:pPr marL="0" lvl="0" indent="0" algn="just">
              <a:spcBef>
                <a:spcPts val="150"/>
              </a:spcBef>
              <a:spcAft>
                <a:spcPts val="150"/>
              </a:spcAft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Следите ли Вы за тем, чем ребёнок занимается сидя за компьютером?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3275" lvl="0" indent="-442913" algn="just">
              <a:spcBef>
                <a:spcPts val="150"/>
              </a:spcBef>
              <a:spcAft>
                <a:spcPts val="150"/>
              </a:spcAft>
              <a:buFont typeface="+mj-lt"/>
              <a:buAutoNum type="alphaLcParenR"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всегда; 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3275" lvl="0" indent="-442913" algn="just">
              <a:spcBef>
                <a:spcPts val="150"/>
              </a:spcBef>
              <a:spcAft>
                <a:spcPts val="150"/>
              </a:spcAft>
              <a:buFont typeface="+mj-lt"/>
              <a:buAutoNum type="alphaLcParenR"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редко;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3275" lvl="0" indent="-442913" algn="just">
              <a:spcBef>
                <a:spcPts val="150"/>
              </a:spcBef>
              <a:spcAft>
                <a:spcPts val="150"/>
              </a:spcAft>
              <a:buFont typeface="+mj-lt"/>
              <a:buAutoNum type="alphaLcParenR"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никогда. 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rtl="0">
              <a:buNone/>
            </a:pPr>
            <a:endParaRPr lang="ru-RU" dirty="0"/>
          </a:p>
        </p:txBody>
      </p:sp>
      <p:pic>
        <p:nvPicPr>
          <p:cNvPr id="17" name="Рисунок 16" descr="Мальчик, читающий книгу">
            <a:extLst>
              <a:ext uri="{FF2B5EF4-FFF2-40B4-BE49-F238E27FC236}">
                <a16:creationId xmlns:a16="http://schemas.microsoft.com/office/drawing/2014/main" id="{C8B885F2-2AC2-46A9-9D9B-71123D1A1F6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720000">
            <a:off x="6384187" y="209524"/>
            <a:ext cx="4647699" cy="5472101"/>
          </a:xfr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3E8D56A-2615-403F-A09F-BC30DF1E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smtClean="0"/>
              <a:pPr rtl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202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79195BEB-A072-45D8-848D-E8CA744F9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ctr">
            <a:noAutofit/>
          </a:bodyPr>
          <a:lstStyle/>
          <a:p>
            <a:pPr rtl="0"/>
            <a:r>
              <a:rPr lang="ru-RU" sz="3200" dirty="0"/>
              <a:t>Анкета</a:t>
            </a:r>
          </a:p>
        </p:txBody>
      </p:sp>
      <p:pic>
        <p:nvPicPr>
          <p:cNvPr id="17" name="Рисунок 16" descr="Мальчик, читающий книгу">
            <a:extLst>
              <a:ext uri="{FF2B5EF4-FFF2-40B4-BE49-F238E27FC236}">
                <a16:creationId xmlns:a16="http://schemas.microsoft.com/office/drawing/2014/main" id="{C8B885F2-2AC2-46A9-9D9B-71123D1A1F6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720000">
            <a:off x="6384187" y="209524"/>
            <a:ext cx="4647699" cy="5472101"/>
          </a:xfr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3E8D56A-2615-403F-A09F-BC30DF1E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smtClean="0"/>
              <a:pPr rtl="0"/>
              <a:t>5</a:t>
            </a:fld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FE58025A-9737-434D-AE90-0CC9E79902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8545" y="2576945"/>
            <a:ext cx="6414655" cy="4114800"/>
          </a:xfrm>
        </p:spPr>
        <p:txBody>
          <a:bodyPr rtlCol="0">
            <a:normAutofit/>
          </a:bodyPr>
          <a:lstStyle/>
          <a:p>
            <a:pPr marL="0" lvl="0" indent="0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Каким из перечисленных рисков подвергались Вы или Ваши дети, используя Интернет?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150"/>
              </a:spcBef>
              <a:spcAft>
                <a:spcPts val="150"/>
              </a:spcAft>
              <a:buSzPts val="1400"/>
              <a:buFont typeface="+mj-lt"/>
              <a:buAutoNum type="alphaLcParenR"/>
              <a:tabLst>
                <a:tab pos="1350645" algn="l"/>
                <a:tab pos="148971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преследование сообщениями, содержащими оскорбления, агрессию, запугивание; хулиганство и т.д.; 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150"/>
              </a:spcBef>
              <a:spcAft>
                <a:spcPts val="150"/>
              </a:spcAft>
              <a:buSzPts val="1400"/>
              <a:buFont typeface="+mj-lt"/>
              <a:buAutoNum type="alphaLcParenR"/>
              <a:tabLst>
                <a:tab pos="1350645" algn="l"/>
                <a:tab pos="148971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блокировка компьютера, взлом профиля, вирусы, спам, вымогательство денег за разблокировку; 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150"/>
              </a:spcBef>
              <a:spcAft>
                <a:spcPts val="150"/>
              </a:spcAft>
              <a:buSzPts val="1400"/>
              <a:buFont typeface="+mj-lt"/>
              <a:buAutoNum type="alphaLcParenR"/>
              <a:tabLst>
                <a:tab pos="1350645" algn="l"/>
                <a:tab pos="148971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неподобающая или незаконная информация различного рода; 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150"/>
              </a:spcBef>
              <a:spcAft>
                <a:spcPts val="150"/>
              </a:spcAft>
              <a:buSzPts val="1400"/>
              <a:buFont typeface="+mj-lt"/>
              <a:buAutoNum type="alphaLcParenR"/>
              <a:tabLst>
                <a:tab pos="1350645" algn="l"/>
                <a:tab pos="148971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онлайн-мошенничество; 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150"/>
              </a:spcBef>
              <a:spcAft>
                <a:spcPts val="150"/>
              </a:spcAft>
              <a:buSzPts val="1400"/>
              <a:buFont typeface="+mj-lt"/>
              <a:buAutoNum type="alphaLcParenR"/>
              <a:tabLst>
                <a:tab pos="1350645" algn="l"/>
                <a:tab pos="148971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подвергались никаким рискам; 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150"/>
              </a:spcBef>
              <a:spcAft>
                <a:spcPts val="150"/>
              </a:spcAft>
              <a:buSzPts val="1400"/>
              <a:buFont typeface="+mj-lt"/>
              <a:buAutoNum type="alphaLcParenR"/>
              <a:tabLst>
                <a:tab pos="1350645" algn="l"/>
                <a:tab pos="148971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затрудняюсь ответить. 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50"/>
              </a:spcBef>
              <a:spcAft>
                <a:spcPts val="15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rtl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5785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DBC8F8E9-5B10-6AFA-12F4-73D5BEF26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C0CDE5-970C-4CC4-BF43-0DA127E73E82}" type="slidenum">
              <a:rPr lang="ru-RU" noProof="0" smtClean="0"/>
              <a:t>6</a:t>
            </a:fld>
            <a:endParaRPr lang="ru-RU" noProof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111869A-53D0-C013-52D0-21371C9A4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Данные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91EB732-8A5E-82DD-CCD9-CABD869C4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90264" y="971967"/>
            <a:ext cx="7473479" cy="4914065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Дети опережают взрослых по количеству времени, которое они проводят в Интернете. 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возрасте между 8 и 13 годами дети составляют половину общего числа пользователей Интернета.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Более 90% подростков 8-16 лет сталкивались с порнографией в сети 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44 % детей, регулярно использующих Интернет, хоть один раз подвергались сексуальным домогательствам при виртуальном общении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11 % подверглись этому несколько раз.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14.5 % детей назначали встречи с незнакомцами через Интернет.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10 % из них ходили на встречи в одиночку, а 7 % никому не сообщили, что с кем-то встречаются.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38% детей просматривают страницы о насилии.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16% детей просматривают страницы с расистским содержимым.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Согласно исследованию, проведенному в 2006 году в Польше, почти 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1/3 родителей (28,4%) не осознает опасностей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 которыми могут встретиться их дети в Интернете.</a:t>
            </a:r>
          </a:p>
          <a:p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3974288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A2B9233-5884-0CD0-DB8D-111B1F6E5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C0CDE5-970C-4CC4-BF43-0DA127E73E82}" type="slidenum">
              <a:rPr lang="ru-RU" noProof="0" smtClean="0"/>
              <a:t>7</a:t>
            </a:fld>
            <a:endParaRPr lang="ru-RU" noProof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F8D85E5-EC4C-5196-2AEC-72D03B598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Опасности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208FCDF6-68DA-6C8C-2E39-063B007EF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9019" y="1825625"/>
            <a:ext cx="9164782" cy="4351338"/>
          </a:xfrm>
        </p:spPr>
        <p:txBody>
          <a:bodyPr>
            <a:normAutofit/>
          </a:bodyPr>
          <a:lstStyle/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Педофилы, «завлекающие» (развращающие) детей, побуждающие к сексуальным действиям.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Пропаганда антиобщественных действий и преступлений.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Распространение сцен насилия, </a:t>
            </a:r>
            <a:r>
              <a:rPr lang="ru-RU" sz="2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киберпреследование</a:t>
            </a:r>
            <a:r>
              <a:rPr lang="ru-RU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унижение.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Мошенники и обманщики.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Вербовщики террористов, экстремистов и сектантов.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Создатели и распространители вредоносного ПО.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детей высок уровень доверия к информации из Интернета и протестного поведения – опасность выше, чем для взрослого пользователя.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2374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D324C130-BA54-D241-2B02-6B656102B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C0CDE5-970C-4CC4-BF43-0DA127E73E82}" type="slidenum">
              <a:rPr lang="ru-RU" noProof="0" smtClean="0"/>
              <a:t>8</a:t>
            </a:fld>
            <a:endParaRPr lang="ru-RU" noProof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EA88F7-81E3-C074-024C-39978DF4A3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0357987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60958884_TF66931380_Win32" id="{E65701AE-6511-4CE2-AB75-CF621C01686F}" vid="{BEFA25B5-8D48-4E0E-A77B-2DBB64C62E34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для начальной школы</Template>
  <TotalTime>11</TotalTime>
  <Words>366</Words>
  <Application>Microsoft Office PowerPoint</Application>
  <PresentationFormat>Широкоэкранный</PresentationFormat>
  <Paragraphs>53</Paragraphs>
  <Slides>8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Comic Sans MS</vt:lpstr>
      <vt:lpstr>Franklin Gothic Book</vt:lpstr>
      <vt:lpstr>Symbol</vt:lpstr>
      <vt:lpstr>Times New Roman</vt:lpstr>
      <vt:lpstr>Тема Office</vt:lpstr>
      <vt:lpstr>Безопасность в Интернете</vt:lpstr>
      <vt:lpstr>Анкета</vt:lpstr>
      <vt:lpstr>Анкета</vt:lpstr>
      <vt:lpstr>Анкета</vt:lpstr>
      <vt:lpstr>Анкета</vt:lpstr>
      <vt:lpstr>Данные</vt:lpstr>
      <vt:lpstr>Опасности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в Интернете</dc:title>
  <dc:creator>Ольга Гавриш</dc:creator>
  <cp:lastModifiedBy>Ольга Гавриш</cp:lastModifiedBy>
  <cp:revision>1</cp:revision>
  <dcterms:created xsi:type="dcterms:W3CDTF">2023-05-01T19:44:23Z</dcterms:created>
  <dcterms:modified xsi:type="dcterms:W3CDTF">2023-05-01T19:55:58Z</dcterms:modified>
</cp:coreProperties>
</file>