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57" r:id="rId3"/>
    <p:sldId id="258" r:id="rId4"/>
    <p:sldId id="269" r:id="rId5"/>
    <p:sldId id="267" r:id="rId6"/>
    <p:sldId id="270" r:id="rId7"/>
    <p:sldId id="272" r:id="rId8"/>
    <p:sldId id="262" r:id="rId9"/>
    <p:sldId id="259" r:id="rId10"/>
    <p:sldId id="260" r:id="rId11"/>
    <p:sldId id="261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12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72657E-3D41-444C-B2C7-616986C569B4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57FD7D-C1D6-4A95-8D8E-00F82D3742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200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03DCE-F4F6-4F7D-971E-F7B899B584D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236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E5F4-FE77-4081-8D58-6DA114405FB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0A600F2-68AB-4B1B-9580-F9FF3F83270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E5F4-FE77-4081-8D58-6DA114405FB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00F2-68AB-4B1B-9580-F9FF3F8327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E5F4-FE77-4081-8D58-6DA114405FB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00F2-68AB-4B1B-9580-F9FF3F8327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61962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E5F4-FE77-4081-8D58-6DA114405FB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00F2-68AB-4B1B-9580-F9FF3F83270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E5F4-FE77-4081-8D58-6DA114405FB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0A600F2-68AB-4B1B-9580-F9FF3F83270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E5F4-FE77-4081-8D58-6DA114405FB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00F2-68AB-4B1B-9580-F9FF3F83270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E5F4-FE77-4081-8D58-6DA114405FB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00F2-68AB-4B1B-9580-F9FF3F83270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E5F4-FE77-4081-8D58-6DA114405FB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00F2-68AB-4B1B-9580-F9FF3F8327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E5F4-FE77-4081-8D58-6DA114405FB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00F2-68AB-4B1B-9580-F9FF3F8327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E5F4-FE77-4081-8D58-6DA114405FB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600F2-68AB-4B1B-9580-F9FF3F83270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E5F4-FE77-4081-8D58-6DA114405FB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0A600F2-68AB-4B1B-9580-F9FF3F83270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89BE5F4-FE77-4081-8D58-6DA114405FBD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0A600F2-68AB-4B1B-9580-F9FF3F83270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00B0F0"/>
            </a:gs>
            <a:gs pos="12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8064" y="4941168"/>
            <a:ext cx="3456384" cy="158417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Молярный объем газов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176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Расчетные формулы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9600" dirty="0" smtClean="0">
                    <a:solidFill>
                      <a:srgbClr val="FF0000"/>
                    </a:solidFill>
                  </a:rPr>
                  <a:t>n=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9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96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𝑉</m:t>
                        </m:r>
                      </m:num>
                      <m:den>
                        <m:r>
                          <a:rPr lang="en-US" sz="96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𝑉𝑚</m:t>
                        </m:r>
                      </m:den>
                    </m:f>
                  </m:oMath>
                </a14:m>
                <a:r>
                  <a:rPr lang="en-US" sz="9600" dirty="0" smtClean="0">
                    <a:solidFill>
                      <a:srgbClr val="FF0000"/>
                    </a:solidFill>
                  </a:rPr>
                  <a:t> </a:t>
                </a:r>
                <a:r>
                  <a:rPr lang="ru-RU" sz="9600" dirty="0" smtClean="0">
                    <a:solidFill>
                      <a:srgbClr val="FF0000"/>
                    </a:solidFill>
                  </a:rPr>
                  <a:t>; </a:t>
                </a:r>
                <a:r>
                  <a:rPr lang="en-US" sz="9600" dirty="0" smtClean="0">
                    <a:solidFill>
                      <a:srgbClr val="FF0000"/>
                    </a:solidFill>
                  </a:rPr>
                  <a:t>V=</a:t>
                </a:r>
                <a:r>
                  <a:rPr lang="en-US" sz="9600" dirty="0" err="1" smtClean="0">
                    <a:solidFill>
                      <a:srgbClr val="FF0000"/>
                    </a:solidFill>
                  </a:rPr>
                  <a:t>n∙Vm</a:t>
                </a:r>
                <a:endParaRPr lang="ru-RU" sz="9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7778" t="-135" r="-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980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Итоги 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Объем 1 моль вещества называется молярным объемом (</a:t>
            </a:r>
            <a:r>
              <a:rPr lang="en-US" dirty="0" err="1" smtClean="0"/>
              <a:t>Vm</a:t>
            </a:r>
            <a:r>
              <a:rPr lang="en-US" dirty="0" smtClean="0"/>
              <a:t>)</a:t>
            </a:r>
            <a:r>
              <a:rPr lang="ru-RU" dirty="0" smtClean="0"/>
              <a:t>.</a:t>
            </a:r>
          </a:p>
          <a:p>
            <a:pPr marL="514350" indent="-514350">
              <a:buAutoNum type="arabicPeriod"/>
            </a:pPr>
            <a:r>
              <a:rPr lang="ru-RU" dirty="0" smtClean="0"/>
              <a:t>У жидких и твердых веществ их объем зависит от плотности.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Vm</a:t>
            </a:r>
            <a:r>
              <a:rPr lang="en-US" dirty="0" smtClean="0"/>
              <a:t>=22,4</a:t>
            </a:r>
            <a:r>
              <a:rPr lang="ru-RU" dirty="0" smtClean="0"/>
              <a:t>л</a:t>
            </a:r>
            <a:r>
              <a:rPr lang="en-US" dirty="0" smtClean="0"/>
              <a:t>/</a:t>
            </a:r>
            <a:r>
              <a:rPr lang="ru-RU" dirty="0" smtClean="0"/>
              <a:t>моль.</a:t>
            </a:r>
          </a:p>
          <a:p>
            <a:pPr marL="514350" indent="-514350">
              <a:buAutoNum type="arabicPeriod"/>
            </a:pPr>
            <a:r>
              <a:rPr lang="ru-RU" dirty="0" smtClean="0"/>
              <a:t>Нормальные условия (</a:t>
            </a:r>
            <a:r>
              <a:rPr lang="ru-RU" dirty="0" err="1" smtClean="0"/>
              <a:t>н.у</a:t>
            </a:r>
            <a:r>
              <a:rPr lang="ru-RU" dirty="0" smtClean="0"/>
              <a:t>.) </a:t>
            </a:r>
            <a:r>
              <a:rPr lang="en-US" dirty="0" smtClean="0"/>
              <a:t>t=0o, </a:t>
            </a:r>
            <a:r>
              <a:rPr lang="ru-RU" dirty="0" smtClean="0"/>
              <a:t>давление 760 мм </a:t>
            </a:r>
            <a:r>
              <a:rPr lang="ru-RU" dirty="0" err="1" smtClean="0"/>
              <a:t>рт.ст</a:t>
            </a:r>
            <a:r>
              <a:rPr lang="ru-RU" dirty="0" smtClean="0"/>
              <a:t>., или 101,3 кПа.</a:t>
            </a:r>
          </a:p>
          <a:p>
            <a:pPr marL="514350" indent="-514350">
              <a:buAutoNum type="arabicPeriod"/>
            </a:pPr>
            <a:r>
              <a:rPr lang="ru-RU" dirty="0" smtClean="0"/>
              <a:t>Молярный объем газообразных веществ выражается в л/моль; мл/моль; м</a:t>
            </a:r>
            <a:r>
              <a:rPr lang="ru-RU" baseline="30000" dirty="0" smtClean="0"/>
              <a:t>3</a:t>
            </a:r>
            <a:r>
              <a:rPr lang="ru-RU" dirty="0" smtClean="0"/>
              <a:t>/моль.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1621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Параграф № 16, упр. 2,3.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241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Ответить на вопросы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/>
                  <a:t>1. Какие параметры вещества объединяет понятие количество вещества?</a:t>
                </a:r>
              </a:p>
              <a:p>
                <a:pPr marL="0" indent="0">
                  <a:buNone/>
                </a:pPr>
                <a:r>
                  <a:rPr lang="ru-RU" dirty="0" smtClean="0"/>
                  <a:t>2. Что такое моль?</a:t>
                </a:r>
              </a:p>
              <a:p>
                <a:pPr marL="0" indent="0">
                  <a:buNone/>
                </a:pPr>
                <a:r>
                  <a:rPr lang="ru-RU" dirty="0" smtClean="0"/>
                  <a:t>3. Дать определение – молярная масса.</a:t>
                </a:r>
              </a:p>
              <a:p>
                <a:pPr marL="0" indent="0">
                  <a:buNone/>
                </a:pPr>
                <a:r>
                  <a:rPr lang="ru-RU" dirty="0" smtClean="0"/>
                  <a:t>4. Как рассчитать количество вещества?</a:t>
                </a:r>
              </a:p>
              <a:p>
                <a:pPr marL="0" indent="0">
                  <a:buNone/>
                </a:pPr>
                <a:r>
                  <a:rPr lang="en-US" dirty="0"/>
                  <a:t>n</a:t>
                </a:r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ru-RU" b="0" i="1" smtClean="0">
                            <a:latin typeface="Cambria Math"/>
                          </a:rPr>
                          <m:t>?</m:t>
                        </m:r>
                      </m:den>
                    </m:f>
                  </m:oMath>
                </a14:m>
                <a:r>
                  <a:rPr lang="ru-RU" dirty="0" smtClean="0"/>
                  <a:t> ;    </a:t>
                </a:r>
                <a:r>
                  <a:rPr lang="en-US" dirty="0" smtClean="0"/>
                  <a:t>n=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𝑁</m:t>
                        </m:r>
                      </m:num>
                      <m:den>
                        <m:r>
                          <a:rPr lang="ru-RU" b="0" i="1" smtClean="0">
                            <a:latin typeface="Cambria Math"/>
                          </a:rPr>
                          <m:t>?</m:t>
                        </m:r>
                      </m:den>
                    </m:f>
                  </m:oMath>
                </a14:m>
                <a:r>
                  <a:rPr lang="ru-RU" dirty="0" smtClean="0"/>
                  <a:t> ;     </a:t>
                </a:r>
                <a:r>
                  <a:rPr lang="en-US" dirty="0" smtClean="0"/>
                  <a:t>M=</a:t>
                </a:r>
                <a:r>
                  <a:rPr lang="ru-RU" dirty="0" smtClean="0"/>
                  <a:t>?;    </a:t>
                </a:r>
                <a:r>
                  <a:rPr lang="en-US" dirty="0" smtClean="0"/>
                  <a:t>N</a:t>
                </a:r>
                <a:r>
                  <a:rPr lang="en-US" sz="1800" dirty="0" smtClean="0"/>
                  <a:t>A</a:t>
                </a:r>
                <a:r>
                  <a:rPr lang="en-US" sz="2800" dirty="0" smtClean="0"/>
                  <a:t>=</a:t>
                </a:r>
                <a:r>
                  <a:rPr lang="ru-RU" sz="2800" dirty="0" smtClean="0"/>
                  <a:t>?</a:t>
                </a:r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6150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Самостоятельная работа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Вариант № 1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Вариант № 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Найдите массу 0,5 моль кислорода, сколько молекул будет содержать данное количество вещества?</a:t>
            </a:r>
          </a:p>
          <a:p>
            <a:pPr marL="457200" indent="-457200">
              <a:buAutoNum type="arabicPeriod"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Вычислите массу 12х10</a:t>
            </a:r>
            <a:r>
              <a:rPr lang="ru-RU" sz="2800" baseline="30000" dirty="0" smtClean="0">
                <a:solidFill>
                  <a:schemeClr val="tx2">
                    <a:lumMod val="75000"/>
                  </a:schemeClr>
                </a:solidFill>
              </a:rPr>
              <a:t>23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молекул воды.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half" idx="4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AutoNum type="arabicPeriod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 Найдите массу 1,5 моль воды, сколько молекул будет содержать данное количество вещества?</a:t>
            </a:r>
          </a:p>
          <a:p>
            <a:pPr marL="457200" indent="-457200">
              <a:buAutoNum type="arabicPeriod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Вычислите массу 3х10</a:t>
            </a:r>
            <a:r>
              <a:rPr lang="ru-RU" sz="2800" baseline="30000" dirty="0" smtClean="0">
                <a:solidFill>
                  <a:schemeClr val="accent2">
                    <a:lumMod val="75000"/>
                  </a:schemeClr>
                </a:solidFill>
              </a:rPr>
              <a:t>23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 молекул азота.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55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685800" y="2057400"/>
            <a:ext cx="7772040" cy="29714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1" strike="noStrike" dirty="0">
                <a:solidFill>
                  <a:srgbClr val="005DE6"/>
                </a:solidFill>
                <a:latin typeface="Times New Roman"/>
              </a:rPr>
              <a:t>«</a:t>
            </a:r>
            <a:r>
              <a:rPr lang="en-US" sz="4400" b="1" strike="noStrike" dirty="0" err="1">
                <a:solidFill>
                  <a:srgbClr val="005DE6"/>
                </a:solidFill>
                <a:latin typeface="Times New Roman"/>
              </a:rPr>
              <a:t>Для</a:t>
            </a:r>
            <a:r>
              <a:rPr lang="en-US" sz="4400" b="1" strike="noStrike" dirty="0">
                <a:solidFill>
                  <a:srgbClr val="005DE6"/>
                </a:solidFill>
                <a:latin typeface="Times New Roman"/>
              </a:rPr>
              <a:t> </a:t>
            </a:r>
            <a:r>
              <a:rPr lang="en-US" sz="4400" b="1" strike="noStrike" dirty="0" err="1">
                <a:solidFill>
                  <a:srgbClr val="005DE6"/>
                </a:solidFill>
                <a:latin typeface="Times New Roman"/>
              </a:rPr>
              <a:t>тех</a:t>
            </a:r>
            <a:r>
              <a:rPr lang="en-US" sz="4400" b="1" strike="noStrike" dirty="0">
                <a:solidFill>
                  <a:srgbClr val="005DE6"/>
                </a:solidFill>
                <a:latin typeface="Times New Roman"/>
              </a:rPr>
              <a:t>, </a:t>
            </a:r>
            <a:r>
              <a:rPr lang="en-US" sz="4400" b="1" strike="noStrike" dirty="0" err="1">
                <a:solidFill>
                  <a:srgbClr val="005DE6"/>
                </a:solidFill>
                <a:latin typeface="Times New Roman"/>
              </a:rPr>
              <a:t>кто</a:t>
            </a:r>
            <a:r>
              <a:rPr lang="en-US" sz="4400" b="1" strike="noStrike" dirty="0">
                <a:solidFill>
                  <a:srgbClr val="005DE6"/>
                </a:solidFill>
                <a:latin typeface="Times New Roman"/>
              </a:rPr>
              <a:t> </a:t>
            </a:r>
            <a:r>
              <a:rPr lang="en-US" sz="4400" b="1" strike="noStrike" dirty="0" err="1">
                <a:solidFill>
                  <a:srgbClr val="005DE6"/>
                </a:solidFill>
                <a:latin typeface="Times New Roman"/>
              </a:rPr>
              <a:t>мало</a:t>
            </a:r>
            <a:r>
              <a:rPr lang="en-US" sz="4400" b="1" strike="noStrike" dirty="0">
                <a:solidFill>
                  <a:srgbClr val="005DE6"/>
                </a:solidFill>
                <a:latin typeface="Times New Roman"/>
              </a:rPr>
              <a:t> </a:t>
            </a:r>
            <a:r>
              <a:rPr lang="en-US" sz="4400" b="1" strike="noStrike" dirty="0" err="1">
                <a:solidFill>
                  <a:srgbClr val="005DE6"/>
                </a:solidFill>
                <a:latin typeface="Times New Roman"/>
              </a:rPr>
              <a:t>знает</a:t>
            </a:r>
            <a:r>
              <a:rPr lang="en-US" sz="4400" b="1" strike="noStrike" dirty="0">
                <a:solidFill>
                  <a:srgbClr val="005DE6"/>
                </a:solidFill>
                <a:latin typeface="Times New Roman"/>
              </a:rPr>
              <a:t> 
и </a:t>
            </a:r>
            <a:r>
              <a:rPr lang="en-US" sz="4400" b="1" strike="noStrike" dirty="0" err="1">
                <a:solidFill>
                  <a:srgbClr val="005DE6"/>
                </a:solidFill>
                <a:latin typeface="Times New Roman"/>
              </a:rPr>
              <a:t>этого</a:t>
            </a:r>
            <a:r>
              <a:rPr lang="en-US" sz="4400" b="1" strike="noStrike" dirty="0">
                <a:solidFill>
                  <a:srgbClr val="005DE6"/>
                </a:solidFill>
                <a:latin typeface="Times New Roman"/>
              </a:rPr>
              <a:t> </a:t>
            </a:r>
            <a:r>
              <a:rPr lang="en-US" sz="4400" b="1" strike="noStrike" dirty="0" err="1">
                <a:solidFill>
                  <a:srgbClr val="005DE6"/>
                </a:solidFill>
                <a:latin typeface="Times New Roman"/>
              </a:rPr>
              <a:t>много</a:t>
            </a:r>
            <a:r>
              <a:rPr lang="en-US" sz="4400" b="1" strike="noStrike" dirty="0">
                <a:solidFill>
                  <a:srgbClr val="005DE6"/>
                </a:solidFill>
                <a:latin typeface="Times New Roman"/>
              </a:rPr>
              <a:t>,
    а </a:t>
            </a:r>
            <a:r>
              <a:rPr lang="en-US" sz="4400" b="1" strike="noStrike" dirty="0" err="1">
                <a:solidFill>
                  <a:srgbClr val="005DE6"/>
                </a:solidFill>
                <a:latin typeface="Times New Roman"/>
              </a:rPr>
              <a:t>для</a:t>
            </a:r>
            <a:r>
              <a:rPr lang="en-US" sz="4400" b="1" strike="noStrike" dirty="0">
                <a:solidFill>
                  <a:srgbClr val="005DE6"/>
                </a:solidFill>
                <a:latin typeface="Times New Roman"/>
              </a:rPr>
              <a:t> </a:t>
            </a:r>
            <a:r>
              <a:rPr lang="en-US" sz="4400" b="1" strike="noStrike" dirty="0" err="1">
                <a:solidFill>
                  <a:srgbClr val="005DE6"/>
                </a:solidFill>
                <a:latin typeface="Times New Roman"/>
              </a:rPr>
              <a:t>тех</a:t>
            </a:r>
            <a:r>
              <a:rPr lang="en-US" sz="4400" b="1" strike="noStrike" dirty="0">
                <a:solidFill>
                  <a:srgbClr val="005DE6"/>
                </a:solidFill>
                <a:latin typeface="Times New Roman"/>
              </a:rPr>
              <a:t>, </a:t>
            </a:r>
            <a:r>
              <a:rPr lang="en-US" sz="4400" b="1" strike="noStrike" dirty="0" err="1">
                <a:solidFill>
                  <a:srgbClr val="005DE6"/>
                </a:solidFill>
                <a:latin typeface="Times New Roman"/>
              </a:rPr>
              <a:t>кто</a:t>
            </a:r>
            <a:r>
              <a:rPr lang="en-US" sz="4400" b="1" strike="noStrike" dirty="0">
                <a:solidFill>
                  <a:srgbClr val="005DE6"/>
                </a:solidFill>
                <a:latin typeface="Times New Roman"/>
              </a:rPr>
              <a:t> </a:t>
            </a:r>
            <a:r>
              <a:rPr lang="en-US" sz="4400" b="1" strike="noStrike" dirty="0" err="1">
                <a:solidFill>
                  <a:srgbClr val="005DE6"/>
                </a:solidFill>
                <a:latin typeface="Times New Roman"/>
              </a:rPr>
              <a:t>хочет</a:t>
            </a:r>
            <a:r>
              <a:rPr lang="en-US" sz="4400" b="1" strike="noStrike" dirty="0">
                <a:solidFill>
                  <a:srgbClr val="005DE6"/>
                </a:solidFill>
                <a:latin typeface="Times New Roman"/>
              </a:rPr>
              <a:t> </a:t>
            </a:r>
            <a:r>
              <a:rPr lang="en-US" sz="4400" b="1" strike="noStrike" dirty="0" err="1">
                <a:solidFill>
                  <a:srgbClr val="005DE6"/>
                </a:solidFill>
                <a:latin typeface="Times New Roman"/>
              </a:rPr>
              <a:t>знать</a:t>
            </a:r>
            <a:r>
              <a:rPr lang="en-US" sz="4400" b="1" strike="noStrike" dirty="0">
                <a:solidFill>
                  <a:srgbClr val="005DE6"/>
                </a:solidFill>
                <a:latin typeface="Times New Roman"/>
              </a:rPr>
              <a:t> </a:t>
            </a:r>
            <a:r>
              <a:rPr lang="en-US" sz="4400" b="1" strike="noStrike" dirty="0" err="1">
                <a:solidFill>
                  <a:srgbClr val="005DE6"/>
                </a:solidFill>
                <a:latin typeface="Times New Roman"/>
              </a:rPr>
              <a:t>много</a:t>
            </a:r>
            <a:r>
              <a:rPr lang="en-US" sz="4400" b="1" strike="noStrike" dirty="0">
                <a:solidFill>
                  <a:srgbClr val="005DE6"/>
                </a:solidFill>
                <a:latin typeface="Times New Roman"/>
              </a:rPr>
              <a:t> 
и </a:t>
            </a:r>
            <a:r>
              <a:rPr lang="en-US" sz="4400" b="1" strike="noStrike" dirty="0" err="1">
                <a:solidFill>
                  <a:srgbClr val="005DE6"/>
                </a:solidFill>
                <a:latin typeface="Times New Roman"/>
              </a:rPr>
              <a:t>этого</a:t>
            </a:r>
            <a:r>
              <a:rPr lang="en-US" sz="4400" b="1" strike="noStrike" dirty="0">
                <a:solidFill>
                  <a:srgbClr val="005DE6"/>
                </a:solidFill>
                <a:latin typeface="Times New Roman"/>
              </a:rPr>
              <a:t> </a:t>
            </a:r>
            <a:r>
              <a:rPr lang="en-US" sz="4400" b="1" strike="noStrike" dirty="0" err="1">
                <a:solidFill>
                  <a:srgbClr val="005DE6"/>
                </a:solidFill>
                <a:latin typeface="Times New Roman"/>
              </a:rPr>
              <a:t>мало</a:t>
            </a:r>
            <a:r>
              <a:rPr lang="en-US" sz="4400" b="1" strike="noStrike" dirty="0">
                <a:solidFill>
                  <a:srgbClr val="005DE6"/>
                </a:solidFill>
                <a:latin typeface="Times New Roman"/>
              </a:rPr>
              <a:t>»
</a:t>
            </a:r>
            <a:endParaRPr dirty="0"/>
          </a:p>
        </p:txBody>
      </p:sp>
      <p:sp>
        <p:nvSpPr>
          <p:cNvPr id="121" name="TextShape 2"/>
          <p:cNvSpPr txBox="1"/>
          <p:nvPr/>
        </p:nvSpPr>
        <p:spPr>
          <a:xfrm>
            <a:off x="6553080" y="4419720"/>
            <a:ext cx="1904760" cy="1980720"/>
          </a:xfrm>
          <a:prstGeom prst="rect">
            <a:avLst/>
          </a:prstGeom>
          <a:solidFill>
            <a:srgbClr val="4F81BD"/>
          </a:solidFill>
          <a:ln w="9360">
            <a:solidFill>
              <a:srgbClr val="000000"/>
            </a:solidFill>
            <a:round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ru-RU" b="1" strike="noStrike">
                <a:solidFill>
                  <a:srgbClr val="FFFFFF"/>
                </a:solidFill>
                <a:latin typeface="Calibri"/>
              </a:rPr>
              <a:t>Л.Зорина</a:t>
            </a:r>
            <a:endParaRPr/>
          </a:p>
        </p:txBody>
      </p:sp>
      <p:sp>
        <p:nvSpPr>
          <p:cNvPr id="122" name="CustomShape 3"/>
          <p:cNvSpPr/>
          <p:nvPr/>
        </p:nvSpPr>
        <p:spPr>
          <a:xfrm>
            <a:off x="1828800" y="685800"/>
            <a:ext cx="6019560" cy="913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5400" strike="noStrike" dirty="0">
                <a:solidFill>
                  <a:srgbClr val="00CC00"/>
                </a:solidFill>
                <a:latin typeface="Times New Roman"/>
              </a:rPr>
              <a:t>Эпиграф урока:</a:t>
            </a:r>
            <a:r>
              <a:rPr lang="ru-RU" sz="5400" strike="noStrike" dirty="0">
                <a:solidFill>
                  <a:srgbClr val="000000"/>
                </a:solidFill>
                <a:latin typeface="Times New Roman"/>
              </a:rPr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4512937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457200" y="274680"/>
            <a:ext cx="8229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
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Выберите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только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те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элементы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которые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образуют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простые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вещества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находящиеся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в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газообразном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состоянии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при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н. у.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Запишите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названия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этих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элементов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в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сетку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кроссворда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таким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образом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чтобы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в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выделенных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клетках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получилась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фамилия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учёного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.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Запишите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эту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фамилию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в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ответе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одним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словом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, в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именительном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падеже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единственном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числе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без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каких-либо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знаков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600" b="1" strike="noStrike" dirty="0" err="1">
                <a:solidFill>
                  <a:srgbClr val="000000"/>
                </a:solidFill>
                <a:latin typeface="Times New Roman"/>
              </a:rPr>
              <a:t>препинания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.</a:t>
            </a:r>
            <a:r>
              <a:rPr lang="en-US" sz="1600" strike="noStrike" dirty="0">
                <a:solidFill>
                  <a:srgbClr val="000000"/>
                </a:solidFill>
                <a:latin typeface="Times New Roman"/>
              </a:rPr>
              <a:t>
</a:t>
            </a:r>
            <a:r>
              <a:rPr lang="en-US" sz="1600" b="1" strike="noStrike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en-US" sz="1600" strike="noStrike" dirty="0">
                <a:solidFill>
                  <a:srgbClr val="000000"/>
                </a:solidFill>
                <a:latin typeface="Times New Roman"/>
              </a:rPr>
              <a:t>
</a:t>
            </a:r>
            <a:endParaRPr dirty="0"/>
          </a:p>
        </p:txBody>
      </p:sp>
      <p:sp>
        <p:nvSpPr>
          <p:cNvPr id="124" name="TextShape 2"/>
          <p:cNvSpPr txBox="1"/>
          <p:nvPr/>
        </p:nvSpPr>
        <p:spPr>
          <a:xfrm>
            <a:off x="914400" y="1905120"/>
            <a:ext cx="7772040" cy="42206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/>
          </a:p>
        </p:txBody>
      </p:sp>
      <p:pic>
        <p:nvPicPr>
          <p:cNvPr id="125" name="Рисунок 3"/>
          <p:cNvPicPr/>
          <p:nvPr/>
        </p:nvPicPr>
        <p:blipFill>
          <a:blip r:embed="rId3"/>
          <a:stretch/>
        </p:blipFill>
        <p:spPr>
          <a:xfrm>
            <a:off x="762120" y="1752480"/>
            <a:ext cx="8000640" cy="4495320"/>
          </a:xfrm>
          <a:prstGeom prst="rect">
            <a:avLst/>
          </a:prstGeom>
          <a:ln w="9360">
            <a:noFill/>
          </a:ln>
        </p:spPr>
      </p:pic>
    </p:spTree>
    <p:extLst>
      <p:ext uri="{BB962C8B-B14F-4D97-AF65-F5344CB8AC3E}">
        <p14:creationId xmlns:p14="http://schemas.microsoft.com/office/powerpoint/2010/main" val="137273808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24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Авогадро</a:t>
            </a:r>
            <a:r>
              <a:rPr lang="ru-RU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6354" t="20508" r="29722" b="34570"/>
          <a:stretch>
            <a:fillRect/>
          </a:stretch>
        </p:blipFill>
        <p:spPr bwMode="auto">
          <a:xfrm>
            <a:off x="428597" y="1357298"/>
            <a:ext cx="8302298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30162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785786" y="214290"/>
            <a:ext cx="4143372" cy="62151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27" name="Picture 2"/>
          <p:cNvPicPr/>
          <p:nvPr/>
        </p:nvPicPr>
        <p:blipFill>
          <a:blip r:embed="rId2"/>
          <a:stretch/>
        </p:blipFill>
        <p:spPr>
          <a:xfrm>
            <a:off x="1071538" y="500042"/>
            <a:ext cx="3580920" cy="4706640"/>
          </a:xfrm>
          <a:prstGeom prst="rect">
            <a:avLst/>
          </a:prstGeom>
          <a:ln w="88920">
            <a:solidFill>
              <a:srgbClr val="FFFFFF"/>
            </a:solidFill>
            <a:miter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8" name="CustomShape 2"/>
          <p:cNvSpPr/>
          <p:nvPr/>
        </p:nvSpPr>
        <p:spPr>
          <a:xfrm>
            <a:off x="2000232" y="5572140"/>
            <a:ext cx="2000264" cy="5000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000" b="1" i="1" strike="noStrike" dirty="0">
                <a:solidFill>
                  <a:srgbClr val="000000"/>
                </a:solidFill>
                <a:latin typeface="Times New Roman"/>
              </a:rPr>
              <a:t>А. Авогадро</a:t>
            </a:r>
            <a:endParaRPr sz="2000"/>
          </a:p>
        </p:txBody>
      </p:sp>
      <p:sp>
        <p:nvSpPr>
          <p:cNvPr id="129" name="CustomShape 3"/>
          <p:cNvSpPr/>
          <p:nvPr/>
        </p:nvSpPr>
        <p:spPr>
          <a:xfrm>
            <a:off x="5259240" y="357840"/>
            <a:ext cx="2925360" cy="863280"/>
          </a:xfrm>
          <a:prstGeom prst="roundRect">
            <a:avLst>
              <a:gd name="adj" fmla="val 16667"/>
            </a:avLst>
          </a:prstGeom>
          <a:ln>
            <a:solidFill>
              <a:srgbClr val="BE4B48"/>
            </a:solidFill>
            <a:round/>
          </a:ln>
          <a:effectLst>
            <a:outerShdw blurRad="40000" dist="20000" dir="540000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b="1" strike="noStrike">
                <a:solidFill>
                  <a:srgbClr val="000000"/>
                </a:solidFill>
                <a:latin typeface="Times New Roman"/>
              </a:rPr>
              <a:t>1 моль вещества </a:t>
            </a:r>
            <a:endParaRPr/>
          </a:p>
        </p:txBody>
      </p:sp>
      <p:sp>
        <p:nvSpPr>
          <p:cNvPr id="130" name="CustomShape 4"/>
          <p:cNvSpPr/>
          <p:nvPr/>
        </p:nvSpPr>
        <p:spPr>
          <a:xfrm>
            <a:off x="5257800" y="2133720"/>
            <a:ext cx="2925360" cy="865440"/>
          </a:xfrm>
          <a:prstGeom prst="roundRect">
            <a:avLst>
              <a:gd name="adj" fmla="val 16667"/>
            </a:avLst>
          </a:prstGeom>
          <a:ln>
            <a:solidFill>
              <a:srgbClr val="BE4B48"/>
            </a:solidFill>
            <a:round/>
          </a:ln>
          <a:effectLst>
            <a:outerShdw blurRad="40000" dist="20000" dir="540000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b="1" strike="noStrike">
                <a:solidFill>
                  <a:srgbClr val="000000"/>
                </a:solidFill>
                <a:latin typeface="Times New Roman"/>
              </a:rPr>
              <a:t>6,02 · 10</a:t>
            </a:r>
            <a:r>
              <a:rPr lang="ru-RU" b="1" strike="noStrike" baseline="30000">
                <a:solidFill>
                  <a:srgbClr val="000000"/>
                </a:solidFill>
                <a:latin typeface="Times New Roman"/>
              </a:rPr>
              <a:t>23</a:t>
            </a:r>
            <a:r>
              <a:rPr lang="ru-RU" b="1" strike="noStrike">
                <a:solidFill>
                  <a:srgbClr val="000000"/>
                </a:solidFill>
                <a:latin typeface="Times New Roman"/>
              </a:rPr>
              <a:t> частиц</a:t>
            </a:r>
            <a:endParaRPr/>
          </a:p>
        </p:txBody>
      </p:sp>
      <p:sp>
        <p:nvSpPr>
          <p:cNvPr id="131" name="CustomShape 5"/>
          <p:cNvSpPr/>
          <p:nvPr/>
        </p:nvSpPr>
        <p:spPr>
          <a:xfrm>
            <a:off x="5232240" y="3987720"/>
            <a:ext cx="2952360" cy="863280"/>
          </a:xfrm>
          <a:prstGeom prst="roundRect">
            <a:avLst>
              <a:gd name="adj" fmla="val 16667"/>
            </a:avLst>
          </a:prstGeom>
          <a:ln>
            <a:solidFill>
              <a:srgbClr val="BE4B48"/>
            </a:solidFill>
            <a:round/>
          </a:ln>
          <a:effectLst>
            <a:outerShdw blurRad="40000" dist="20000" dir="540000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b="1" strike="noStrike">
                <a:solidFill>
                  <a:srgbClr val="000000"/>
                </a:solidFill>
                <a:latin typeface="Times New Roman"/>
              </a:rPr>
              <a:t>Постоянная Авогадро</a:t>
            </a:r>
            <a:endParaRPr/>
          </a:p>
        </p:txBody>
      </p:sp>
      <p:sp>
        <p:nvSpPr>
          <p:cNvPr id="132" name="CustomShape 6"/>
          <p:cNvSpPr/>
          <p:nvPr/>
        </p:nvSpPr>
        <p:spPr>
          <a:xfrm rot="5400000">
            <a:off x="6338520" y="1557000"/>
            <a:ext cx="767880" cy="287640"/>
          </a:xfrm>
          <a:prstGeom prst="stripedRightArrow">
            <a:avLst>
              <a:gd name="adj1" fmla="val 50000"/>
              <a:gd name="adj2" fmla="val 50000"/>
            </a:avLst>
          </a:prstGeom>
          <a:ln>
            <a:noFill/>
          </a:ln>
          <a:effectLst>
            <a:outerShdw blurRad="40000" dist="23000" dir="540000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/>
        </p:style>
      </p:sp>
      <p:pic>
        <p:nvPicPr>
          <p:cNvPr id="133" name="Picture 5"/>
          <p:cNvPicPr/>
          <p:nvPr/>
        </p:nvPicPr>
        <p:blipFill>
          <a:blip r:embed="rId3"/>
          <a:stretch/>
        </p:blipFill>
        <p:spPr>
          <a:xfrm>
            <a:off x="6521400" y="3105000"/>
            <a:ext cx="401400" cy="909720"/>
          </a:xfrm>
          <a:prstGeom prst="rect">
            <a:avLst/>
          </a:prstGeom>
          <a:ln>
            <a:noFill/>
          </a:ln>
        </p:spPr>
      </p:pic>
      <p:pic>
        <p:nvPicPr>
          <p:cNvPr id="134" name="Picture 6"/>
          <p:cNvPicPr/>
          <p:nvPr/>
        </p:nvPicPr>
        <p:blipFill>
          <a:blip r:embed="rId3"/>
          <a:stretch/>
        </p:blipFill>
        <p:spPr>
          <a:xfrm rot="2460000">
            <a:off x="6229080" y="4757760"/>
            <a:ext cx="401400" cy="1151280"/>
          </a:xfrm>
          <a:prstGeom prst="rect">
            <a:avLst/>
          </a:prstGeom>
          <a:ln>
            <a:noFill/>
          </a:ln>
        </p:spPr>
      </p:pic>
      <p:sp>
        <p:nvSpPr>
          <p:cNvPr id="135" name="CustomShape 7"/>
          <p:cNvSpPr/>
          <p:nvPr/>
        </p:nvSpPr>
        <p:spPr>
          <a:xfrm>
            <a:off x="5286380" y="5429264"/>
            <a:ext cx="642942" cy="78581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3200" b="1" strike="noStrike" dirty="0">
                <a:solidFill>
                  <a:srgbClr val="C00000"/>
                </a:solidFill>
                <a:latin typeface="Calibri"/>
              </a:rPr>
              <a:t>N</a:t>
            </a:r>
            <a:r>
              <a:rPr lang="ru-RU" sz="3200" b="1" strike="noStrike" baseline="-25000" dirty="0">
                <a:solidFill>
                  <a:srgbClr val="C00000"/>
                </a:solidFill>
                <a:latin typeface="Calibri"/>
              </a:rPr>
              <a:t>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86958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Нормальные условия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4000" dirty="0" smtClean="0"/>
              <a:t>t=0</a:t>
            </a:r>
            <a:r>
              <a:rPr lang="en-US" sz="4000" baseline="30000" dirty="0" smtClean="0"/>
              <a:t>o</a:t>
            </a:r>
            <a:r>
              <a:rPr lang="en-US" sz="4000" dirty="0" smtClean="0"/>
              <a:t>C</a:t>
            </a:r>
            <a:r>
              <a:rPr lang="ru-RU" sz="4000" dirty="0" smtClean="0"/>
              <a:t>;</a:t>
            </a:r>
          </a:p>
          <a:p>
            <a:pPr marL="514350" indent="-514350">
              <a:buAutoNum type="arabicPeriod"/>
            </a:pPr>
            <a:r>
              <a:rPr lang="ru-RU" sz="4000" dirty="0" smtClean="0"/>
              <a:t>ρ= 760 мм рт. </a:t>
            </a:r>
            <a:r>
              <a:rPr lang="ru-RU" sz="4000" dirty="0"/>
              <a:t>с</a:t>
            </a:r>
            <a:r>
              <a:rPr lang="ru-RU" sz="4000" dirty="0" smtClean="0"/>
              <a:t>т., или 101,3 мПа.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11785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Молярный объем</a:t>
            </a:r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153" y="1628800"/>
            <a:ext cx="8382000" cy="253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789039"/>
            <a:ext cx="7105650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321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86</TotalTime>
  <Words>206</Words>
  <Application>Microsoft Office PowerPoint</Application>
  <PresentationFormat>Экран (4:3)</PresentationFormat>
  <Paragraphs>41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Calibri</vt:lpstr>
      <vt:lpstr>Cambria</vt:lpstr>
      <vt:lpstr>Cambria Math</vt:lpstr>
      <vt:lpstr>Franklin Gothic Book</vt:lpstr>
      <vt:lpstr>Perpetua</vt:lpstr>
      <vt:lpstr>Times New Roman</vt:lpstr>
      <vt:lpstr>Wingdings 2</vt:lpstr>
      <vt:lpstr>Справедливость</vt:lpstr>
      <vt:lpstr>Молярный объем газов</vt:lpstr>
      <vt:lpstr>Ответить на вопросы</vt:lpstr>
      <vt:lpstr>Самостоятельная работа</vt:lpstr>
      <vt:lpstr>Презентация PowerPoint</vt:lpstr>
      <vt:lpstr>Презентация PowerPoint</vt:lpstr>
      <vt:lpstr> Ответ: Авогадро </vt:lpstr>
      <vt:lpstr>Презентация PowerPoint</vt:lpstr>
      <vt:lpstr>Нормальные условия</vt:lpstr>
      <vt:lpstr>Молярный объем</vt:lpstr>
      <vt:lpstr>Расчетные формулы</vt:lpstr>
      <vt:lpstr>Итоги урока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Молярный объем газов</dc:title>
  <dc:creator>Учитель</dc:creator>
  <cp:lastModifiedBy>School</cp:lastModifiedBy>
  <cp:revision>17</cp:revision>
  <dcterms:created xsi:type="dcterms:W3CDTF">2012-11-26T09:42:57Z</dcterms:created>
  <dcterms:modified xsi:type="dcterms:W3CDTF">2021-12-09T04:22:42Z</dcterms:modified>
</cp:coreProperties>
</file>