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9" r:id="rId4"/>
    <p:sldId id="268" r:id="rId5"/>
    <p:sldId id="267" r:id="rId6"/>
    <p:sldId id="266" r:id="rId7"/>
    <p:sldId id="265" r:id="rId8"/>
    <p:sldId id="264" r:id="rId9"/>
    <p:sldId id="263" r:id="rId10"/>
    <p:sldId id="262"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7F60FE08-1925-47E2-8516-D9E2448CDE22}" type="datetimeFigureOut">
              <a:rPr lang="ru-RU" smtClean="0"/>
              <a:t>31.03.2018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30107FF-6071-4529-A785-BC589A9FBAFB}" type="slidenum">
              <a:rPr lang="ru-RU" smtClean="0"/>
              <a:t>‹#›</a:t>
            </a:fld>
            <a:endParaRPr lang="ru-RU"/>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ru-RU" smtClean="0"/>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7F60FE08-1925-47E2-8516-D9E2448CDE22}" type="datetimeFigureOut">
              <a:rPr lang="ru-RU" smtClean="0"/>
              <a:t>31.03.2018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30107FF-6071-4529-A785-BC589A9FBAFB}"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7F60FE08-1925-47E2-8516-D9E2448CDE22}" type="datetimeFigureOut">
              <a:rPr lang="ru-RU" smtClean="0"/>
              <a:t>31.03.2018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30107FF-6071-4529-A785-BC589A9FBAFB}"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ru-RU" smtClean="0"/>
              <a:t>Образец заголовка</a:t>
            </a:r>
            <a:endParaRPr lang="en-US" dirty="0"/>
          </a:p>
        </p:txBody>
      </p:sp>
      <p:sp>
        <p:nvSpPr>
          <p:cNvPr id="4" name="Date Placeholder 3"/>
          <p:cNvSpPr>
            <a:spLocks noGrp="1"/>
          </p:cNvSpPr>
          <p:nvPr>
            <p:ph type="dt" sz="half" idx="10"/>
          </p:nvPr>
        </p:nvSpPr>
        <p:spPr/>
        <p:txBody>
          <a:bodyPr/>
          <a:lstStyle/>
          <a:p>
            <a:fld id="{7F60FE08-1925-47E2-8516-D9E2448CDE22}" type="datetimeFigureOut">
              <a:rPr lang="ru-RU" smtClean="0"/>
              <a:t>31.03.2018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30107FF-6071-4529-A785-BC589A9FBAFB}" type="slidenum">
              <a:rPr lang="ru-RU" smtClean="0"/>
              <a:t>‹#›</a:t>
            </a:fld>
            <a:endParaRPr lang="ru-RU"/>
          </a:p>
        </p:txBody>
      </p:sp>
      <p:sp>
        <p:nvSpPr>
          <p:cNvPr id="8" name="Content Placeholder 7"/>
          <p:cNvSpPr>
            <a:spLocks noGrp="1"/>
          </p:cNvSpPr>
          <p:nvPr>
            <p:ph sz="quarter" idx="13"/>
          </p:nvPr>
        </p:nvSpPr>
        <p:spPr>
          <a:xfrm>
            <a:off x="609600" y="1600200"/>
            <a:ext cx="79248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F60FE08-1925-47E2-8516-D9E2448CDE22}" type="datetimeFigureOut">
              <a:rPr lang="ru-RU" smtClean="0"/>
              <a:t>31.03.2018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30107FF-6071-4529-A785-BC589A9FBAFB}"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2" name="Title 1"/>
          <p:cNvSpPr>
            <a:spLocks noGrp="1"/>
          </p:cNvSpPr>
          <p:nvPr>
            <p:ph type="title"/>
          </p:nvPr>
        </p:nvSpPr>
        <p:spPr>
          <a:xfrm>
            <a:off x="609600" y="274638"/>
            <a:ext cx="7924800" cy="1143000"/>
          </a:xfrm>
        </p:spPr>
        <p:txBody>
          <a:bodyPr/>
          <a:lstStyle/>
          <a:p>
            <a:r>
              <a:rPr lang="ru-RU" smtClean="0"/>
              <a:t>Образец заголовка</a:t>
            </a:r>
            <a:endParaRPr lang="en-US" dirty="0"/>
          </a:p>
        </p:txBody>
      </p:sp>
      <p:sp>
        <p:nvSpPr>
          <p:cNvPr id="5" name="Date Placeholder 4"/>
          <p:cNvSpPr>
            <a:spLocks noGrp="1"/>
          </p:cNvSpPr>
          <p:nvPr>
            <p:ph type="dt" sz="half" idx="10"/>
          </p:nvPr>
        </p:nvSpPr>
        <p:spPr/>
        <p:txBody>
          <a:bodyPr/>
          <a:lstStyle/>
          <a:p>
            <a:fld id="{7F60FE08-1925-47E2-8516-D9E2448CDE22}" type="datetimeFigureOut">
              <a:rPr lang="ru-RU" smtClean="0"/>
              <a:t>31.03.2018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30107FF-6071-4529-A785-BC589A9FBAFB}"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7F60FE08-1925-47E2-8516-D9E2448CDE22}" type="datetimeFigureOut">
              <a:rPr lang="ru-RU" smtClean="0"/>
              <a:t>31.03.2018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30107FF-6071-4529-A785-BC589A9FBAFB}"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F60FE08-1925-47E2-8516-D9E2448CDE22}" type="datetimeFigureOut">
              <a:rPr lang="ru-RU" smtClean="0"/>
              <a:t>31.03.2018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30107FF-6071-4529-A785-BC589A9FBAFB}"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60FE08-1925-47E2-8516-D9E2448CDE22}" type="datetimeFigureOut">
              <a:rPr lang="ru-RU" smtClean="0"/>
              <a:t>31.03.2018</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830107FF-6071-4529-A785-BC589A9FBAFB}"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F60FE08-1925-47E2-8516-D9E2448CDE22}" type="datetimeFigureOut">
              <a:rPr lang="ru-RU" smtClean="0"/>
              <a:t>31.03.2018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30107FF-6071-4529-A785-BC589A9FBAFB}"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ru-RU" smtClean="0"/>
              <a:t>Образец заголовка</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F60FE08-1925-47E2-8516-D9E2448CDE22}" type="datetimeFigureOut">
              <a:rPr lang="ru-RU" smtClean="0"/>
              <a:t>31.03.2018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30107FF-6071-4529-A785-BC589A9FBAFB}"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7F60FE08-1925-47E2-8516-D9E2448CDE22}" type="datetimeFigureOut">
              <a:rPr lang="ru-RU" smtClean="0"/>
              <a:t>31.03.2018</a:t>
            </a:fld>
            <a:endParaRPr lang="ru-RU"/>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ru-RU"/>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830107FF-6071-4529-A785-BC589A9FBAFB}"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s://www.infoniac.ru/news/Skol-ko-let-Lune-i-drugie-sekrety-nashego-sputnika.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743022" y="4725144"/>
            <a:ext cx="6400800" cy="1752600"/>
          </a:xfrm>
        </p:spPr>
        <p:txBody>
          <a:bodyPr/>
          <a:lstStyle/>
          <a:p>
            <a:r>
              <a:rPr lang="ru-RU" dirty="0" smtClean="0"/>
              <a:t>Презентацию выполнила ученица 10 «А» класса </a:t>
            </a:r>
          </a:p>
          <a:p>
            <a:r>
              <a:rPr lang="ru-RU" dirty="0" smtClean="0"/>
              <a:t>Богатырь Екатерина</a:t>
            </a:r>
            <a:endParaRPr lang="ru-RU" dirty="0"/>
          </a:p>
        </p:txBody>
      </p:sp>
      <p:sp>
        <p:nvSpPr>
          <p:cNvPr id="2" name="Заголовок 1"/>
          <p:cNvSpPr>
            <a:spLocks noGrp="1"/>
          </p:cNvSpPr>
          <p:nvPr>
            <p:ph type="ctrTitle"/>
          </p:nvPr>
        </p:nvSpPr>
        <p:spPr/>
        <p:txBody>
          <a:bodyPr/>
          <a:lstStyle/>
          <a:p>
            <a:r>
              <a:rPr lang="ru-RU" dirty="0" smtClean="0"/>
              <a:t>Астрономические открытия последних лет</a:t>
            </a:r>
            <a:endParaRPr lang="ru-RU" dirty="0"/>
          </a:p>
        </p:txBody>
      </p:sp>
    </p:spTree>
    <p:extLst>
      <p:ext uri="{BB962C8B-B14F-4D97-AF65-F5344CB8AC3E}">
        <p14:creationId xmlns:p14="http://schemas.microsoft.com/office/powerpoint/2010/main" val="818787945"/>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1628800"/>
            <a:ext cx="7924800" cy="1930226"/>
          </a:xfrm>
        </p:spPr>
        <p:txBody>
          <a:bodyPr/>
          <a:lstStyle/>
          <a:p>
            <a:r>
              <a:rPr lang="ru-RU" sz="4000" dirty="0" smtClean="0"/>
              <a:t>         Спасибо за внимание!!!</a:t>
            </a:r>
            <a:endParaRPr lang="ru-RU" sz="4000" dirty="0"/>
          </a:p>
        </p:txBody>
      </p:sp>
    </p:spTree>
    <p:extLst>
      <p:ext uri="{BB962C8B-B14F-4D97-AF65-F5344CB8AC3E}">
        <p14:creationId xmlns:p14="http://schemas.microsoft.com/office/powerpoint/2010/main" val="1769548963"/>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16632"/>
            <a:ext cx="7924800" cy="1143000"/>
          </a:xfrm>
        </p:spPr>
        <p:txBody>
          <a:bodyPr/>
          <a:lstStyle/>
          <a:p>
            <a:r>
              <a:rPr lang="ru-RU" b="1" i="1" dirty="0"/>
              <a:t>Таинственное магнитное поле Луны</a:t>
            </a:r>
            <a:r>
              <a:rPr lang="ru-RU" dirty="0"/>
              <a:t/>
            </a:r>
            <a:br>
              <a:rPr lang="ru-RU" dirty="0"/>
            </a:br>
            <a:endParaRPr lang="ru-RU" dirty="0"/>
          </a:p>
        </p:txBody>
      </p:sp>
      <p:sp>
        <p:nvSpPr>
          <p:cNvPr id="3" name="Объект 2"/>
          <p:cNvSpPr>
            <a:spLocks noGrp="1"/>
          </p:cNvSpPr>
          <p:nvPr>
            <p:ph sz="quarter" idx="13"/>
          </p:nvPr>
        </p:nvSpPr>
        <p:spPr>
          <a:xfrm>
            <a:off x="2987824" y="764704"/>
            <a:ext cx="5834608" cy="5544616"/>
          </a:xfrm>
        </p:spPr>
        <p:txBody>
          <a:bodyPr/>
          <a:lstStyle/>
          <a:p>
            <a:pPr fontAlgn="base"/>
            <a:r>
              <a:rPr lang="ru-RU" dirty="0"/>
              <a:t>Луна оставалась магнитно-инертной на протяжении тысячелетий, но новое исследование показывает, что не всегда так было. Более четырёх миллиардов лет назад внутреннее расплавленное лунное ядро повернулось против лунной мантии, и </a:t>
            </a:r>
            <a:r>
              <a:rPr lang="ru-RU" b="1" dirty="0"/>
              <a:t>от </a:t>
            </a:r>
            <a:r>
              <a:rPr lang="ru-RU" b="1" dirty="0">
                <a:hlinkClick r:id="rId2"/>
              </a:rPr>
              <a:t>Луны</a:t>
            </a:r>
            <a:r>
              <a:rPr lang="ru-RU" b="1" dirty="0"/>
              <a:t> простирался мощный магнитный экран</a:t>
            </a:r>
            <a:r>
              <a:rPr lang="ru-RU" b="1" dirty="0" smtClean="0"/>
              <a:t>.</a:t>
            </a:r>
            <a:r>
              <a:rPr lang="ru-RU" dirty="0"/>
              <a:t> Вероятно, что поле исчезло около 3,8 – 4 миллиардов лет назад, но учёным ещё предстоит выяснить, почему это произошло. Невероятно, но, как показали исследования, </a:t>
            </a:r>
            <a:r>
              <a:rPr lang="ru-RU" b="1" dirty="0"/>
              <a:t>в ядре Луны ещё есть немного жидкости.</a:t>
            </a:r>
            <a:endParaRPr lang="ru-RU" dirty="0"/>
          </a:p>
          <a:p>
            <a:pPr marL="0" indent="0">
              <a:buNone/>
            </a:pPr>
            <a:endParaRPr lang="ru-RU" dirty="0"/>
          </a:p>
          <a:p>
            <a:endParaRPr lang="ru-RU" dirty="0"/>
          </a:p>
        </p:txBody>
      </p:sp>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3848" y="3284984"/>
            <a:ext cx="5400600" cy="3168352"/>
          </a:xfrm>
          <a:prstGeom prst="rect">
            <a:avLst/>
          </a:prstGeom>
        </p:spPr>
      </p:pic>
    </p:spTree>
    <p:extLst>
      <p:ext uri="{BB962C8B-B14F-4D97-AF65-F5344CB8AC3E}">
        <p14:creationId xmlns:p14="http://schemas.microsoft.com/office/powerpoint/2010/main" val="3601529601"/>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0"/>
            <a:ext cx="7924800" cy="1143000"/>
          </a:xfrm>
        </p:spPr>
        <p:txBody>
          <a:bodyPr/>
          <a:lstStyle/>
          <a:p>
            <a:r>
              <a:rPr lang="ru-RU" b="1" i="1" dirty="0"/>
              <a:t>Галактики возрастом 13 миллиардов лет</a:t>
            </a:r>
            <a:endParaRPr lang="ru-RU" dirty="0"/>
          </a:p>
        </p:txBody>
      </p:sp>
      <p:sp>
        <p:nvSpPr>
          <p:cNvPr id="3" name="Объект 2"/>
          <p:cNvSpPr>
            <a:spLocks noGrp="1"/>
          </p:cNvSpPr>
          <p:nvPr>
            <p:ph sz="quarter" idx="13"/>
          </p:nvPr>
        </p:nvSpPr>
        <p:spPr>
          <a:xfrm>
            <a:off x="3923928" y="1340768"/>
            <a:ext cx="5114528" cy="5069160"/>
          </a:xfrm>
        </p:spPr>
        <p:txBody>
          <a:bodyPr>
            <a:normAutofit fontScale="92500" lnSpcReduction="10000"/>
          </a:bodyPr>
          <a:lstStyle/>
          <a:p>
            <a:pPr marL="0" indent="0" fontAlgn="base">
              <a:buNone/>
            </a:pPr>
            <a:r>
              <a:rPr lang="ru-RU" dirty="0"/>
              <a:t>Ранняя Вселенная была чем-то смахивающим на ад – плотная, непрозрачная совокупность электронов и протонов. Прошло почти полмиллиарда лет, прежде чем Вселенная охладилась достаточно для того, чтобы </a:t>
            </a:r>
            <a:r>
              <a:rPr lang="ru-RU" b="1" dirty="0"/>
              <a:t>началось формирование </a:t>
            </a:r>
            <a:r>
              <a:rPr lang="ru-RU" b="1" dirty="0" smtClean="0"/>
              <a:t>нейтронов</a:t>
            </a:r>
            <a:r>
              <a:rPr lang="ru-RU" dirty="0" smtClean="0"/>
              <a:t>, а после этого галактик и звезд. </a:t>
            </a:r>
            <a:r>
              <a:rPr lang="ru-RU" dirty="0"/>
              <a:t>О</a:t>
            </a:r>
            <a:r>
              <a:rPr lang="ru-RU" dirty="0" smtClean="0"/>
              <a:t>чень </a:t>
            </a:r>
            <a:r>
              <a:rPr lang="ru-RU" dirty="0"/>
              <a:t>глубокий обзор телескопа </a:t>
            </a:r>
            <a:r>
              <a:rPr lang="ru-RU" dirty="0" err="1"/>
              <a:t>Subaru</a:t>
            </a:r>
            <a:r>
              <a:rPr lang="ru-RU" dirty="0"/>
              <a:t>, расположенного на Гавайях и находящегося в ведении Национальной астрономической обсерватории Японии, обнаружил </a:t>
            </a:r>
            <a:r>
              <a:rPr lang="ru-RU" b="1" dirty="0"/>
              <a:t>семь самых первых появившихся </a:t>
            </a:r>
            <a:r>
              <a:rPr lang="ru-RU" b="1" dirty="0" smtClean="0"/>
              <a:t>галактик. </a:t>
            </a:r>
            <a:r>
              <a:rPr lang="ru-RU" dirty="0" smtClean="0"/>
              <a:t>Находящиеся </a:t>
            </a:r>
            <a:r>
              <a:rPr lang="ru-RU" dirty="0"/>
              <a:t>на расстоянии от нас в 13 миллиардов световых лет, они появились как слабые пучки света. </a:t>
            </a:r>
            <a:r>
              <a:rPr lang="ru-RU" dirty="0" smtClean="0"/>
              <a:t>Родившиеся </a:t>
            </a:r>
            <a:r>
              <a:rPr lang="ru-RU" dirty="0"/>
              <a:t>всего лишь спустя 700 000 лет после Большого Взрыва, эти галактики относятся к числу самых ранних из всех замеченных, и </a:t>
            </a:r>
            <a:r>
              <a:rPr lang="ru-RU" b="1" dirty="0"/>
              <a:t>они являются одними из первых свидетельств организованности </a:t>
            </a:r>
            <a:r>
              <a:rPr lang="ru-RU" b="1" dirty="0" smtClean="0"/>
              <a:t>Вселенной. </a:t>
            </a:r>
            <a:r>
              <a:rPr lang="ru-RU" dirty="0" smtClean="0"/>
              <a:t>Эти </a:t>
            </a:r>
            <a:r>
              <a:rPr lang="ru-RU" dirty="0"/>
              <a:t>типы галактик характеризуются интенсивной выработкой водорода и отсутствием </a:t>
            </a:r>
            <a:r>
              <a:rPr lang="ru-RU" dirty="0" smtClean="0"/>
              <a:t>тяжёлых элементов. Тем </a:t>
            </a:r>
            <a:r>
              <a:rPr lang="ru-RU" dirty="0"/>
              <a:t>не менее, астрономы не уверены, являются ли галактики, заснятые </a:t>
            </a:r>
            <a:r>
              <a:rPr lang="ru-RU" dirty="0" err="1"/>
              <a:t>Subaru</a:t>
            </a:r>
            <a:r>
              <a:rPr lang="ru-RU" dirty="0"/>
              <a:t>, чем-то недавно сформированным, или же они существовали ранее, а стали видны только сейчас из-за истончения космического газа, который изначально отгораживал их.</a:t>
            </a:r>
          </a:p>
          <a:p>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5716" y="2204864"/>
            <a:ext cx="3528392" cy="3091733"/>
          </a:xfrm>
          <a:prstGeom prst="rect">
            <a:avLst/>
          </a:prstGeom>
        </p:spPr>
      </p:pic>
    </p:spTree>
    <p:extLst>
      <p:ext uri="{BB962C8B-B14F-4D97-AF65-F5344CB8AC3E}">
        <p14:creationId xmlns:p14="http://schemas.microsoft.com/office/powerpoint/2010/main" val="1266451858"/>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332656"/>
            <a:ext cx="7924800" cy="810344"/>
          </a:xfrm>
        </p:spPr>
        <p:txBody>
          <a:bodyPr/>
          <a:lstStyle/>
          <a:p>
            <a:r>
              <a:rPr lang="ru-RU" b="1" i="1" dirty="0"/>
              <a:t>Волшебный остров Титана</a:t>
            </a:r>
            <a:endParaRPr lang="ru-RU" dirty="0"/>
          </a:p>
        </p:txBody>
      </p:sp>
      <p:sp>
        <p:nvSpPr>
          <p:cNvPr id="3" name="Объект 2"/>
          <p:cNvSpPr>
            <a:spLocks noGrp="1"/>
          </p:cNvSpPr>
          <p:nvPr>
            <p:ph sz="quarter" idx="13"/>
          </p:nvPr>
        </p:nvSpPr>
        <p:spPr>
          <a:xfrm>
            <a:off x="4499992" y="1196752"/>
            <a:ext cx="4466456" cy="5400600"/>
          </a:xfrm>
        </p:spPr>
        <p:txBody>
          <a:bodyPr>
            <a:normAutofit fontScale="92500" lnSpcReduction="10000"/>
          </a:bodyPr>
          <a:lstStyle/>
          <a:p>
            <a:pPr marL="0" indent="0" fontAlgn="base">
              <a:buNone/>
            </a:pPr>
            <a:r>
              <a:rPr lang="ru-RU" dirty="0"/>
              <a:t>Самый большой спутник Сатурна, Титан, является одним из самых интригующих членов Солнечной системы. </a:t>
            </a:r>
            <a:r>
              <a:rPr lang="ru-RU" b="1" dirty="0"/>
              <a:t>Это первобытная Земля, в комплекте с атмосферой, жидкими телами и даже предположениями о геологической активности</a:t>
            </a:r>
            <a:r>
              <a:rPr lang="ru-RU" b="1" dirty="0" smtClean="0"/>
              <a:t>. </a:t>
            </a:r>
            <a:r>
              <a:rPr lang="ru-RU" dirty="0" smtClean="0"/>
              <a:t>В </a:t>
            </a:r>
            <a:r>
              <a:rPr lang="ru-RU" dirty="0"/>
              <a:t>2013 году находящийся на орбите космический аппарат </a:t>
            </a:r>
            <a:r>
              <a:rPr lang="ru-RU" dirty="0" err="1"/>
              <a:t>Кассини</a:t>
            </a:r>
            <a:r>
              <a:rPr lang="ru-RU" dirty="0"/>
              <a:t> заметил абсолютно новый кусок суши, который таинственным образом появился возле второго по величине титанового моря, </a:t>
            </a:r>
            <a:r>
              <a:rPr lang="ru-RU" dirty="0" err="1"/>
              <a:t>Ligeria</a:t>
            </a:r>
            <a:r>
              <a:rPr lang="ru-RU" dirty="0"/>
              <a:t> </a:t>
            </a:r>
            <a:r>
              <a:rPr lang="ru-RU" dirty="0" err="1"/>
              <a:t>Mare</a:t>
            </a:r>
            <a:r>
              <a:rPr lang="ru-RU" dirty="0" smtClean="0"/>
              <a:t>. Вскоре </a:t>
            </a:r>
            <a:r>
              <a:rPr lang="ru-RU" dirty="0"/>
              <a:t>после этого, "волшебный остров" также таинственно исчез, в полупрозрачном </a:t>
            </a:r>
            <a:r>
              <a:rPr lang="ru-RU" b="1" dirty="0"/>
              <a:t>метан-</a:t>
            </a:r>
            <a:r>
              <a:rPr lang="ru-RU" b="1" dirty="0" err="1"/>
              <a:t>этановом</a:t>
            </a:r>
            <a:r>
              <a:rPr lang="ru-RU" b="1" dirty="0"/>
              <a:t> море</a:t>
            </a:r>
            <a:r>
              <a:rPr lang="ru-RU" dirty="0"/>
              <a:t>, температура в котором -200 градусов по Цельсию. А потом он появился снова, захватив уже большую территорию суши. </a:t>
            </a:r>
            <a:r>
              <a:rPr lang="ru-RU" dirty="0" err="1"/>
              <a:t>Кассини</a:t>
            </a:r>
            <a:r>
              <a:rPr lang="ru-RU" dirty="0"/>
              <a:t> выявил это во время одной из последних радиолокационных "зачисток</a:t>
            </a:r>
            <a:r>
              <a:rPr lang="ru-RU" dirty="0" smtClean="0"/>
              <a:t>". "</a:t>
            </a:r>
            <a:r>
              <a:rPr lang="ru-RU" dirty="0"/>
              <a:t>Переходная" суша подтверждает предположение о том, что чужеродные моря и океаны Титана являются динамическими компонентами активной среды, а не статичными характеристиками. Тем не менее, астрономы </a:t>
            </a:r>
            <a:r>
              <a:rPr lang="ru-RU" b="1" dirty="0"/>
              <a:t>затрудняются объяснить физические процессы</a:t>
            </a:r>
            <a:r>
              <a:rPr lang="ru-RU" dirty="0"/>
              <a:t>, ответственные за формирование эфемерной суши.</a:t>
            </a:r>
          </a:p>
          <a:p>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1628800"/>
            <a:ext cx="3960440" cy="2873896"/>
          </a:xfrm>
          <a:prstGeom prst="rect">
            <a:avLst/>
          </a:prstGeom>
        </p:spPr>
      </p:pic>
    </p:spTree>
    <p:extLst>
      <p:ext uri="{BB962C8B-B14F-4D97-AF65-F5344CB8AC3E}">
        <p14:creationId xmlns:p14="http://schemas.microsoft.com/office/powerpoint/2010/main" val="2001996570"/>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i="1" dirty="0"/>
              <a:t>Астероид с кольцами</a:t>
            </a:r>
            <a:r>
              <a:rPr lang="ru-RU" dirty="0"/>
              <a:t/>
            </a:r>
            <a:br>
              <a:rPr lang="ru-RU" dirty="0"/>
            </a:br>
            <a:endParaRPr lang="ru-RU" dirty="0"/>
          </a:p>
        </p:txBody>
      </p:sp>
      <p:sp>
        <p:nvSpPr>
          <p:cNvPr id="3" name="Объект 2"/>
          <p:cNvSpPr>
            <a:spLocks noGrp="1"/>
          </p:cNvSpPr>
          <p:nvPr>
            <p:ph sz="quarter" idx="13"/>
          </p:nvPr>
        </p:nvSpPr>
        <p:spPr>
          <a:xfrm>
            <a:off x="4827146" y="476672"/>
            <a:ext cx="4250432" cy="6381328"/>
          </a:xfrm>
        </p:spPr>
        <p:txBody>
          <a:bodyPr>
            <a:normAutofit fontScale="85000" lnSpcReduction="10000"/>
          </a:bodyPr>
          <a:lstStyle/>
          <a:p>
            <a:pPr marL="0" indent="0" fontAlgn="base">
              <a:buNone/>
            </a:pPr>
            <a:r>
              <a:rPr lang="ru-RU" sz="1900" dirty="0"/>
              <a:t>Познакомьтесь с </a:t>
            </a:r>
            <a:r>
              <a:rPr lang="ru-RU" sz="1900" dirty="0" err="1"/>
              <a:t>Харикло</a:t>
            </a:r>
            <a:r>
              <a:rPr lang="ru-RU" sz="1900" dirty="0"/>
              <a:t>, астероидом, размером всего лишь в 250 километров, который может похвастаться своей собственной кольцевой системой</a:t>
            </a:r>
            <a:r>
              <a:rPr lang="ru-RU" sz="1900" dirty="0" smtClean="0"/>
              <a:t>. При </a:t>
            </a:r>
            <a:r>
              <a:rPr lang="ru-RU" sz="1900" dirty="0"/>
              <a:t>детальном </a:t>
            </a:r>
            <a:r>
              <a:rPr lang="ru-RU" sz="1900" dirty="0" smtClean="0"/>
              <a:t>рассмотрении астрономы </a:t>
            </a:r>
            <a:r>
              <a:rPr lang="ru-RU" sz="1900" dirty="0"/>
              <a:t>заметили </a:t>
            </a:r>
            <a:r>
              <a:rPr lang="ru-RU" sz="1900" b="1" dirty="0"/>
              <a:t>аномальный свет, исходящий от него</a:t>
            </a:r>
            <a:r>
              <a:rPr lang="ru-RU" sz="1900" b="1" dirty="0" smtClean="0"/>
              <a:t>. </a:t>
            </a:r>
            <a:r>
              <a:rPr lang="ru-RU" sz="1900" dirty="0" smtClean="0"/>
              <a:t>Этот </a:t>
            </a:r>
            <a:r>
              <a:rPr lang="ru-RU" sz="1900" dirty="0"/>
              <a:t>свет затмил далёкую звезду, и достиг наших телескопов. Затмение происходило непосредственно перед и сразу после того, как он пересёк звездный путь, чем вызвал замешательство у экспертов</a:t>
            </a:r>
            <a:r>
              <a:rPr lang="ru-RU" sz="1900" dirty="0" smtClean="0"/>
              <a:t>. Оказывается</a:t>
            </a:r>
            <a:r>
              <a:rPr lang="ru-RU" sz="1900" dirty="0"/>
              <a:t>, </a:t>
            </a:r>
            <a:r>
              <a:rPr lang="ru-RU" sz="1900" dirty="0" err="1"/>
              <a:t>Харикло</a:t>
            </a:r>
            <a:r>
              <a:rPr lang="ru-RU" sz="1900" dirty="0"/>
              <a:t> носит не одно, а два космических ожерелья. Кольца состоят из замёрзшей воды, при этом </a:t>
            </a:r>
            <a:r>
              <a:rPr lang="ru-RU" sz="1900" b="1" dirty="0"/>
              <a:t>ширина больших колец равна примерно 7 км, второй же круг в два раза меньше</a:t>
            </a:r>
            <a:r>
              <a:rPr lang="ru-RU" sz="1900" b="1" dirty="0" smtClean="0"/>
              <a:t>. </a:t>
            </a:r>
            <a:r>
              <a:rPr lang="ru-RU" sz="1900" dirty="0" smtClean="0"/>
              <a:t>И </a:t>
            </a:r>
            <a:r>
              <a:rPr lang="ru-RU" sz="1900" dirty="0"/>
              <a:t>в то время, как некоторые астероиды имеют маленькие "луны", крошечных спутников, танцующих вокруг них, </a:t>
            </a:r>
            <a:r>
              <a:rPr lang="ru-RU" sz="1900" b="1" dirty="0" err="1"/>
              <a:t>Харикло</a:t>
            </a:r>
            <a:r>
              <a:rPr lang="ru-RU" sz="1900" b="1" dirty="0"/>
              <a:t> уникален</a:t>
            </a:r>
            <a:r>
              <a:rPr lang="ru-RU" sz="1900" dirty="0"/>
              <a:t>, потому как ранее кольца вокруг астероидов никогда не обнаруживались</a:t>
            </a:r>
            <a:r>
              <a:rPr lang="ru-RU" sz="1900" dirty="0" smtClean="0"/>
              <a:t>. Происхождение </a:t>
            </a:r>
            <a:r>
              <a:rPr lang="ru-RU" sz="1900" dirty="0"/>
              <a:t>колец не ясно, хотя предполагается, что они сформировались из-за удара. Они также могут являться остатками какого-то инородного тела, которое погибло в результате столкновения с </a:t>
            </a:r>
            <a:r>
              <a:rPr lang="ru-RU" sz="1900" dirty="0" err="1"/>
              <a:t>Харикло</a:t>
            </a:r>
            <a:r>
              <a:rPr lang="ru-RU" sz="1900" dirty="0"/>
              <a:t>, или же это могут быть части самого </a:t>
            </a:r>
            <a:r>
              <a:rPr lang="ru-RU" sz="1900" dirty="0" err="1"/>
              <a:t>Харикло</a:t>
            </a:r>
            <a:r>
              <a:rPr lang="ru-RU" sz="1900" dirty="0"/>
              <a:t>, которые "откололись" во время аварии</a:t>
            </a:r>
            <a:r>
              <a:rPr lang="ru-RU" sz="1900" dirty="0" smtClean="0"/>
              <a:t>. </a:t>
            </a:r>
            <a:endParaRPr lang="ru-RU" sz="1900" dirty="0"/>
          </a:p>
          <a:p>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1796333"/>
            <a:ext cx="4679504" cy="3096344"/>
          </a:xfrm>
          <a:prstGeom prst="rect">
            <a:avLst/>
          </a:prstGeom>
        </p:spPr>
      </p:pic>
    </p:spTree>
    <p:extLst>
      <p:ext uri="{BB962C8B-B14F-4D97-AF65-F5344CB8AC3E}">
        <p14:creationId xmlns:p14="http://schemas.microsoft.com/office/powerpoint/2010/main" val="3822179536"/>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
            </a:r>
            <a:br>
              <a:rPr lang="ru-RU" dirty="0"/>
            </a:br>
            <a:r>
              <a:rPr lang="ru-RU" b="1" i="1" dirty="0"/>
              <a:t>Странные рентгеновские лучи</a:t>
            </a:r>
            <a:r>
              <a:rPr lang="ru-RU" dirty="0"/>
              <a:t/>
            </a:r>
            <a:br>
              <a:rPr lang="ru-RU" dirty="0"/>
            </a:br>
            <a:endParaRPr lang="ru-RU" dirty="0"/>
          </a:p>
        </p:txBody>
      </p:sp>
      <p:sp>
        <p:nvSpPr>
          <p:cNvPr id="3" name="Объект 2"/>
          <p:cNvSpPr>
            <a:spLocks noGrp="1"/>
          </p:cNvSpPr>
          <p:nvPr>
            <p:ph sz="quarter" idx="13"/>
          </p:nvPr>
        </p:nvSpPr>
        <p:spPr>
          <a:xfrm>
            <a:off x="5148064" y="1196752"/>
            <a:ext cx="3748336" cy="5544616"/>
          </a:xfrm>
        </p:spPr>
        <p:txBody>
          <a:bodyPr>
            <a:normAutofit fontScale="92500" lnSpcReduction="10000"/>
          </a:bodyPr>
          <a:lstStyle/>
          <a:p>
            <a:pPr marL="0" indent="0" fontAlgn="base">
              <a:buNone/>
            </a:pPr>
            <a:r>
              <a:rPr lang="ru-RU" dirty="0"/>
              <a:t>С</a:t>
            </a:r>
            <a:r>
              <a:rPr lang="ru-RU" dirty="0" smtClean="0"/>
              <a:t>пектр </a:t>
            </a:r>
            <a:r>
              <a:rPr lang="ru-RU" dirty="0"/>
              <a:t>сигналов не совпадает ни с одними из известных частиц или атомов</a:t>
            </a:r>
            <a:r>
              <a:rPr lang="ru-RU" dirty="0" smtClean="0"/>
              <a:t>. Таким образом</a:t>
            </a:r>
            <a:r>
              <a:rPr lang="ru-RU" dirty="0"/>
              <a:t>, астрономы, мягко говоря, в замешательстве, и предполагают, что перспектива научного прорыва есть, так как </a:t>
            </a:r>
            <a:r>
              <a:rPr lang="ru-RU" b="1" dirty="0"/>
              <a:t>это может быть первым свидетельством существования тёмной материи</a:t>
            </a:r>
            <a:r>
              <a:rPr lang="ru-RU" b="1" dirty="0" smtClean="0"/>
              <a:t>. </a:t>
            </a:r>
            <a:r>
              <a:rPr lang="ru-RU" dirty="0" smtClean="0"/>
              <a:t>Тёмная </a:t>
            </a:r>
            <a:r>
              <a:rPr lang="ru-RU" dirty="0"/>
              <a:t>материя – это неуловимая, невидимая масса, из которой состоит большая часть Вселенной. Она может представлять собой совокупность </a:t>
            </a:r>
            <a:r>
              <a:rPr lang="ru-RU" b="1" i="1" dirty="0"/>
              <a:t>стерильных нейтрино</a:t>
            </a:r>
            <a:r>
              <a:rPr lang="ru-RU" dirty="0"/>
              <a:t>, которые могут или не могут существовать, в зависимости от того, кого вы об этом спрашиваете</a:t>
            </a:r>
            <a:r>
              <a:rPr lang="ru-RU" dirty="0" smtClean="0"/>
              <a:t>. Эти </a:t>
            </a:r>
            <a:r>
              <a:rPr lang="ru-RU" dirty="0"/>
              <a:t>предполагаемые частицы якобы производят рентгеновские лучи перед своей смертью, что и может объяснить </a:t>
            </a:r>
            <a:r>
              <a:rPr lang="ru-RU" b="1" dirty="0"/>
              <a:t>необычные всплески из центров вышеупомянутых галактик</a:t>
            </a:r>
            <a:r>
              <a:rPr lang="ru-RU" b="1" dirty="0" smtClean="0"/>
              <a:t>. </a:t>
            </a:r>
            <a:r>
              <a:rPr lang="ru-RU" dirty="0" smtClean="0"/>
              <a:t>Кроме </a:t>
            </a:r>
            <a:r>
              <a:rPr lang="ru-RU" dirty="0"/>
              <a:t>того, поскольку излучение исходит от ядер галактик, оно совпадает с областью высокой концентрации тёмного </a:t>
            </a:r>
            <a:r>
              <a:rPr lang="ru-RU" dirty="0" smtClean="0"/>
              <a:t>вещества. </a:t>
            </a:r>
            <a:endParaRPr lang="ru-RU" dirty="0"/>
          </a:p>
          <a:p>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544" y="1528014"/>
            <a:ext cx="4464496" cy="3417168"/>
          </a:xfrm>
          <a:prstGeom prst="rect">
            <a:avLst/>
          </a:prstGeom>
        </p:spPr>
      </p:pic>
    </p:spTree>
    <p:extLst>
      <p:ext uri="{BB962C8B-B14F-4D97-AF65-F5344CB8AC3E}">
        <p14:creationId xmlns:p14="http://schemas.microsoft.com/office/powerpoint/2010/main" val="3123518286"/>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i="1" dirty="0"/>
              <a:t>Астероид с шестью хвостами</a:t>
            </a:r>
            <a:r>
              <a:rPr lang="ru-RU" dirty="0"/>
              <a:t/>
            </a:r>
            <a:br>
              <a:rPr lang="ru-RU" dirty="0"/>
            </a:br>
            <a:endParaRPr lang="ru-RU" dirty="0"/>
          </a:p>
        </p:txBody>
      </p:sp>
      <p:sp>
        <p:nvSpPr>
          <p:cNvPr id="3" name="Объект 2"/>
          <p:cNvSpPr>
            <a:spLocks noGrp="1"/>
          </p:cNvSpPr>
          <p:nvPr>
            <p:ph sz="quarter" idx="13"/>
          </p:nvPr>
        </p:nvSpPr>
        <p:spPr>
          <a:xfrm>
            <a:off x="4788024" y="1062545"/>
            <a:ext cx="4176464" cy="5760640"/>
          </a:xfrm>
        </p:spPr>
        <p:txBody>
          <a:bodyPr>
            <a:normAutofit fontScale="85000" lnSpcReduction="10000"/>
          </a:bodyPr>
          <a:lstStyle/>
          <a:p>
            <a:pPr marL="0" indent="0" fontAlgn="base">
              <a:buNone/>
            </a:pPr>
            <a:r>
              <a:rPr lang="ru-RU" sz="1900" dirty="0"/>
              <a:t>Хаббл показал нам ещё одну невероятность – астероид, который полагает, что он комета. В то время, как комету легко узнать по её яркому, потоковому хвосту, у астероидов обычно таких достоинств нет, потому что </a:t>
            </a:r>
            <a:r>
              <a:rPr lang="ru-RU" sz="1900" b="1" dirty="0"/>
              <a:t>в их составе мало льда, но много тяжёлых элементов и </a:t>
            </a:r>
            <a:r>
              <a:rPr lang="ru-RU" sz="1900" b="1" dirty="0" smtClean="0"/>
              <a:t>камней. </a:t>
            </a:r>
            <a:r>
              <a:rPr lang="ru-RU" sz="1900" dirty="0" smtClean="0"/>
              <a:t>Поэтому </a:t>
            </a:r>
            <a:r>
              <a:rPr lang="ru-RU" sz="1900" dirty="0"/>
              <a:t>обнаружение астероида не с одним, а с шестью хвостами, было настоящим сюрпризом. </a:t>
            </a:r>
            <a:r>
              <a:rPr lang="ru-RU" sz="1900" b="1" dirty="0"/>
              <a:t>Астероид P/2013 P5 – это уникальная находка с шестью фонтанирующими струями.</a:t>
            </a:r>
            <a:r>
              <a:rPr lang="ru-RU" sz="1900" dirty="0"/>
              <a:t> Непонятно, почему объект себя так ведёт и выглядит. Одно из предположений говорит о том, что скоростное вращение астероида рано или поздно ненароком станет причиной его смерти. Присутствующая на нём незначительная </a:t>
            </a:r>
            <a:r>
              <a:rPr lang="ru-RU" sz="1900" b="1" dirty="0"/>
              <a:t>сила тяжести недостаточна для того, чтобы вращение не разнесло его на </a:t>
            </a:r>
            <a:r>
              <a:rPr lang="ru-RU" sz="1900" b="1" dirty="0" smtClean="0"/>
              <a:t>части. </a:t>
            </a:r>
            <a:r>
              <a:rPr lang="ru-RU" sz="1900" dirty="0" smtClean="0"/>
              <a:t>Более </a:t>
            </a:r>
            <a:r>
              <a:rPr lang="ru-RU" sz="1900" dirty="0"/>
              <a:t>того, излучение от солнечных выбросов "растягивает" хвосты, превращая их в яркие, </a:t>
            </a:r>
            <a:r>
              <a:rPr lang="ru-RU" sz="1900" dirty="0" err="1"/>
              <a:t>кометоподобные</a:t>
            </a:r>
            <a:r>
              <a:rPr lang="ru-RU" sz="1900" dirty="0"/>
              <a:t> придатки</a:t>
            </a:r>
            <a:r>
              <a:rPr lang="ru-RU" sz="1900" dirty="0" smtClean="0"/>
              <a:t>.</a:t>
            </a:r>
            <a:r>
              <a:rPr lang="ru-RU" sz="1900" dirty="0"/>
              <a:t> </a:t>
            </a:r>
            <a:r>
              <a:rPr lang="ru-RU" sz="1900" dirty="0" smtClean="0"/>
              <a:t>В </a:t>
            </a:r>
            <a:r>
              <a:rPr lang="ru-RU" sz="1900" dirty="0"/>
              <a:t>хвостах, скорее всего, вовсе нет льда, так как замороженная вода не может находиться в месте, на которое ранее произошло воздействие температурой 800 градусов по Цельсию (взрыв).</a:t>
            </a:r>
          </a:p>
          <a:p>
            <a:pPr marL="0" indent="0" fontAlgn="base">
              <a:buNone/>
            </a:pPr>
            <a:endParaRPr lang="ru-RU" dirty="0"/>
          </a:p>
          <a:p>
            <a:endParaRPr lang="ru-RU" dirty="0"/>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427" y="1879103"/>
            <a:ext cx="4392488" cy="3528393"/>
          </a:xfrm>
          <a:prstGeom prst="rect">
            <a:avLst/>
          </a:prstGeom>
        </p:spPr>
      </p:pic>
    </p:spTree>
    <p:extLst>
      <p:ext uri="{BB962C8B-B14F-4D97-AF65-F5344CB8AC3E}">
        <p14:creationId xmlns:p14="http://schemas.microsoft.com/office/powerpoint/2010/main" val="441050832"/>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i="1" dirty="0"/>
              <a:t> Бурный Уран</a:t>
            </a:r>
            <a:r>
              <a:rPr lang="ru-RU" dirty="0"/>
              <a:t/>
            </a:r>
            <a:br>
              <a:rPr lang="ru-RU" dirty="0"/>
            </a:br>
            <a:endParaRPr lang="ru-RU" dirty="0"/>
          </a:p>
        </p:txBody>
      </p:sp>
      <p:sp>
        <p:nvSpPr>
          <p:cNvPr id="3" name="Объект 2"/>
          <p:cNvSpPr>
            <a:spLocks noGrp="1"/>
          </p:cNvSpPr>
          <p:nvPr>
            <p:ph sz="quarter" idx="13"/>
          </p:nvPr>
        </p:nvSpPr>
        <p:spPr>
          <a:xfrm>
            <a:off x="3995936" y="116632"/>
            <a:ext cx="4968552" cy="6624736"/>
          </a:xfrm>
        </p:spPr>
        <p:txBody>
          <a:bodyPr>
            <a:normAutofit fontScale="92500"/>
          </a:bodyPr>
          <a:lstStyle/>
          <a:p>
            <a:pPr marL="0" indent="0" fontAlgn="base">
              <a:buNone/>
            </a:pPr>
            <a:r>
              <a:rPr lang="ru-RU" dirty="0"/>
              <a:t>Астрономам удалось застать врасплох Уран. Второй по дальности член нашей Солнечной системы, как правило, невероятно спокоен, но по непонятной причине, </a:t>
            </a:r>
            <a:r>
              <a:rPr lang="ru-RU" b="1" dirty="0"/>
              <a:t>планета в настоящее время одолена </a:t>
            </a:r>
            <a:r>
              <a:rPr lang="ru-RU" b="1" dirty="0" smtClean="0"/>
              <a:t>бурями.</a:t>
            </a:r>
            <a:r>
              <a:rPr lang="ru-RU" dirty="0"/>
              <a:t> </a:t>
            </a:r>
            <a:r>
              <a:rPr lang="ru-RU" dirty="0" smtClean="0"/>
              <a:t>Бури </a:t>
            </a:r>
            <a:r>
              <a:rPr lang="ru-RU" dirty="0"/>
              <a:t>на Уране ожидались в 2007 году во время того, как он прошёл половину из его 82-летней орбиты, а на экваторе в это время были мощнейшие солнечные вспышки. Тем не менее, "штормовая" погода должна была постепенно сходить на нет по мере того, как Уран продолжал свой путь вокруг Солнца. Но этого не происходило</a:t>
            </a:r>
            <a:r>
              <a:rPr lang="ru-RU" dirty="0" smtClean="0"/>
              <a:t>.</a:t>
            </a:r>
            <a:r>
              <a:rPr lang="ru-RU" b="1" dirty="0"/>
              <a:t> При отсутствии внутреннего источника тепла, гигант полагался на солнечные вспышки, чтобы питать свои </a:t>
            </a:r>
            <a:r>
              <a:rPr lang="ru-RU" b="1" dirty="0" smtClean="0"/>
              <a:t>бури.</a:t>
            </a:r>
            <a:r>
              <a:rPr lang="ru-RU" dirty="0"/>
              <a:t> </a:t>
            </a:r>
            <a:r>
              <a:rPr lang="ru-RU" dirty="0" smtClean="0"/>
              <a:t>Недавно </a:t>
            </a:r>
            <a:r>
              <a:rPr lang="ru-RU" dirty="0"/>
              <a:t>астрономы из университета Беркли, Калифорния, заметили сильнейшую активность в верхней части планеты, огромный слой замороженного </a:t>
            </a:r>
            <a:r>
              <a:rPr lang="ru-RU" dirty="0" smtClean="0"/>
              <a:t>метана. Некоторые </a:t>
            </a:r>
            <a:r>
              <a:rPr lang="ru-RU" dirty="0"/>
              <a:t>из этих штормов близки по объёму с размером Земли, они проходят по спирали через атмосферу планеты, простираются на тысячи километров, а свет от них исходит настолько сильный, что </a:t>
            </a:r>
            <a:r>
              <a:rPr lang="ru-RU" b="1" dirty="0"/>
              <a:t>даже астрономы – любители могут видеть большие блики по всей </a:t>
            </a:r>
            <a:r>
              <a:rPr lang="ru-RU" b="1" dirty="0" smtClean="0"/>
              <a:t>поверхности.</a:t>
            </a:r>
            <a:r>
              <a:rPr lang="ru-RU" dirty="0"/>
              <a:t> </a:t>
            </a:r>
            <a:r>
              <a:rPr lang="ru-RU" dirty="0" smtClean="0"/>
              <a:t>Неясно</a:t>
            </a:r>
            <a:r>
              <a:rPr lang="ru-RU" dirty="0"/>
              <a:t>, как бурям удаётся оставаться "на плаву" без помощи Солнца. Северное полушарие, погруженное в тень, по-прежнему охвачено штормами. Тем не менее, вполне возможно, что вихри внутри планеты вызваны аналогичными процессами, которые происходят на гораздо более бурном Юпитере.</a:t>
            </a:r>
          </a:p>
          <a:p>
            <a:pPr marL="0" indent="0" fontAlgn="base">
              <a:buNone/>
            </a:pPr>
            <a:endParaRPr lang="ru-RU" dirty="0"/>
          </a:p>
          <a:p>
            <a:endParaRPr lang="ru-RU" dirty="0"/>
          </a:p>
        </p:txBody>
      </p:sp>
      <p:pic>
        <p:nvPicPr>
          <p:cNvPr id="4" name="Рисунок 3"/>
          <p:cNvPicPr>
            <a:picLocks noChangeAspect="1"/>
          </p:cNvPicPr>
          <p:nvPr/>
        </p:nvPicPr>
        <p:blipFill>
          <a:blip r:embed="rId2"/>
          <a:stretch>
            <a:fillRect/>
          </a:stretch>
        </p:blipFill>
        <p:spPr>
          <a:xfrm>
            <a:off x="4567238" y="3424238"/>
            <a:ext cx="9524" cy="9524"/>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513" y="1693845"/>
            <a:ext cx="3995936" cy="2183223"/>
          </a:xfrm>
          <a:prstGeom prst="rect">
            <a:avLst/>
          </a:prstGeom>
        </p:spPr>
      </p:pic>
    </p:spTree>
    <p:extLst>
      <p:ext uri="{BB962C8B-B14F-4D97-AF65-F5344CB8AC3E}">
        <p14:creationId xmlns:p14="http://schemas.microsoft.com/office/powerpoint/2010/main" val="3586896598"/>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188640"/>
            <a:ext cx="7924800" cy="982216"/>
          </a:xfrm>
        </p:spPr>
        <p:txBody>
          <a:bodyPr/>
          <a:lstStyle/>
          <a:p>
            <a:pPr fontAlgn="base"/>
            <a:r>
              <a:rPr lang="ru-RU" dirty="0"/>
              <a:t> </a:t>
            </a:r>
            <a:br>
              <a:rPr lang="ru-RU" dirty="0"/>
            </a:br>
            <a:r>
              <a:rPr lang="ru-RU" b="1" i="1" dirty="0"/>
              <a:t>Система трех звёзд KIC 2856960</a:t>
            </a:r>
            <a:r>
              <a:rPr lang="ru-RU" dirty="0"/>
              <a:t/>
            </a:r>
            <a:br>
              <a:rPr lang="ru-RU" dirty="0"/>
            </a:br>
            <a:endParaRPr lang="ru-RU" dirty="0"/>
          </a:p>
        </p:txBody>
      </p:sp>
      <p:sp>
        <p:nvSpPr>
          <p:cNvPr id="3" name="Объект 2"/>
          <p:cNvSpPr>
            <a:spLocks noGrp="1"/>
          </p:cNvSpPr>
          <p:nvPr>
            <p:ph sz="quarter" idx="13"/>
          </p:nvPr>
        </p:nvSpPr>
        <p:spPr>
          <a:xfrm>
            <a:off x="4067944" y="692696"/>
            <a:ext cx="4968552" cy="6048672"/>
          </a:xfrm>
        </p:spPr>
        <p:txBody>
          <a:bodyPr>
            <a:normAutofit fontScale="85000" lnSpcReduction="10000"/>
          </a:bodyPr>
          <a:lstStyle/>
          <a:p>
            <a:pPr marL="0" indent="0" fontAlgn="base">
              <a:buNone/>
            </a:pPr>
            <a:r>
              <a:rPr lang="ru-RU" sz="1900" dirty="0"/>
              <a:t>Космическая обсерватория </a:t>
            </a:r>
            <a:r>
              <a:rPr lang="ru-RU" sz="1900" dirty="0" smtClean="0"/>
              <a:t>Кеплер  </a:t>
            </a:r>
            <a:r>
              <a:rPr lang="ru-RU" sz="1900" dirty="0"/>
              <a:t>провела последние четыре года своей жизни, отслеживая три гравитационно связанные между собой звезды, известные как </a:t>
            </a:r>
            <a:r>
              <a:rPr lang="ru-RU" sz="1900" b="1" dirty="0"/>
              <a:t>KIC 2856960</a:t>
            </a:r>
            <a:r>
              <a:rPr lang="ru-RU" sz="1900" b="1" dirty="0" smtClean="0"/>
              <a:t>. </a:t>
            </a:r>
            <a:r>
              <a:rPr lang="ru-RU" sz="1900" dirty="0" smtClean="0"/>
              <a:t>KIC </a:t>
            </a:r>
            <a:r>
              <a:rPr lang="ru-RU" sz="1900" dirty="0"/>
              <a:t>был рядовым триплетом: </a:t>
            </a:r>
            <a:r>
              <a:rPr lang="ru-RU" sz="1900" b="1" dirty="0"/>
              <a:t>две маленькие звезды-карлики выходили на орбиту с помощью третьего небесного тела. </a:t>
            </a:r>
            <a:r>
              <a:rPr lang="ru-RU" sz="1900" dirty="0"/>
              <a:t>Ничего странного</a:t>
            </a:r>
            <a:r>
              <a:rPr lang="ru-RU" sz="1900" dirty="0" smtClean="0"/>
              <a:t>. Но </a:t>
            </a:r>
            <a:r>
              <a:rPr lang="ru-RU" sz="1900" dirty="0"/>
              <a:t>однажды Кеплер заметил четыре исчезновения света за один день во время пересечения двоичных карликов каждые шесть часов. Он также увидел уменьшение количества света каждые 204 дня, которое происходило из-за того, что третья звезда была затемнена</a:t>
            </a:r>
            <a:r>
              <a:rPr lang="ru-RU" sz="1900" dirty="0" smtClean="0"/>
              <a:t>. Можно </a:t>
            </a:r>
            <a:r>
              <a:rPr lang="ru-RU" sz="1900" dirty="0"/>
              <a:t>предположить, что четыре года – это хороший срок для получения отличных знаний о KIC. Также полагали и астрономы. Но после того, как они поработали с числами, оказалось, что </a:t>
            </a:r>
            <a:r>
              <a:rPr lang="ru-RU" sz="1900" b="1" dirty="0"/>
              <a:t>данные не имели смысла в наблюдаемом контексте поведения звёзд</a:t>
            </a:r>
            <a:r>
              <a:rPr lang="ru-RU" sz="1900" b="1" dirty="0" smtClean="0"/>
              <a:t>. </a:t>
            </a:r>
            <a:r>
              <a:rPr lang="ru-RU" sz="1900" dirty="0" smtClean="0"/>
              <a:t>Их </a:t>
            </a:r>
            <a:r>
              <a:rPr lang="ru-RU" sz="1900" dirty="0"/>
              <a:t>первой задачей было выяснение звездных масс. Но по каким формулам они бы не считали, они не могли прийти к разумному ответу, хотя выяснение массы звезды – это относительно лёгкое дело</a:t>
            </a:r>
            <a:r>
              <a:rPr lang="ru-RU" sz="1900" dirty="0" smtClean="0"/>
              <a:t>. В </a:t>
            </a:r>
            <a:r>
              <a:rPr lang="ru-RU" sz="1900" dirty="0"/>
              <a:t>настоящее время звёздная троица </a:t>
            </a:r>
            <a:r>
              <a:rPr lang="ru-RU" sz="1900" b="1" dirty="0"/>
              <a:t>загнала астрономов в тупик</a:t>
            </a:r>
            <a:r>
              <a:rPr lang="ru-RU" sz="1900" dirty="0"/>
              <a:t>. Существующий потенциальный ответ делает численные подсчёты чем-то нелогичным. Система KIC может прятать четвёртую звезду, орбита которой будет идеально имитировать орбиту третьей звезды, создавая иллюзию одного объекта</a:t>
            </a:r>
            <a:r>
              <a:rPr lang="ru-RU" sz="1900" dirty="0" smtClean="0"/>
              <a:t>. </a:t>
            </a:r>
            <a:endParaRPr lang="ru-RU" sz="1900" dirty="0"/>
          </a:p>
          <a:p>
            <a:pPr marL="0" indent="0">
              <a:buNone/>
            </a:pPr>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1796333"/>
            <a:ext cx="3923928" cy="3096344"/>
          </a:xfrm>
          <a:prstGeom prst="rect">
            <a:avLst/>
          </a:prstGeom>
        </p:spPr>
      </p:pic>
    </p:spTree>
    <p:extLst>
      <p:ext uri="{BB962C8B-B14F-4D97-AF65-F5344CB8AC3E}">
        <p14:creationId xmlns:p14="http://schemas.microsoft.com/office/powerpoint/2010/main" val="935077353"/>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Горизонт">
  <a:themeElements>
    <a:clrScheme name="Горизонт">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Горизонт">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Горизонт">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64</TotalTime>
  <Words>263</Words>
  <Application>Microsoft Office PowerPoint</Application>
  <PresentationFormat>Экран (4:3)</PresentationFormat>
  <Paragraphs>20</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Горизонт</vt:lpstr>
      <vt:lpstr>Астрономические открытия последних лет</vt:lpstr>
      <vt:lpstr>Таинственное магнитное поле Луны </vt:lpstr>
      <vt:lpstr>Галактики возрастом 13 миллиардов лет</vt:lpstr>
      <vt:lpstr>Волшебный остров Титана</vt:lpstr>
      <vt:lpstr>Астероид с кольцами </vt:lpstr>
      <vt:lpstr> Странные рентгеновские лучи </vt:lpstr>
      <vt:lpstr>Астероид с шестью хвостами </vt:lpstr>
      <vt:lpstr> Бурный Уран </vt:lpstr>
      <vt:lpstr>  Система трех звёзд KIC 2856960 </vt:lpstr>
      <vt:lpstr>         Спасибо за внимание!!!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Катерина</dc:creator>
  <cp:lastModifiedBy>Катерина</cp:lastModifiedBy>
  <cp:revision>6</cp:revision>
  <dcterms:created xsi:type="dcterms:W3CDTF">2018-03-31T11:39:58Z</dcterms:created>
  <dcterms:modified xsi:type="dcterms:W3CDTF">2018-03-31T12:44:52Z</dcterms:modified>
</cp:coreProperties>
</file>