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7" r:id="rId2"/>
    <p:sldId id="256" r:id="rId3"/>
    <p:sldId id="268" r:id="rId4"/>
    <p:sldId id="269" r:id="rId5"/>
    <p:sldId id="270" r:id="rId6"/>
    <p:sldId id="271" r:id="rId7"/>
    <p:sldId id="273" r:id="rId8"/>
    <p:sldId id="272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7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9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46F53-962A-4CB6-8B92-548E5F8B4934}" type="datetimeFigureOut">
              <a:rPr lang="ru-RU" smtClean="0"/>
              <a:pPr/>
              <a:t>08.07.2018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E84D-DB0C-43B6-A9B9-FBC7A81DD0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60970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46F53-962A-4CB6-8B92-548E5F8B4934}" type="datetimeFigureOut">
              <a:rPr lang="ru-RU" smtClean="0"/>
              <a:pPr/>
              <a:t>08.07.2018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E84D-DB0C-43B6-A9B9-FBC7A81DD0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82212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46F53-962A-4CB6-8B92-548E5F8B4934}" type="datetimeFigureOut">
              <a:rPr lang="ru-RU" smtClean="0"/>
              <a:pPr/>
              <a:t>08.07.2018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E84D-DB0C-43B6-A9B9-FBC7A81DD0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93952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46F53-962A-4CB6-8B92-548E5F8B4934}" type="datetimeFigureOut">
              <a:rPr lang="ru-RU" smtClean="0"/>
              <a:pPr/>
              <a:t>08.07.2018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E84D-DB0C-43B6-A9B9-FBC7A81DD0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89737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46F53-962A-4CB6-8B92-548E5F8B4934}" type="datetimeFigureOut">
              <a:rPr lang="ru-RU" smtClean="0"/>
              <a:pPr/>
              <a:t>08.07.2018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E84D-DB0C-43B6-A9B9-FBC7A81DD0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78818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46F53-962A-4CB6-8B92-548E5F8B4934}" type="datetimeFigureOut">
              <a:rPr lang="ru-RU" smtClean="0"/>
              <a:pPr/>
              <a:t>08.07.2018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E84D-DB0C-43B6-A9B9-FBC7A81DD0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64917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46F53-962A-4CB6-8B92-548E5F8B4934}" type="datetimeFigureOut">
              <a:rPr lang="ru-RU" smtClean="0"/>
              <a:pPr/>
              <a:t>08.07.2018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E84D-DB0C-43B6-A9B9-FBC7A81DD0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45460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46F53-962A-4CB6-8B92-548E5F8B4934}" type="datetimeFigureOut">
              <a:rPr lang="ru-RU" smtClean="0"/>
              <a:pPr/>
              <a:t>08.07.2018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E84D-DB0C-43B6-A9B9-FBC7A81DD0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67554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46F53-962A-4CB6-8B92-548E5F8B4934}" type="datetimeFigureOut">
              <a:rPr lang="ru-RU" smtClean="0"/>
              <a:pPr/>
              <a:t>08.07.2018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E84D-DB0C-43B6-A9B9-FBC7A81DD0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82746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46F53-962A-4CB6-8B92-548E5F8B4934}" type="datetimeFigureOut">
              <a:rPr lang="ru-RU" smtClean="0"/>
              <a:pPr/>
              <a:t>08.07.2018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E84D-DB0C-43B6-A9B9-FBC7A81DD0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09824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46F53-962A-4CB6-8B92-548E5F8B4934}" type="datetimeFigureOut">
              <a:rPr lang="ru-RU" smtClean="0"/>
              <a:pPr/>
              <a:t>08.07.2018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E84D-DB0C-43B6-A9B9-FBC7A81DD0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60799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46F53-962A-4CB6-8B92-548E5F8B4934}" type="datetimeFigureOut">
              <a:rPr lang="ru-RU" smtClean="0"/>
              <a:pPr/>
              <a:t>08.07.2018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3E84D-DB0C-43B6-A9B9-FBC7A81DD0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24361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jpe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jpeg"/><Relationship Id="rId4" Type="http://schemas.openxmlformats.org/officeDocument/2006/relationships/image" Target="../media/image3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3" Type="http://schemas.openxmlformats.org/officeDocument/2006/relationships/image" Target="../media/image41.png"/><Relationship Id="rId7" Type="http://schemas.openxmlformats.org/officeDocument/2006/relationships/image" Target="../media/image45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9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jpe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jpeg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0.jpeg"/><Relationship Id="rId4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Заголовок 1"/>
          <p:cNvSpPr>
            <a:spLocks noGrp="1"/>
          </p:cNvSpPr>
          <p:nvPr>
            <p:ph type="ctrTitle"/>
          </p:nvPr>
        </p:nvSpPr>
        <p:spPr>
          <a:xfrm>
            <a:off x="611560" y="1484784"/>
            <a:ext cx="7772400" cy="1470025"/>
          </a:xfrm>
        </p:spPr>
        <p:txBody>
          <a:bodyPr>
            <a:noAutofit/>
          </a:bodyPr>
          <a:lstStyle/>
          <a:p>
            <a:pPr eaLnBrk="1" hangingPunct="1"/>
            <a:r>
              <a:rPr lang="ru-RU" sz="5400" b="1" dirty="0" smtClean="0">
                <a:ln w="10541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Georgia" panose="02040502050405020303" pitchFamily="18" charset="0"/>
              </a:rPr>
              <a:t>Кредитные истории</a:t>
            </a:r>
          </a:p>
        </p:txBody>
      </p:sp>
      <p:sp>
        <p:nvSpPr>
          <p:cNvPr id="1331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26400" y="4653136"/>
            <a:ext cx="6858000" cy="1336253"/>
          </a:xfrm>
        </p:spPr>
        <p:txBody>
          <a:bodyPr>
            <a:noAutofit/>
          </a:bodyPr>
          <a:lstStyle/>
          <a:p>
            <a:pPr algn="l" eaLnBrk="1" hangingPunct="1"/>
            <a:r>
              <a:rPr lang="ru-RU" sz="2000" b="1" i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Работу выполнил </a:t>
            </a:r>
            <a:r>
              <a:rPr lang="ru-RU" sz="2000" b="1" i="1" dirty="0" err="1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Каракчеев</a:t>
            </a:r>
            <a:r>
              <a:rPr lang="ru-RU" sz="2000" b="1" i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Михаил, обучающийся 10 «А» класса , </a:t>
            </a:r>
          </a:p>
          <a:p>
            <a:pPr algn="l" eaLnBrk="1" hangingPunct="1"/>
            <a:r>
              <a:rPr lang="ru-RU" sz="2000" b="1" i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БОУ РА « РГ им. </a:t>
            </a:r>
            <a:r>
              <a:rPr lang="ru-RU" sz="2000" b="1" i="1" dirty="0" err="1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В.К.Плакаса</a:t>
            </a:r>
            <a:r>
              <a:rPr lang="ru-RU" sz="2000" b="1" i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»</a:t>
            </a:r>
          </a:p>
          <a:p>
            <a:pPr algn="l" eaLnBrk="1" hangingPunct="1"/>
            <a:endParaRPr lang="ru-RU" sz="2000" b="1" i="1" dirty="0" smtClean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3" name="Picture 5" descr="C:\Users\User\Desktop\Мама\картинки человечки\88004720_76048109_1_644x461_trebuetsyapomoschnikbuhgalterasanktpeterburg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4365104"/>
            <a:ext cx="1702872" cy="235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2969028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500034" y="142852"/>
            <a:ext cx="8229600" cy="5983288"/>
          </a:xfrm>
        </p:spPr>
        <p:txBody>
          <a:bodyPr/>
          <a:lstStyle/>
          <a:p>
            <a:pPr>
              <a:buNone/>
            </a:pPr>
            <a:r>
              <a:rPr lang="en-US" sz="1600" dirty="0"/>
              <a:t> K=</a:t>
            </a:r>
            <a:r>
              <a:rPr lang="ru-RU" sz="1600" dirty="0"/>
              <a:t>100%+Р</a:t>
            </a:r>
            <a:r>
              <a:rPr lang="ru-RU" sz="1600" dirty="0" smtClean="0"/>
              <a:t>% - коэффициент </a:t>
            </a:r>
          </a:p>
          <a:p>
            <a:pPr>
              <a:buNone/>
            </a:pPr>
            <a:r>
              <a:rPr lang="ru-RU" sz="1600" dirty="0" smtClean="0"/>
              <a:t> </a:t>
            </a:r>
            <a:r>
              <a:rPr lang="en-US" sz="1600" dirty="0" smtClean="0"/>
              <a:t>S – </a:t>
            </a:r>
            <a:r>
              <a:rPr lang="ru-RU" sz="1600" dirty="0" smtClean="0"/>
              <a:t>сумма кредита  Х – ежемесячные выплаты</a:t>
            </a:r>
          </a:p>
          <a:p>
            <a:pPr>
              <a:buNone/>
            </a:pPr>
            <a:endParaRPr lang="ru-RU" sz="1600" dirty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/>
          </a:p>
          <a:p>
            <a:pPr>
              <a:buNone/>
            </a:pPr>
            <a:endParaRPr lang="ru-RU" sz="1600" dirty="0" smtClean="0"/>
          </a:p>
          <a:p>
            <a:r>
              <a:rPr lang="ru-RU" sz="1600" dirty="0"/>
              <a:t>Начало) </a:t>
            </a:r>
            <a:r>
              <a:rPr lang="en-US" sz="1600" dirty="0"/>
              <a:t>S</a:t>
            </a:r>
            <a:endParaRPr lang="ru-RU" sz="1600" dirty="0"/>
          </a:p>
          <a:p>
            <a:r>
              <a:rPr lang="ru-RU" sz="1600" dirty="0"/>
              <a:t>Год первый) </a:t>
            </a:r>
            <a:r>
              <a:rPr lang="en-US" sz="1600" dirty="0"/>
              <a:t>KS</a:t>
            </a:r>
            <a:r>
              <a:rPr lang="ru-RU" sz="1600" dirty="0"/>
              <a:t>-</a:t>
            </a:r>
            <a:r>
              <a:rPr lang="en-US" sz="1600" dirty="0"/>
              <a:t>X</a:t>
            </a:r>
            <a:endParaRPr lang="ru-RU" sz="1600" dirty="0"/>
          </a:p>
          <a:p>
            <a:r>
              <a:rPr lang="ru-RU" sz="1600" dirty="0"/>
              <a:t>Год второй</a:t>
            </a:r>
            <a:r>
              <a:rPr lang="en-US" sz="1600" dirty="0"/>
              <a:t>) K</a:t>
            </a:r>
            <a:r>
              <a:rPr lang="en-US" sz="1600" baseline="30000" dirty="0"/>
              <a:t>2</a:t>
            </a:r>
            <a:r>
              <a:rPr lang="en-US" sz="1600" dirty="0"/>
              <a:t>S-KX-X=K</a:t>
            </a:r>
            <a:r>
              <a:rPr lang="en-US" sz="1600" baseline="30000" dirty="0"/>
              <a:t>2</a:t>
            </a:r>
            <a:r>
              <a:rPr lang="en-US" sz="1600" dirty="0"/>
              <a:t>S-X(K+1)=K</a:t>
            </a:r>
            <a:r>
              <a:rPr lang="en-US" sz="1600" baseline="30000" dirty="0"/>
              <a:t>2</a:t>
            </a:r>
            <a:r>
              <a:rPr lang="en-US" sz="1600" dirty="0"/>
              <a:t>S-X</a:t>
            </a:r>
            <a:r>
              <a:rPr lang="ru-RU" sz="1600" dirty="0"/>
              <a:t> </a:t>
            </a:r>
          </a:p>
          <a:p>
            <a:r>
              <a:rPr lang="ru-RU" sz="1600" dirty="0"/>
              <a:t>Третий год</a:t>
            </a:r>
            <a:r>
              <a:rPr lang="en-US" sz="1600" dirty="0"/>
              <a:t>) K</a:t>
            </a:r>
            <a:r>
              <a:rPr lang="en-US" sz="1600" baseline="30000" dirty="0"/>
              <a:t>3</a:t>
            </a:r>
            <a:r>
              <a:rPr lang="en-US" sz="1600" dirty="0"/>
              <a:t>S-K</a:t>
            </a:r>
            <a:r>
              <a:rPr lang="en-US" sz="1600" baseline="30000" dirty="0"/>
              <a:t>2</a:t>
            </a:r>
            <a:r>
              <a:rPr lang="en-US" sz="1600" dirty="0"/>
              <a:t>X-KX-X=K</a:t>
            </a:r>
            <a:r>
              <a:rPr lang="en-US" sz="1600" baseline="30000" dirty="0"/>
              <a:t>3</a:t>
            </a:r>
            <a:r>
              <a:rPr lang="en-US" sz="1600" dirty="0"/>
              <a:t>S-X(K</a:t>
            </a:r>
            <a:r>
              <a:rPr lang="en-US" sz="1600" baseline="30000" dirty="0"/>
              <a:t>2</a:t>
            </a:r>
            <a:r>
              <a:rPr lang="en-US" sz="1600" dirty="0"/>
              <a:t>+K+1)=K</a:t>
            </a:r>
            <a:r>
              <a:rPr lang="en-US" sz="1600" baseline="30000" dirty="0"/>
              <a:t>3</a:t>
            </a:r>
            <a:r>
              <a:rPr lang="en-US" sz="1600" dirty="0"/>
              <a:t>S-X</a:t>
            </a:r>
            <a:r>
              <a:rPr lang="ru-RU" sz="1600" dirty="0"/>
              <a:t> </a:t>
            </a:r>
          </a:p>
          <a:p>
            <a:r>
              <a:rPr lang="ru-RU" sz="1600" dirty="0"/>
              <a:t>Четвертый год</a:t>
            </a:r>
            <a:r>
              <a:rPr lang="en-US" sz="1600" dirty="0"/>
              <a:t>)K</a:t>
            </a:r>
            <a:r>
              <a:rPr lang="en-US" sz="1600" baseline="30000" dirty="0"/>
              <a:t>4</a:t>
            </a:r>
            <a:r>
              <a:rPr lang="en-US" sz="1600" dirty="0"/>
              <a:t>S-K</a:t>
            </a:r>
            <a:r>
              <a:rPr lang="en-US" sz="1600" baseline="30000" dirty="0"/>
              <a:t>3</a:t>
            </a:r>
            <a:r>
              <a:rPr lang="en-US" sz="1600" dirty="0"/>
              <a:t>S-K</a:t>
            </a:r>
            <a:r>
              <a:rPr lang="en-US" sz="1600" baseline="30000" dirty="0"/>
              <a:t>2</a:t>
            </a:r>
            <a:r>
              <a:rPr lang="en-US" sz="1600" dirty="0"/>
              <a:t>S-KX-X=K</a:t>
            </a:r>
            <a:r>
              <a:rPr lang="en-US" sz="1600" baseline="30000" dirty="0"/>
              <a:t>4</a:t>
            </a:r>
            <a:r>
              <a:rPr lang="en-US" sz="1600" dirty="0"/>
              <a:t>S-X(K</a:t>
            </a:r>
            <a:r>
              <a:rPr lang="en-US" sz="1600" baseline="30000" dirty="0"/>
              <a:t>3</a:t>
            </a:r>
            <a:r>
              <a:rPr lang="en-US" sz="1600" dirty="0"/>
              <a:t>+K</a:t>
            </a:r>
            <a:r>
              <a:rPr lang="en-US" sz="1600" baseline="30000" dirty="0"/>
              <a:t>2</a:t>
            </a:r>
            <a:r>
              <a:rPr lang="en-US" sz="1600" dirty="0"/>
              <a:t>+K+1)=K</a:t>
            </a:r>
            <a:r>
              <a:rPr lang="en-US" sz="1600" baseline="30000" dirty="0"/>
              <a:t>4</a:t>
            </a:r>
            <a:r>
              <a:rPr lang="en-US" sz="1600" dirty="0"/>
              <a:t>S-X</a:t>
            </a:r>
            <a:r>
              <a:rPr lang="ru-RU" sz="1600" dirty="0"/>
              <a:t> </a:t>
            </a:r>
          </a:p>
          <a:p>
            <a:r>
              <a:rPr lang="ru-RU" sz="1600" dirty="0" smtClean="0"/>
              <a:t>Через </a:t>
            </a:r>
            <a:r>
              <a:rPr lang="en-US" sz="1600" dirty="0" smtClean="0"/>
              <a:t>n</a:t>
            </a:r>
            <a:r>
              <a:rPr lang="ru-RU" sz="1600" dirty="0" smtClean="0"/>
              <a:t>-лет </a:t>
            </a:r>
            <a:r>
              <a:rPr lang="en-US" sz="1600" dirty="0" smtClean="0"/>
              <a:t>K</a:t>
            </a:r>
            <a:r>
              <a:rPr lang="ru-RU" sz="1600" baseline="30000" dirty="0" smtClean="0"/>
              <a:t>4</a:t>
            </a:r>
            <a:r>
              <a:rPr lang="en-US" sz="1600" dirty="0" smtClean="0"/>
              <a:t>S</a:t>
            </a:r>
            <a:r>
              <a:rPr lang="ru-RU" sz="1600" dirty="0" smtClean="0"/>
              <a:t>-</a:t>
            </a:r>
            <a:r>
              <a:rPr lang="en-US" sz="1600" dirty="0" smtClean="0"/>
              <a:t>X</a:t>
            </a:r>
            <a:r>
              <a:rPr lang="ru-RU" sz="1600" dirty="0" smtClean="0"/>
              <a:t>               - </a:t>
            </a:r>
            <a:r>
              <a:rPr lang="ru-RU" sz="1600" dirty="0"/>
              <a:t>Остаток долга</a:t>
            </a:r>
          </a:p>
          <a:p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                </a:t>
            </a:r>
            <a:endParaRPr lang="ru-RU" sz="1600" b="1" dirty="0" smtClean="0"/>
          </a:p>
          <a:p>
            <a:pPr>
              <a:buNone/>
            </a:pPr>
            <a:r>
              <a:rPr lang="ru-RU" sz="1600" dirty="0" smtClean="0"/>
              <a:t> </a:t>
            </a:r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16790524"/>
              </p:ext>
            </p:extLst>
          </p:nvPr>
        </p:nvGraphicFramePr>
        <p:xfrm>
          <a:off x="1338238" y="836712"/>
          <a:ext cx="6143668" cy="232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5917"/>
                <a:gridCol w="1535917"/>
                <a:gridCol w="1535917"/>
                <a:gridCol w="1535917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Calibri"/>
                        </a:rPr>
                        <a:t>Июль</a:t>
                      </a:r>
                      <a:endParaRPr lang="ru-RU" sz="11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Calibri"/>
                        </a:rPr>
                        <a:t>Январь</a:t>
                      </a:r>
                      <a:endParaRPr lang="ru-RU" sz="11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Calibri"/>
                        </a:rPr>
                        <a:t>Февраль-Июнь</a:t>
                      </a:r>
                      <a:endParaRPr lang="ru-RU" sz="11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47159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Calibri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Calibri"/>
                          <a:cs typeface="Calibri"/>
                        </a:rPr>
                        <a:t>S</a:t>
                      </a:r>
                      <a:endParaRPr lang="ru-RU" sz="11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Calibri"/>
                        </a:rPr>
                        <a:t>KS</a:t>
                      </a:r>
                      <a:endParaRPr lang="ru-RU" sz="11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Calibri"/>
                        </a:rPr>
                        <a:t>X</a:t>
                      </a:r>
                      <a:endParaRPr lang="ru-RU" sz="11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Calibri"/>
                        </a:rPr>
                        <a:t>KS-X</a:t>
                      </a:r>
                      <a:endParaRPr lang="ru-RU" sz="11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Calibri"/>
                          <a:cs typeface="Calibri"/>
                        </a:rPr>
                        <a:t>K(KS-X)</a:t>
                      </a:r>
                      <a:endParaRPr lang="ru-RU" sz="11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Calibri"/>
                        </a:rPr>
                        <a:t>X</a:t>
                      </a:r>
                      <a:endParaRPr lang="ru-RU" sz="11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90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Calibri"/>
                        </a:rPr>
                        <a:t>3</a:t>
                      </a:r>
                      <a:endParaRPr lang="ru-RU" sz="11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Calibri"/>
                        </a:rPr>
                        <a:t>K</a:t>
                      </a:r>
                      <a:r>
                        <a:rPr lang="en-US" sz="1200" baseline="30000"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r>
                        <a:rPr lang="en-US" sz="1200">
                          <a:latin typeface="Times New Roman"/>
                          <a:ea typeface="Calibri"/>
                          <a:cs typeface="Calibri"/>
                        </a:rPr>
                        <a:t>S-KX-X</a:t>
                      </a:r>
                      <a:endParaRPr lang="ru-RU" sz="11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Calibri"/>
                        </a:rPr>
                        <a:t>K(K</a:t>
                      </a:r>
                      <a:r>
                        <a:rPr lang="en-US" sz="1200" baseline="30000"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r>
                        <a:rPr lang="en-US" sz="1200">
                          <a:latin typeface="Times New Roman"/>
                          <a:ea typeface="Calibri"/>
                          <a:cs typeface="Calibri"/>
                        </a:rPr>
                        <a:t>S-KX-X)</a:t>
                      </a:r>
                      <a:endParaRPr lang="ru-RU" sz="11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Calibri"/>
                        </a:rPr>
                        <a:t>X</a:t>
                      </a:r>
                      <a:endParaRPr lang="ru-RU" sz="11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Calibri"/>
                        </a:rPr>
                        <a:t>4</a:t>
                      </a:r>
                      <a:endParaRPr lang="ru-RU" sz="11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Calibri"/>
                        </a:rPr>
                        <a:t>K</a:t>
                      </a:r>
                      <a:r>
                        <a:rPr lang="en-US" sz="1200" baseline="30000">
                          <a:latin typeface="Times New Roman"/>
                          <a:ea typeface="Calibri"/>
                          <a:cs typeface="Calibri"/>
                        </a:rPr>
                        <a:t>3</a:t>
                      </a:r>
                      <a:r>
                        <a:rPr lang="en-US" sz="1200">
                          <a:latin typeface="Times New Roman"/>
                          <a:ea typeface="Calibri"/>
                          <a:cs typeface="Calibri"/>
                        </a:rPr>
                        <a:t>S-K</a:t>
                      </a:r>
                      <a:r>
                        <a:rPr lang="en-US" sz="1200" baseline="30000"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r>
                        <a:rPr lang="en-US" sz="1200">
                          <a:latin typeface="Times New Roman"/>
                          <a:ea typeface="Calibri"/>
                          <a:cs typeface="Calibri"/>
                        </a:rPr>
                        <a:t>X-KX-X</a:t>
                      </a:r>
                      <a:endParaRPr lang="ru-RU" sz="11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Calibri"/>
                        </a:rPr>
                        <a:t>K(K</a:t>
                      </a:r>
                      <a:r>
                        <a:rPr lang="en-US" sz="1200" baseline="30000">
                          <a:latin typeface="Times New Roman"/>
                          <a:ea typeface="Calibri"/>
                          <a:cs typeface="Calibri"/>
                        </a:rPr>
                        <a:t>3</a:t>
                      </a:r>
                      <a:r>
                        <a:rPr lang="en-US" sz="1200">
                          <a:latin typeface="Times New Roman"/>
                          <a:ea typeface="Calibri"/>
                          <a:cs typeface="Calibri"/>
                        </a:rPr>
                        <a:t>S-K</a:t>
                      </a:r>
                      <a:r>
                        <a:rPr lang="en-US" sz="1200" baseline="30000"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r>
                        <a:rPr lang="en-US" sz="1200">
                          <a:latin typeface="Times New Roman"/>
                          <a:ea typeface="Calibri"/>
                          <a:cs typeface="Calibri"/>
                        </a:rPr>
                        <a:t>X-KX-X)</a:t>
                      </a:r>
                      <a:endParaRPr lang="ru-RU" sz="11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Calibri"/>
                        </a:rPr>
                        <a:t>X</a:t>
                      </a:r>
                      <a:endParaRPr lang="ru-RU" sz="11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Calibri"/>
                        </a:rPr>
                        <a:t>5</a:t>
                      </a:r>
                      <a:endParaRPr lang="ru-RU" sz="11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Calibri"/>
                          <a:cs typeface="Calibri"/>
                        </a:rPr>
                        <a:t>K</a:t>
                      </a:r>
                      <a:r>
                        <a:rPr lang="ru-RU" sz="1200" baseline="30000" dirty="0">
                          <a:latin typeface="Times New Roman"/>
                          <a:ea typeface="Calibri"/>
                          <a:cs typeface="Calibri"/>
                        </a:rPr>
                        <a:t>4</a:t>
                      </a:r>
                      <a:r>
                        <a:rPr lang="en-US" sz="1200" dirty="0">
                          <a:latin typeface="Times New Roman"/>
                          <a:ea typeface="Calibri"/>
                          <a:cs typeface="Calibri"/>
                        </a:rPr>
                        <a:t>S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Calibri"/>
                        </a:rPr>
                        <a:t>-</a:t>
                      </a:r>
                      <a:r>
                        <a:rPr lang="en-US" sz="1200" dirty="0">
                          <a:latin typeface="Times New Roman"/>
                          <a:ea typeface="Calibri"/>
                          <a:cs typeface="Calibri"/>
                        </a:rPr>
                        <a:t>K</a:t>
                      </a:r>
                      <a:r>
                        <a:rPr lang="ru-RU" sz="1200" baseline="30000" dirty="0">
                          <a:latin typeface="Times New Roman"/>
                          <a:ea typeface="Calibri"/>
                          <a:cs typeface="Calibri"/>
                        </a:rPr>
                        <a:t>3</a:t>
                      </a:r>
                      <a:r>
                        <a:rPr lang="en-US" sz="1200" dirty="0">
                          <a:latin typeface="Times New Roman"/>
                          <a:ea typeface="Calibri"/>
                          <a:cs typeface="Calibri"/>
                        </a:rPr>
                        <a:t>X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Calibri"/>
                        </a:rPr>
                        <a:t>-</a:t>
                      </a:r>
                      <a:r>
                        <a:rPr lang="en-US" sz="1200" dirty="0">
                          <a:latin typeface="Times New Roman"/>
                          <a:ea typeface="Calibri"/>
                          <a:cs typeface="Calibri"/>
                        </a:rPr>
                        <a:t>K</a:t>
                      </a:r>
                      <a:r>
                        <a:rPr lang="ru-RU" sz="1200" baseline="30000" dirty="0"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r>
                        <a:rPr lang="en-US" sz="1200" dirty="0">
                          <a:latin typeface="Times New Roman"/>
                          <a:ea typeface="Calibri"/>
                          <a:cs typeface="Calibri"/>
                        </a:rPr>
                        <a:t>X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Calibri"/>
                        </a:rPr>
                        <a:t>-</a:t>
                      </a:r>
                      <a:r>
                        <a:rPr lang="en-US" sz="1200" dirty="0">
                          <a:latin typeface="Times New Roman"/>
                          <a:ea typeface="Calibri"/>
                          <a:cs typeface="Calibri"/>
                        </a:rPr>
                        <a:t>KX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Calibri"/>
                        </a:rPr>
                        <a:t>-</a:t>
                      </a:r>
                      <a:r>
                        <a:rPr lang="en-US" sz="1200" dirty="0">
                          <a:latin typeface="Times New Roman"/>
                          <a:ea typeface="Calibri"/>
                          <a:cs typeface="Calibri"/>
                        </a:rPr>
                        <a:t>X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Calibri"/>
                        </a:rPr>
                        <a:t>=0, если все выплатили.</a:t>
                      </a:r>
                      <a:endParaRPr lang="ru-RU" sz="11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4500570"/>
            <a:ext cx="494584" cy="485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3372" y="3643314"/>
            <a:ext cx="2667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86314" y="4000504"/>
            <a:ext cx="2667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43570" y="4286256"/>
            <a:ext cx="2667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chemeClr val="tx2"/>
                </a:solidFill>
              </a:rPr>
              <a:t>Второй способ решения </a:t>
            </a:r>
            <a:r>
              <a:rPr lang="ru-RU" sz="2700" b="1" dirty="0" smtClean="0">
                <a:solidFill>
                  <a:schemeClr val="tx2"/>
                </a:solidFill>
              </a:rPr>
              <a:t>задачи № </a:t>
            </a:r>
            <a:r>
              <a:rPr lang="ru-RU" sz="2700" b="1" dirty="0">
                <a:solidFill>
                  <a:schemeClr val="tx2"/>
                </a:solidFill>
              </a:rPr>
              <a:t>1 </a:t>
            </a:r>
            <a:r>
              <a:rPr lang="ru-RU" dirty="0">
                <a:solidFill>
                  <a:schemeClr val="tx2"/>
                </a:solidFill>
              </a:rPr>
              <a:t/>
            </a:r>
            <a:br>
              <a:rPr lang="ru-RU" dirty="0">
                <a:solidFill>
                  <a:schemeClr val="tx2"/>
                </a:solidFill>
              </a:rPr>
            </a:b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2800" dirty="0" smtClean="0"/>
              <a:t>Дано</a:t>
            </a:r>
            <a:r>
              <a:rPr lang="en-US" sz="2800" dirty="0" smtClean="0"/>
              <a:t>: S</a:t>
            </a:r>
            <a:r>
              <a:rPr lang="ru-RU" sz="2800" dirty="0" smtClean="0"/>
              <a:t>=8052000 </a:t>
            </a:r>
          </a:p>
          <a:p>
            <a:pPr>
              <a:buNone/>
            </a:pPr>
            <a:r>
              <a:rPr lang="en-US" sz="2800" dirty="0" smtClean="0"/>
              <a:t>K</a:t>
            </a:r>
            <a:r>
              <a:rPr lang="ru-RU" sz="2800" dirty="0" smtClean="0"/>
              <a:t>=1,2 </a:t>
            </a:r>
            <a:endParaRPr lang="ru-RU" sz="2800" dirty="0"/>
          </a:p>
          <a:p>
            <a:pPr>
              <a:buNone/>
            </a:pPr>
            <a:r>
              <a:rPr lang="en-US" sz="2800" dirty="0"/>
              <a:t>n</a:t>
            </a:r>
            <a:r>
              <a:rPr lang="ru-RU" sz="2800" dirty="0"/>
              <a:t>=4 </a:t>
            </a: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Решение</a:t>
            </a:r>
            <a:r>
              <a:rPr lang="en-US" sz="2800" dirty="0" smtClean="0"/>
              <a:t>:</a:t>
            </a:r>
            <a:r>
              <a:rPr lang="ru-RU" sz="2800" dirty="0" smtClean="0"/>
              <a:t> </a:t>
            </a:r>
          </a:p>
          <a:p>
            <a:pPr>
              <a:buNone/>
            </a:pPr>
            <a:r>
              <a:rPr lang="ru-RU" sz="2800" dirty="0"/>
              <a:t>1,2</a:t>
            </a:r>
            <a:r>
              <a:rPr lang="ru-RU" sz="2800" baseline="30000" dirty="0"/>
              <a:t>4</a:t>
            </a:r>
            <a:r>
              <a:rPr lang="ru-RU" sz="2800" dirty="0"/>
              <a:t>*8052000-</a:t>
            </a:r>
            <a:r>
              <a:rPr lang="en-US" sz="2800" dirty="0" smtClean="0"/>
              <a:t>X</a:t>
            </a:r>
            <a:r>
              <a:rPr lang="ru-RU" sz="2800" dirty="0" smtClean="0"/>
              <a:t>           =0</a:t>
            </a:r>
          </a:p>
          <a:p>
            <a:pPr>
              <a:buNone/>
            </a:pPr>
            <a:r>
              <a:rPr lang="ru-RU" sz="2800" dirty="0"/>
              <a:t>2,0736*8052000=</a:t>
            </a:r>
            <a:r>
              <a:rPr lang="en-US" sz="2800" dirty="0" smtClean="0"/>
              <a:t>X</a:t>
            </a:r>
            <a:r>
              <a:rPr lang="ru-RU" sz="2800" dirty="0" smtClean="0"/>
              <a:t>*</a:t>
            </a:r>
          </a:p>
          <a:p>
            <a:pPr>
              <a:buNone/>
            </a:pPr>
            <a:r>
              <a:rPr lang="en-US" sz="2800" dirty="0"/>
              <a:t>X</a:t>
            </a:r>
            <a:r>
              <a:rPr lang="ru-RU" sz="2800" dirty="0"/>
              <a:t>=31104000</a:t>
            </a:r>
          </a:p>
          <a:p>
            <a:pPr>
              <a:buNone/>
            </a:pPr>
            <a:r>
              <a:rPr lang="ru-RU" sz="2200" dirty="0" smtClean="0"/>
              <a:t>Ответ</a:t>
            </a:r>
            <a:r>
              <a:rPr lang="en-US" sz="2200" dirty="0" smtClean="0"/>
              <a:t>:</a:t>
            </a:r>
            <a:r>
              <a:rPr lang="ru-RU" sz="2200" dirty="0" smtClean="0"/>
              <a:t> 3110400р.</a:t>
            </a:r>
            <a:endParaRPr lang="ru-RU" sz="2200" dirty="0"/>
          </a:p>
          <a:p>
            <a:pPr>
              <a:buNone/>
            </a:pPr>
            <a:endParaRPr lang="ru-RU" sz="1400" dirty="0"/>
          </a:p>
          <a:p>
            <a:pPr>
              <a:buNone/>
            </a:pPr>
            <a:endParaRPr lang="ru-RU" sz="1400" dirty="0" smtClean="0"/>
          </a:p>
          <a:p>
            <a:pPr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2428868"/>
            <a:ext cx="704855" cy="621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16" y="3000372"/>
            <a:ext cx="714380" cy="60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Рисунок 5" descr="i (1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6248" y="4214818"/>
            <a:ext cx="3638550" cy="20478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500034" y="214290"/>
            <a:ext cx="8229600" cy="600079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chemeClr val="tx2"/>
                </a:solidFill>
              </a:rPr>
              <a:t>                               </a:t>
            </a:r>
            <a:r>
              <a:rPr lang="ru-RU" sz="2800" dirty="0" smtClean="0">
                <a:solidFill>
                  <a:schemeClr val="tx2"/>
                </a:solidFill>
              </a:rPr>
              <a:t>Задача № 2</a:t>
            </a:r>
          </a:p>
          <a:p>
            <a:pPr>
              <a:buNone/>
            </a:pPr>
            <a:r>
              <a:rPr lang="ru-RU" sz="1500" dirty="0" smtClean="0"/>
              <a:t>В </a:t>
            </a:r>
            <a:r>
              <a:rPr lang="ru-RU" sz="1500" dirty="0"/>
              <a:t>июле планируется взять кредит в банке на некоторую сумму. Условия его возврата таковы:</a:t>
            </a:r>
            <a:br>
              <a:rPr lang="ru-RU" sz="1500" dirty="0"/>
            </a:br>
            <a:r>
              <a:rPr lang="ru-RU" sz="1500" dirty="0"/>
              <a:t>- каждый январь долг возрастает на 20% по сравнению с концом предыдущего года;</a:t>
            </a:r>
            <a:br>
              <a:rPr lang="ru-RU" sz="1500" dirty="0"/>
            </a:br>
            <a:r>
              <a:rPr lang="ru-RU" sz="1500" dirty="0"/>
              <a:t>- с февраля по июнь каждого года необходимо выплатить часть долга, равную 2,16 </a:t>
            </a:r>
            <a:r>
              <a:rPr lang="ru-RU" sz="1500" dirty="0" err="1"/>
              <a:t>млн</a:t>
            </a:r>
            <a:r>
              <a:rPr lang="ru-RU" sz="1500" dirty="0"/>
              <a:t> рублей.</a:t>
            </a:r>
            <a:br>
              <a:rPr lang="ru-RU" sz="1500" dirty="0"/>
            </a:br>
            <a:r>
              <a:rPr lang="ru-RU" sz="1500" dirty="0"/>
              <a:t>Сколько млн. рублей было взято в банке, если известно, что он был полностью погашен тремя равными платежами (то есть за 3 года)?</a:t>
            </a:r>
          </a:p>
          <a:p>
            <a:pPr>
              <a:buNone/>
            </a:pPr>
            <a:r>
              <a:rPr lang="ru-RU" sz="1400" dirty="0" smtClean="0"/>
              <a:t>Дано</a:t>
            </a:r>
            <a:r>
              <a:rPr lang="en-US" sz="1400" dirty="0" smtClean="0"/>
              <a:t>:</a:t>
            </a:r>
            <a:r>
              <a:rPr lang="ru-RU" sz="1400" dirty="0" smtClean="0"/>
              <a:t> </a:t>
            </a:r>
          </a:p>
          <a:p>
            <a:pPr>
              <a:buNone/>
            </a:pPr>
            <a:r>
              <a:rPr lang="en-US" sz="1400" dirty="0" smtClean="0"/>
              <a:t>K=1,2 </a:t>
            </a:r>
            <a:endParaRPr lang="ru-RU" sz="1400" dirty="0"/>
          </a:p>
          <a:p>
            <a:pPr>
              <a:buNone/>
            </a:pPr>
            <a:r>
              <a:rPr lang="en-US" sz="1400" dirty="0"/>
              <a:t>X=2,16</a:t>
            </a:r>
            <a:endParaRPr lang="ru-RU" sz="1400" dirty="0"/>
          </a:p>
          <a:p>
            <a:pPr>
              <a:buNone/>
            </a:pPr>
            <a:r>
              <a:rPr lang="en-US" sz="1400" dirty="0"/>
              <a:t>n=3 </a:t>
            </a:r>
            <a:endParaRPr lang="ru-RU" sz="1400" dirty="0"/>
          </a:p>
          <a:p>
            <a:pPr>
              <a:buNone/>
            </a:pPr>
            <a:r>
              <a:rPr lang="en-US" sz="1400" dirty="0"/>
              <a:t>S=? </a:t>
            </a:r>
            <a:endParaRPr lang="ru-RU" sz="1400" dirty="0" smtClean="0"/>
          </a:p>
          <a:p>
            <a:pPr>
              <a:buNone/>
            </a:pPr>
            <a:r>
              <a:rPr lang="ru-RU" sz="1400" dirty="0" smtClean="0"/>
              <a:t>Решение</a:t>
            </a:r>
            <a:r>
              <a:rPr lang="en-US" sz="1400" dirty="0" smtClean="0"/>
              <a:t>:</a:t>
            </a:r>
            <a:endParaRPr lang="ru-RU" sz="1400" dirty="0" smtClean="0"/>
          </a:p>
          <a:p>
            <a:pPr>
              <a:buNone/>
            </a:pPr>
            <a:r>
              <a:rPr lang="en-US" sz="1400" dirty="0" err="1" smtClean="0"/>
              <a:t>K</a:t>
            </a:r>
            <a:r>
              <a:rPr lang="en-US" sz="1400" baseline="30000" dirty="0" err="1" smtClean="0"/>
              <a:t>n</a:t>
            </a:r>
            <a:r>
              <a:rPr lang="en-US" sz="1400" dirty="0" err="1" smtClean="0"/>
              <a:t>S</a:t>
            </a:r>
            <a:r>
              <a:rPr lang="en-US" sz="1400" dirty="0" smtClean="0"/>
              <a:t>-X</a:t>
            </a:r>
            <a:r>
              <a:rPr lang="ru-RU" sz="1400" dirty="0" smtClean="0"/>
              <a:t>           =0</a:t>
            </a:r>
          </a:p>
          <a:p>
            <a:pPr>
              <a:buNone/>
            </a:pPr>
            <a:endParaRPr lang="ru-RU" sz="1400" dirty="0" smtClean="0"/>
          </a:p>
          <a:p>
            <a:pPr>
              <a:buNone/>
            </a:pPr>
            <a:r>
              <a:rPr lang="en-US" sz="1400" dirty="0" smtClean="0"/>
              <a:t>1,2</a:t>
            </a:r>
            <a:r>
              <a:rPr lang="en-US" sz="1400" baseline="30000" dirty="0" smtClean="0"/>
              <a:t>3</a:t>
            </a:r>
            <a:r>
              <a:rPr lang="en-US" sz="1400" dirty="0" smtClean="0"/>
              <a:t>*S-2,16</a:t>
            </a:r>
            <a:r>
              <a:rPr lang="ru-RU" sz="1400" dirty="0" smtClean="0"/>
              <a:t>              =0</a:t>
            </a:r>
            <a:endParaRPr lang="ru-RU" sz="1400" dirty="0"/>
          </a:p>
          <a:p>
            <a:pPr>
              <a:buNone/>
            </a:pPr>
            <a:endParaRPr lang="ru-RU" sz="1400" dirty="0"/>
          </a:p>
          <a:p>
            <a:pPr>
              <a:buNone/>
            </a:pPr>
            <a:r>
              <a:rPr lang="en-US" sz="1400" dirty="0" smtClean="0"/>
              <a:t>1,2*S=2,16</a:t>
            </a:r>
            <a:r>
              <a:rPr lang="ru-RU" sz="1400" dirty="0" smtClean="0"/>
              <a:t>              </a:t>
            </a:r>
            <a:endParaRPr lang="ru-RU" sz="1400" dirty="0"/>
          </a:p>
          <a:p>
            <a:pPr>
              <a:buNone/>
            </a:pPr>
            <a:endParaRPr lang="ru-RU" sz="1400" dirty="0"/>
          </a:p>
          <a:p>
            <a:pPr>
              <a:buNone/>
            </a:pPr>
            <a:r>
              <a:rPr lang="en-US" sz="1500" dirty="0" smtClean="0"/>
              <a:t>S=                     =4,55</a:t>
            </a:r>
            <a:r>
              <a:rPr lang="ru-RU" dirty="0"/>
              <a:t/>
            </a:r>
            <a:br>
              <a:rPr lang="ru-RU" dirty="0"/>
            </a:br>
            <a:endParaRPr lang="ru-RU" dirty="0" smtClean="0"/>
          </a:p>
          <a:p>
            <a:pPr>
              <a:buNone/>
            </a:pPr>
            <a:r>
              <a:rPr lang="ru-RU" sz="1600" dirty="0" smtClean="0"/>
              <a:t>Ответ</a:t>
            </a:r>
            <a:r>
              <a:rPr lang="en-US" sz="1600" dirty="0" smtClean="0"/>
              <a:t>:</a:t>
            </a:r>
            <a:r>
              <a:rPr lang="ru-RU" sz="1600" dirty="0" smtClean="0"/>
              <a:t> 4,55 млн.</a:t>
            </a:r>
            <a:endParaRPr lang="ru-RU" sz="1600" dirty="0"/>
          </a:p>
          <a:p>
            <a:endParaRPr lang="ru-RU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3357562"/>
            <a:ext cx="397374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3786190"/>
            <a:ext cx="533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57290" y="4214818"/>
            <a:ext cx="533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85786" y="4714884"/>
            <a:ext cx="884237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Рисунок 10" descr="i (4)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29190" y="4286256"/>
            <a:ext cx="3076575" cy="20478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                           </a:t>
            </a:r>
            <a:r>
              <a:rPr lang="ru-RU" sz="2800" dirty="0" smtClean="0">
                <a:solidFill>
                  <a:schemeClr val="tx2"/>
                </a:solidFill>
              </a:rPr>
              <a:t>Задача № 3</a:t>
            </a:r>
          </a:p>
          <a:p>
            <a:pPr>
              <a:buNone/>
            </a:pPr>
            <a:r>
              <a:rPr lang="ru-RU" sz="1400" dirty="0"/>
              <a:t>В июле планируется взять кредит в банке на сумму 1300000 рублей. Условия его возврата таковы:</a:t>
            </a:r>
            <a:br>
              <a:rPr lang="ru-RU" sz="1400" dirty="0"/>
            </a:br>
            <a:r>
              <a:rPr lang="ru-RU" sz="1400" dirty="0"/>
              <a:t>- каждый январь долг возрастает на 10% по сравнению с концом предыдущего года;</a:t>
            </a:r>
            <a:br>
              <a:rPr lang="ru-RU" sz="1400" dirty="0"/>
            </a:br>
            <a:r>
              <a:rPr lang="ru-RU" sz="1400" dirty="0"/>
              <a:t>- с февраля по июнь каждого года необходимо выплатить часть долга;</a:t>
            </a:r>
            <a:br>
              <a:rPr lang="ru-RU" sz="1400" dirty="0"/>
            </a:br>
            <a:r>
              <a:rPr lang="ru-RU" sz="1400" dirty="0"/>
              <a:t>На какое минимально количество лет можно взять кредит при условии, что ежегодные выплаты были не более 350000 рублей?</a:t>
            </a:r>
          </a:p>
          <a:p>
            <a:pPr>
              <a:buNone/>
            </a:pPr>
            <a:endParaRPr lang="ru-RU" sz="1400" dirty="0" smtClean="0"/>
          </a:p>
          <a:p>
            <a:pPr>
              <a:buNone/>
            </a:pPr>
            <a:endParaRPr lang="ru-RU" sz="1400" dirty="0"/>
          </a:p>
          <a:p>
            <a:pPr>
              <a:buNone/>
            </a:pPr>
            <a:r>
              <a:rPr lang="ru-RU" sz="1400" dirty="0" smtClean="0"/>
              <a:t>Дано</a:t>
            </a:r>
            <a:r>
              <a:rPr lang="en-US" sz="1400" dirty="0" smtClean="0"/>
              <a:t>:</a:t>
            </a:r>
            <a:endParaRPr lang="ru-RU" sz="1400" dirty="0" smtClean="0"/>
          </a:p>
          <a:p>
            <a:pPr>
              <a:buNone/>
            </a:pPr>
            <a:r>
              <a:rPr lang="en-US" sz="1400" dirty="0" smtClean="0"/>
              <a:t>S</a:t>
            </a:r>
            <a:r>
              <a:rPr lang="ru-RU" sz="1400" dirty="0"/>
              <a:t>=1300000 </a:t>
            </a:r>
          </a:p>
          <a:p>
            <a:pPr>
              <a:buNone/>
            </a:pPr>
            <a:r>
              <a:rPr lang="en-US" sz="1400" dirty="0"/>
              <a:t>K</a:t>
            </a:r>
            <a:r>
              <a:rPr lang="ru-RU" sz="1400" dirty="0"/>
              <a:t>=1,1 </a:t>
            </a:r>
          </a:p>
          <a:p>
            <a:pPr>
              <a:buNone/>
            </a:pPr>
            <a:r>
              <a:rPr lang="en-US" sz="1400" dirty="0"/>
              <a:t>X</a:t>
            </a:r>
            <a:r>
              <a:rPr lang="ru-RU" sz="1400" dirty="0"/>
              <a:t>=350000(Максимальные выплаты в год)</a:t>
            </a:r>
          </a:p>
          <a:p>
            <a:pPr>
              <a:buNone/>
            </a:pPr>
            <a:r>
              <a:rPr lang="en-US" sz="1400" dirty="0"/>
              <a:t>n</a:t>
            </a:r>
            <a:r>
              <a:rPr lang="ru-RU" sz="1400" dirty="0"/>
              <a:t>=? </a:t>
            </a:r>
          </a:p>
          <a:p>
            <a:pPr>
              <a:buNone/>
            </a:pPr>
            <a:r>
              <a:rPr lang="ru-RU" sz="1400" dirty="0" smtClean="0"/>
              <a:t>Решение</a:t>
            </a:r>
            <a:r>
              <a:rPr lang="en-US" sz="1400" dirty="0" smtClean="0"/>
              <a:t>:</a:t>
            </a:r>
          </a:p>
          <a:p>
            <a:pPr>
              <a:buNone/>
            </a:pPr>
            <a:r>
              <a:rPr lang="ru-RU" sz="1400" dirty="0"/>
              <a:t>1,1</a:t>
            </a:r>
            <a:r>
              <a:rPr lang="en-US" sz="1400" baseline="30000" dirty="0"/>
              <a:t>n</a:t>
            </a:r>
            <a:r>
              <a:rPr lang="ru-RU" sz="1400" dirty="0" smtClean="0"/>
              <a:t>*1300000-350000*            =0</a:t>
            </a:r>
            <a:endParaRPr lang="ru-RU" sz="1400" dirty="0"/>
          </a:p>
          <a:p>
            <a:pPr>
              <a:buNone/>
            </a:pPr>
            <a:r>
              <a:rPr lang="ru-RU" sz="1400" dirty="0"/>
              <a:t>1,1</a:t>
            </a:r>
            <a:r>
              <a:rPr lang="en-US" sz="1400" baseline="30000" dirty="0"/>
              <a:t>n</a:t>
            </a:r>
            <a:r>
              <a:rPr lang="ru-RU" sz="1400" dirty="0"/>
              <a:t>=</a:t>
            </a:r>
            <a:r>
              <a:rPr lang="en-US" sz="1400" dirty="0"/>
              <a:t>t</a:t>
            </a:r>
            <a:endParaRPr lang="ru-RU" sz="1400" dirty="0"/>
          </a:p>
          <a:p>
            <a:pPr>
              <a:buNone/>
            </a:pPr>
            <a:r>
              <a:rPr lang="en-US" sz="1400" dirty="0"/>
              <a:t>t</a:t>
            </a:r>
            <a:r>
              <a:rPr lang="ru-RU" sz="1400" dirty="0"/>
              <a:t>*1300000=350000</a:t>
            </a:r>
            <a:r>
              <a:rPr lang="ru-RU" sz="1400" dirty="0" smtClean="0"/>
              <a:t>*       </a:t>
            </a:r>
            <a:endParaRPr lang="ru-RU" sz="1400" dirty="0"/>
          </a:p>
          <a:p>
            <a:pPr>
              <a:buNone/>
            </a:pPr>
            <a:r>
              <a:rPr lang="ru-RU" sz="1400" dirty="0"/>
              <a:t>1300000</a:t>
            </a:r>
            <a:r>
              <a:rPr lang="en-US" sz="1400" dirty="0"/>
              <a:t>t</a:t>
            </a:r>
            <a:r>
              <a:rPr lang="ru-RU" sz="1400" dirty="0"/>
              <a:t>=350000(</a:t>
            </a:r>
            <a:r>
              <a:rPr lang="en-US" sz="1400" dirty="0"/>
              <a:t>t</a:t>
            </a:r>
            <a:r>
              <a:rPr lang="ru-RU" sz="1400" dirty="0"/>
              <a:t>-1)</a:t>
            </a:r>
          </a:p>
          <a:p>
            <a:pPr>
              <a:buNone/>
            </a:pPr>
            <a:r>
              <a:rPr lang="ru-RU" sz="1400" dirty="0"/>
              <a:t>1300000</a:t>
            </a:r>
            <a:r>
              <a:rPr lang="en-US" sz="1400" dirty="0"/>
              <a:t>t</a:t>
            </a:r>
            <a:r>
              <a:rPr lang="ru-RU" sz="1400" dirty="0"/>
              <a:t>=3500000-3500000</a:t>
            </a:r>
          </a:p>
          <a:p>
            <a:pPr>
              <a:buNone/>
            </a:pPr>
            <a:r>
              <a:rPr lang="en-US" sz="1400" dirty="0"/>
              <a:t>t</a:t>
            </a:r>
            <a:r>
              <a:rPr lang="ru-RU" sz="1400" dirty="0" smtClean="0"/>
              <a:t>=      =</a:t>
            </a:r>
            <a:r>
              <a:rPr lang="ru-RU" sz="1400" dirty="0"/>
              <a:t>1,5909…</a:t>
            </a:r>
          </a:p>
          <a:p>
            <a:pPr>
              <a:buNone/>
            </a:pPr>
            <a:r>
              <a:rPr lang="ru-RU" sz="1400" baseline="-25000" dirty="0" smtClean="0"/>
              <a:t> </a:t>
            </a:r>
            <a:r>
              <a:rPr lang="ru-RU" sz="1400" dirty="0"/>
              <a:t>1,1</a:t>
            </a:r>
            <a:r>
              <a:rPr lang="en-US" sz="1400" baseline="30000" dirty="0"/>
              <a:t>n</a:t>
            </a:r>
            <a:r>
              <a:rPr lang="ru-RU" sz="1400" dirty="0"/>
              <a:t>=1.59</a:t>
            </a:r>
          </a:p>
          <a:p>
            <a:pPr>
              <a:buNone/>
            </a:pPr>
            <a:r>
              <a:rPr lang="ru-RU" sz="1400" dirty="0"/>
              <a:t>Значит </a:t>
            </a:r>
            <a:r>
              <a:rPr lang="en-US" sz="1400" dirty="0"/>
              <a:t>n</a:t>
            </a:r>
            <a:r>
              <a:rPr lang="ru-RU" sz="1400" dirty="0" smtClean="0"/>
              <a:t>=5</a:t>
            </a:r>
            <a:endParaRPr lang="ru-RU" sz="1400" dirty="0"/>
          </a:p>
          <a:p>
            <a:pPr>
              <a:buNone/>
            </a:pPr>
            <a:endParaRPr lang="ru-RU" sz="1400" dirty="0"/>
          </a:p>
          <a:p>
            <a:pPr>
              <a:buNone/>
            </a:pPr>
            <a:r>
              <a:rPr lang="ru-RU" sz="1700" dirty="0" smtClean="0"/>
              <a:t>Ответ</a:t>
            </a:r>
            <a:r>
              <a:rPr lang="en-US" sz="1700" dirty="0" smtClean="0"/>
              <a:t>:</a:t>
            </a:r>
            <a:r>
              <a:rPr lang="ru-RU" sz="1700" dirty="0" smtClean="0"/>
              <a:t> 5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/>
              <a:t/>
            </a:r>
            <a:br>
              <a:rPr lang="ru-RU" sz="1400" dirty="0"/>
            </a:br>
            <a:endParaRPr lang="ru-RU" sz="1400" dirty="0"/>
          </a:p>
          <a:p>
            <a:pPr>
              <a:buNone/>
            </a:pPr>
            <a:endParaRPr lang="ru-RU" sz="1400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93703" y="3280787"/>
            <a:ext cx="428628" cy="365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28794" y="3714752"/>
            <a:ext cx="237276" cy="349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4429132"/>
            <a:ext cx="167055" cy="361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Рисунок 6" descr="1382795979_credit-02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48172" y="3571876"/>
            <a:ext cx="4051941" cy="32861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4390" y="260648"/>
            <a:ext cx="8229600" cy="714380"/>
          </a:xfrm>
        </p:spPr>
        <p:txBody>
          <a:bodyPr>
            <a:noAutofit/>
          </a:bodyPr>
          <a:lstStyle/>
          <a:p>
            <a:r>
              <a:rPr lang="ru-RU" sz="2400" b="1" i="1" dirty="0">
                <a:solidFill>
                  <a:schemeClr val="tx2"/>
                </a:solidFill>
              </a:rPr>
              <a:t>Второй тип задач с </a:t>
            </a:r>
            <a:r>
              <a:rPr lang="ru-RU" sz="2400" b="1" i="1" dirty="0" smtClean="0">
                <a:solidFill>
                  <a:schemeClr val="tx2"/>
                </a:solidFill>
              </a:rPr>
              <a:t>дифференцированными </a:t>
            </a:r>
            <a:r>
              <a:rPr lang="ru-RU" sz="2400" b="1" i="1" dirty="0">
                <a:solidFill>
                  <a:schemeClr val="tx2"/>
                </a:solidFill>
              </a:rPr>
              <a:t>платежами</a:t>
            </a:r>
            <a:r>
              <a:rPr lang="ru-RU" sz="2400" i="1" dirty="0">
                <a:solidFill>
                  <a:schemeClr val="tx2"/>
                </a:solidFill>
              </a:rPr>
              <a:t/>
            </a:r>
            <a:br>
              <a:rPr lang="ru-RU" sz="2400" i="1" dirty="0">
                <a:solidFill>
                  <a:schemeClr val="tx2"/>
                </a:solidFill>
              </a:rPr>
            </a:br>
            <a:endParaRPr lang="ru-RU" sz="2400" i="1" dirty="0">
              <a:solidFill>
                <a:schemeClr val="tx2"/>
              </a:solidFill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428625" y="1214438"/>
          <a:ext cx="8229600" cy="34008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rtl="0">
                        <a:lnSpc>
                          <a:spcPct val="120000"/>
                        </a:lnSpc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Calibri"/>
                        </a:rPr>
                        <a:t/>
                      </a:r>
                      <a:br>
                        <a:rPr lang="ru-RU" sz="1100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endParaRPr lang="ru-RU" sz="110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20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Calibri"/>
                        </a:rPr>
                        <a:t>Июль</a:t>
                      </a:r>
                      <a:endParaRPr lang="ru-RU" sz="110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20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Calibri"/>
                        </a:rPr>
                        <a:t>Январь</a:t>
                      </a:r>
                      <a:endParaRPr lang="ru-RU" sz="110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20000"/>
                        </a:lnSpc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Calibri"/>
                        </a:rPr>
                        <a:t>Февраль-Июнь</a:t>
                      </a:r>
                      <a:endParaRPr lang="ru-RU" sz="110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675" marR="66675" marT="66675" marB="66675"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Долг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Процент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Выплаты</a:t>
                      </a:r>
                      <a:endParaRPr lang="ru-RU" sz="1400" dirty="0"/>
                    </a:p>
                  </a:txBody>
                  <a:tcPr/>
                </a:tc>
              </a:tr>
              <a:tr h="450780">
                <a:tc>
                  <a:txBody>
                    <a:bodyPr/>
                    <a:lstStyle/>
                    <a:p>
                      <a:pPr rtl="0">
                        <a:lnSpc>
                          <a:spcPct val="120000"/>
                        </a:lnSpc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ru-RU" sz="110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20000"/>
                        </a:lnSpc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</a:rPr>
                        <a:t>S</a:t>
                      </a:r>
                      <a:endParaRPr lang="en-US" sz="110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20000"/>
                        </a:lnSpc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</a:rPr>
                        <a:t>RS</a:t>
                      </a:r>
                      <a:endParaRPr lang="en-US" sz="110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RS</a:t>
                      </a:r>
                      <a:endParaRPr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0">
                        <a:lnSpc>
                          <a:spcPct val="120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ru-RU" sz="110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S-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R(S-     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</a:t>
                      </a:r>
                      <a:r>
                        <a:rPr lang="en-US" sz="1400" dirty="0" smtClean="0"/>
                        <a:t>+R(S-     )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0">
                        <a:lnSpc>
                          <a:spcPct val="120000"/>
                        </a:lnSpc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ru-RU" sz="110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S-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R(S-       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</a:t>
                      </a:r>
                      <a:r>
                        <a:rPr lang="en-US" sz="1400" dirty="0" smtClean="0"/>
                        <a:t>+R(S-      )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0">
                        <a:lnSpc>
                          <a:spcPct val="120000"/>
                        </a:lnSpc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ru-RU" sz="110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S-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R(S-       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</a:t>
                      </a:r>
                      <a:r>
                        <a:rPr lang="en-US" sz="1400" dirty="0" smtClean="0"/>
                        <a:t>+R(S-      )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S-          S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R(S-          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</a:t>
                      </a:r>
                      <a:r>
                        <a:rPr lang="en-US" sz="1400" dirty="0" smtClean="0"/>
                        <a:t>+R(S-        S)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486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6578" y="2143116"/>
            <a:ext cx="188913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2786058"/>
            <a:ext cx="188913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29190" y="2786058"/>
            <a:ext cx="188913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5140" y="2786058"/>
            <a:ext cx="188913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86644" y="2786058"/>
            <a:ext cx="188913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89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3143248"/>
            <a:ext cx="28257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90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3143248"/>
            <a:ext cx="28257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92" name="Picture 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58082" y="3143248"/>
            <a:ext cx="28257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93" name="Picture 1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86578" y="3143248"/>
            <a:ext cx="1905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94" name="Picture 1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14612" y="3500438"/>
            <a:ext cx="28257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95" name="Picture 1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29190" y="3500438"/>
            <a:ext cx="28257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96" name="Picture 1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15140" y="3500438"/>
            <a:ext cx="1905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" name="Picture 1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286644" y="3500438"/>
            <a:ext cx="28257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97" name="Picture 1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714612" y="4214818"/>
            <a:ext cx="376237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5140" y="4286256"/>
            <a:ext cx="188913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" name="Picture 1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929190" y="4214818"/>
            <a:ext cx="376237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" name="Picture 1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215206" y="4286256"/>
            <a:ext cx="376237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1800" u="sng" dirty="0"/>
              <a:t>Общие выплаты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400" dirty="0"/>
              <a:t>n</a:t>
            </a:r>
            <a:r>
              <a:rPr lang="en-US" sz="1400" dirty="0" smtClean="0"/>
              <a:t>     +R(</a:t>
            </a:r>
            <a:r>
              <a:rPr lang="en-US" sz="1400" dirty="0" err="1" smtClean="0"/>
              <a:t>nS</a:t>
            </a:r>
            <a:r>
              <a:rPr lang="en-US" sz="1400" dirty="0" smtClean="0"/>
              <a:t>-S(                    ))</a:t>
            </a:r>
          </a:p>
          <a:p>
            <a:pPr>
              <a:buNone/>
            </a:pPr>
            <a:r>
              <a:rPr lang="en-US" sz="1400" dirty="0" smtClean="0"/>
              <a:t> </a:t>
            </a:r>
          </a:p>
          <a:p>
            <a:pPr>
              <a:buNone/>
            </a:pPr>
            <a:r>
              <a:rPr lang="en-US" sz="1400" dirty="0" smtClean="0"/>
              <a:t>S+RS(n-                         )=</a:t>
            </a:r>
            <a:r>
              <a:rPr lang="en-US" sz="1400" dirty="0"/>
              <a:t> </a:t>
            </a:r>
            <a:r>
              <a:rPr lang="en-US" sz="1400" dirty="0" smtClean="0"/>
              <a:t>S+RS(n-                )</a:t>
            </a:r>
            <a:r>
              <a:rPr lang="en-US" sz="1400" dirty="0"/>
              <a:t> (n-1)=</a:t>
            </a:r>
            <a:r>
              <a:rPr lang="en-US" sz="1400" dirty="0" smtClean="0"/>
              <a:t>S+RS(n-        )=S+RS</a:t>
            </a:r>
          </a:p>
          <a:p>
            <a:pPr>
              <a:buNone/>
            </a:pPr>
            <a:endParaRPr lang="en-US" sz="1400" dirty="0"/>
          </a:p>
          <a:p>
            <a:pPr algn="ctr">
              <a:buNone/>
            </a:pPr>
            <a:r>
              <a:rPr lang="ru-RU" sz="2000" dirty="0" smtClean="0">
                <a:solidFill>
                  <a:schemeClr val="tx2"/>
                </a:solidFill>
              </a:rPr>
              <a:t>Решение задачи № 4</a:t>
            </a:r>
            <a:endParaRPr lang="ru-RU" sz="2000" dirty="0">
              <a:solidFill>
                <a:schemeClr val="tx2"/>
              </a:solidFill>
            </a:endParaRPr>
          </a:p>
          <a:p>
            <a:pPr>
              <a:buNone/>
            </a:pPr>
            <a:endParaRPr lang="ru-RU" sz="1400" dirty="0"/>
          </a:p>
          <a:p>
            <a:pPr>
              <a:buNone/>
            </a:pPr>
            <a:endParaRPr lang="ru-RU" sz="1400" dirty="0"/>
          </a:p>
          <a:p>
            <a:pPr>
              <a:buNone/>
            </a:pPr>
            <a:r>
              <a:rPr lang="ru-RU" sz="1400" dirty="0"/>
              <a:t>В июле планируется взять кредит в банке на сумму 10 </a:t>
            </a:r>
            <a:r>
              <a:rPr lang="ru-RU" sz="1400" dirty="0" err="1"/>
              <a:t>млн</a:t>
            </a:r>
            <a:r>
              <a:rPr lang="ru-RU" sz="1400" dirty="0"/>
              <a:t> рублей на 5 лет. Условия его возврата таковы:</a:t>
            </a:r>
          </a:p>
          <a:p>
            <a:pPr>
              <a:buNone/>
            </a:pPr>
            <a:r>
              <a:rPr lang="ru-RU" sz="1400" dirty="0"/>
              <a:t>- каждый январь долг возрастает на 10% по сравнению с концом предыдущего года;</a:t>
            </a:r>
          </a:p>
          <a:p>
            <a:pPr>
              <a:buNone/>
            </a:pPr>
            <a:r>
              <a:rPr lang="ru-RU" sz="1400" dirty="0"/>
              <a:t>- с февраля по июнь каждого года необходимо выплатить часть долга;</a:t>
            </a:r>
          </a:p>
          <a:p>
            <a:pPr>
              <a:buNone/>
            </a:pPr>
            <a:r>
              <a:rPr lang="ru-RU" sz="1400" dirty="0"/>
              <a:t>- в июле каждого года долг должен быть на одну и ту же величину меньше долга на июль </a:t>
            </a:r>
            <a:r>
              <a:rPr lang="ru-RU" sz="1400" dirty="0" smtClean="0"/>
              <a:t>предыдущего года</a:t>
            </a:r>
            <a:r>
              <a:rPr lang="ru-RU" sz="1400" dirty="0"/>
              <a:t>.</a:t>
            </a:r>
          </a:p>
          <a:p>
            <a:pPr>
              <a:buNone/>
            </a:pPr>
            <a:r>
              <a:rPr lang="ru-RU" sz="1400" dirty="0"/>
              <a:t>Сколько </a:t>
            </a:r>
            <a:r>
              <a:rPr lang="ru-RU" sz="1400" dirty="0" err="1"/>
              <a:t>млн</a:t>
            </a:r>
            <a:r>
              <a:rPr lang="ru-RU" sz="1400" dirty="0"/>
              <a:t> рублей составила общая сумма выплат после погашения кредита</a:t>
            </a:r>
            <a:r>
              <a:rPr lang="ru-RU" sz="1400" dirty="0" smtClean="0"/>
              <a:t>?</a:t>
            </a:r>
          </a:p>
          <a:p>
            <a:pPr>
              <a:buNone/>
            </a:pPr>
            <a:r>
              <a:rPr lang="ru-RU" sz="1400" dirty="0" smtClean="0"/>
              <a:t>Дано</a:t>
            </a:r>
            <a:r>
              <a:rPr lang="en-US" sz="1400" dirty="0" smtClean="0"/>
              <a:t>:</a:t>
            </a:r>
            <a:endParaRPr lang="ru-RU" sz="1400" dirty="0" smtClean="0"/>
          </a:p>
          <a:p>
            <a:pPr>
              <a:buNone/>
            </a:pPr>
            <a:r>
              <a:rPr lang="en-US" sz="1400" dirty="0"/>
              <a:t>S</a:t>
            </a:r>
            <a:r>
              <a:rPr lang="ru-RU" sz="1400" dirty="0" smtClean="0"/>
              <a:t>=10             </a:t>
            </a:r>
            <a:r>
              <a:rPr lang="ru-RU" sz="1400" dirty="0"/>
              <a:t>∑=</a:t>
            </a:r>
            <a:r>
              <a:rPr lang="ru-RU" sz="1400" dirty="0" smtClean="0"/>
              <a:t>10+0,1*10         </a:t>
            </a:r>
            <a:r>
              <a:rPr lang="ru-RU" sz="1400" dirty="0"/>
              <a:t>=</a:t>
            </a:r>
            <a:r>
              <a:rPr lang="ru-RU" sz="1400" dirty="0" smtClean="0"/>
              <a:t>10+3=13</a:t>
            </a:r>
            <a:endParaRPr lang="ru-RU" sz="1400" dirty="0"/>
          </a:p>
          <a:p>
            <a:pPr>
              <a:buNone/>
            </a:pPr>
            <a:r>
              <a:rPr lang="en-US" sz="1400" dirty="0"/>
              <a:t>R</a:t>
            </a:r>
            <a:r>
              <a:rPr lang="ru-RU" sz="1400" dirty="0"/>
              <a:t>=0,1</a:t>
            </a:r>
          </a:p>
          <a:p>
            <a:pPr>
              <a:buNone/>
            </a:pPr>
            <a:r>
              <a:rPr lang="en-US" sz="1400" dirty="0"/>
              <a:t>n</a:t>
            </a:r>
            <a:r>
              <a:rPr lang="ru-RU" sz="1400" dirty="0"/>
              <a:t>=5</a:t>
            </a:r>
          </a:p>
          <a:p>
            <a:pPr>
              <a:buNone/>
            </a:pPr>
            <a:r>
              <a:rPr lang="ru-RU" sz="1600" dirty="0" smtClean="0"/>
              <a:t>Ответ</a:t>
            </a:r>
            <a:r>
              <a:rPr lang="en-US" sz="1600" dirty="0" smtClean="0"/>
              <a:t>:</a:t>
            </a:r>
            <a:r>
              <a:rPr lang="ru-RU" sz="1600" dirty="0" smtClean="0"/>
              <a:t> 13млн.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/>
              <a:t/>
            </a:r>
            <a:br>
              <a:rPr lang="ru-RU" sz="1400" dirty="0"/>
            </a:br>
            <a:endParaRPr lang="ru-RU" sz="1400" dirty="0"/>
          </a:p>
          <a:p>
            <a:pPr>
              <a:buNone/>
            </a:pPr>
            <a:endParaRPr lang="ru-RU" sz="1400" dirty="0" smtClean="0"/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endParaRPr lang="ru-RU" sz="1400" dirty="0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928670"/>
            <a:ext cx="1905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928670"/>
            <a:ext cx="84137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71538" y="1428736"/>
            <a:ext cx="102393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86050" y="1500174"/>
            <a:ext cx="6635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10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500562" y="1428736"/>
            <a:ext cx="376237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11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357818" y="1428736"/>
            <a:ext cx="363537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12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357422" y="4572008"/>
            <a:ext cx="360363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2"/>
                </a:solidFill>
              </a:rPr>
              <a:t>Решение задачи № 5</a:t>
            </a:r>
            <a:endParaRPr lang="ru-RU" sz="2400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400" dirty="0"/>
              <a:t>В июле планируется взять кредит в банке на сумму 6 </a:t>
            </a:r>
            <a:r>
              <a:rPr lang="ru-RU" sz="1400" dirty="0" err="1"/>
              <a:t>млн</a:t>
            </a:r>
            <a:r>
              <a:rPr lang="ru-RU" sz="1400" dirty="0"/>
              <a:t> рублей на срок 15 лет. Условия его возврата таковы:</a:t>
            </a:r>
          </a:p>
          <a:p>
            <a:pPr>
              <a:buNone/>
            </a:pPr>
            <a:r>
              <a:rPr lang="ru-RU" sz="1400" dirty="0"/>
              <a:t>- каждый январь долг возрастает на </a:t>
            </a:r>
            <a:r>
              <a:rPr lang="ru-RU" sz="1400" dirty="0" err="1"/>
              <a:t>х%</a:t>
            </a:r>
            <a:r>
              <a:rPr lang="ru-RU" sz="1400" dirty="0"/>
              <a:t> по сравнению с концом предыдущего года;</a:t>
            </a:r>
          </a:p>
          <a:p>
            <a:pPr>
              <a:buNone/>
            </a:pPr>
            <a:r>
              <a:rPr lang="ru-RU" sz="1400" dirty="0"/>
              <a:t>- с февраля по июнь каждого года необходимо выплатить часть долга;</a:t>
            </a:r>
          </a:p>
          <a:p>
            <a:pPr>
              <a:buNone/>
            </a:pPr>
            <a:r>
              <a:rPr lang="ru-RU" sz="1400" dirty="0"/>
              <a:t>- в июле каждого года долг должен быть на одну и ту же величину меньше долга на июль предыдущего года.</a:t>
            </a:r>
          </a:p>
          <a:p>
            <a:pPr>
              <a:buNone/>
            </a:pPr>
            <a:r>
              <a:rPr lang="ru-RU" sz="1400" dirty="0"/>
              <a:t>Найти </a:t>
            </a:r>
            <a:r>
              <a:rPr lang="ru-RU" sz="1400" dirty="0" err="1"/>
              <a:t>х</a:t>
            </a:r>
            <a:r>
              <a:rPr lang="ru-RU" sz="1400" dirty="0"/>
              <a:t>, если известно, что наибольший годовой платеж по кредиту составит не более 1,9 </a:t>
            </a:r>
            <a:r>
              <a:rPr lang="ru-RU" sz="1400" dirty="0" err="1"/>
              <a:t>млн</a:t>
            </a:r>
            <a:r>
              <a:rPr lang="ru-RU" sz="1400" dirty="0"/>
              <a:t> рублей, </a:t>
            </a:r>
            <a:r>
              <a:rPr lang="ru-RU" sz="1400" dirty="0" smtClean="0"/>
              <a:t>а наименьший </a:t>
            </a:r>
            <a:r>
              <a:rPr lang="ru-RU" sz="1400" dirty="0"/>
              <a:t>- не менее 0,5 </a:t>
            </a:r>
            <a:r>
              <a:rPr lang="ru-RU" sz="1400" dirty="0" err="1"/>
              <a:t>млн</a:t>
            </a:r>
            <a:r>
              <a:rPr lang="ru-RU" sz="1400" dirty="0"/>
              <a:t> рублей</a:t>
            </a:r>
            <a:r>
              <a:rPr lang="ru-RU" sz="1400" dirty="0" smtClean="0"/>
              <a:t>.</a:t>
            </a:r>
          </a:p>
          <a:p>
            <a:pPr>
              <a:buNone/>
            </a:pPr>
            <a:endParaRPr lang="ru-RU" sz="1400" dirty="0"/>
          </a:p>
          <a:p>
            <a:pPr>
              <a:buNone/>
            </a:pPr>
            <a:r>
              <a:rPr lang="ru-RU" dirty="0" smtClean="0"/>
              <a:t>     </a:t>
            </a:r>
            <a:r>
              <a:rPr lang="ru-RU" sz="1400" dirty="0" smtClean="0"/>
              <a:t>+</a:t>
            </a:r>
            <a:r>
              <a:rPr lang="en-US" sz="1400" dirty="0" smtClean="0"/>
              <a:t>X</a:t>
            </a:r>
            <a:r>
              <a:rPr lang="ru-RU" sz="1400" dirty="0" smtClean="0"/>
              <a:t>*6≤1,9                           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ru-RU" sz="1400" dirty="0" smtClean="0"/>
              <a:t>+</a:t>
            </a:r>
            <a:r>
              <a:rPr lang="en-US" sz="1400" dirty="0" smtClean="0"/>
              <a:t>X</a:t>
            </a:r>
            <a:r>
              <a:rPr lang="ru-RU" sz="1400" dirty="0" smtClean="0"/>
              <a:t>*(6-      *</a:t>
            </a:r>
            <a:r>
              <a:rPr lang="ru-RU" sz="1400" dirty="0"/>
              <a:t>6)≥0,5</a:t>
            </a:r>
          </a:p>
          <a:p>
            <a:pPr>
              <a:buNone/>
            </a:pPr>
            <a:r>
              <a:rPr lang="ru-RU" sz="1400" dirty="0" smtClean="0"/>
              <a:t>    </a:t>
            </a:r>
            <a:r>
              <a:rPr lang="en-US" sz="1400" dirty="0" smtClean="0"/>
              <a:t>X</a:t>
            </a:r>
            <a:r>
              <a:rPr lang="ru-RU" sz="1400" dirty="0"/>
              <a:t>=0,25</a:t>
            </a:r>
          </a:p>
          <a:p>
            <a:pPr>
              <a:buNone/>
            </a:pPr>
            <a:r>
              <a:rPr lang="ru-RU" sz="1600" dirty="0" smtClean="0"/>
              <a:t>Ответ</a:t>
            </a:r>
            <a:r>
              <a:rPr lang="en-US" sz="1600" dirty="0" smtClean="0"/>
              <a:t>: </a:t>
            </a:r>
            <a:r>
              <a:rPr lang="ru-RU" sz="1600" dirty="0" smtClean="0"/>
              <a:t>25%</a:t>
            </a:r>
          </a:p>
          <a:p>
            <a:pPr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3643314"/>
            <a:ext cx="25717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3143248"/>
            <a:ext cx="25717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5852" y="3643314"/>
            <a:ext cx="26035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Рисунок 7" descr="l8OAXt73OjA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3372" y="4214818"/>
            <a:ext cx="3882857" cy="20957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2"/>
                </a:solidFill>
              </a:rPr>
              <a:t>Решение задачи № 6</a:t>
            </a:r>
            <a:endParaRPr lang="ru-RU" sz="2400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400" dirty="0"/>
              <a:t>В июле планируется взять кредит в банке на сумму 16 </a:t>
            </a:r>
            <a:r>
              <a:rPr lang="ru-RU" sz="1400" dirty="0" err="1"/>
              <a:t>млн</a:t>
            </a:r>
            <a:r>
              <a:rPr lang="ru-RU" sz="1400" dirty="0"/>
              <a:t> рублей на некоторый срок (целое число лет). Условия его возврата таковы:</a:t>
            </a:r>
          </a:p>
          <a:p>
            <a:pPr>
              <a:buNone/>
            </a:pPr>
            <a:r>
              <a:rPr lang="ru-RU" sz="1400" dirty="0"/>
              <a:t>- каждый январь долг возрастает на 25% по сравнению с концом предыдущего года;</a:t>
            </a:r>
          </a:p>
          <a:p>
            <a:pPr>
              <a:buNone/>
            </a:pPr>
            <a:r>
              <a:rPr lang="ru-RU" sz="1400" dirty="0"/>
              <a:t>- с февраля по июнь каждого года необходимо выплатить часть долга;</a:t>
            </a:r>
          </a:p>
          <a:p>
            <a:pPr>
              <a:buNone/>
            </a:pPr>
            <a:r>
              <a:rPr lang="ru-RU" sz="1400" dirty="0"/>
              <a:t>- в июле каждого года долг должен быть на одну и ту же величину меньше долга на июль предыдущего года.</a:t>
            </a:r>
          </a:p>
          <a:p>
            <a:pPr>
              <a:buNone/>
            </a:pPr>
            <a:r>
              <a:rPr lang="ru-RU" sz="1400" dirty="0"/>
              <a:t>На сколько лет был взят кредит, если известно, что общая сумма выплат после его погашения равнялась 40 </a:t>
            </a:r>
            <a:r>
              <a:rPr lang="ru-RU" sz="1400" dirty="0" err="1"/>
              <a:t>млн</a:t>
            </a:r>
            <a:r>
              <a:rPr lang="ru-RU" sz="1400" dirty="0"/>
              <a:t> рублей</a:t>
            </a:r>
            <a:r>
              <a:rPr lang="ru-RU" sz="1400" dirty="0" smtClean="0"/>
              <a:t>?</a:t>
            </a:r>
            <a:endParaRPr lang="ru-RU" sz="1400" dirty="0"/>
          </a:p>
          <a:p>
            <a:pPr>
              <a:buNone/>
            </a:pPr>
            <a:r>
              <a:rPr lang="en-US" sz="1400" dirty="0" smtClean="0"/>
              <a:t>S+RS</a:t>
            </a:r>
            <a:r>
              <a:rPr lang="ru-RU" sz="1400" dirty="0" smtClean="0"/>
              <a:t>          =40         ∑</a:t>
            </a:r>
            <a:r>
              <a:rPr lang="en-US" sz="1400" dirty="0"/>
              <a:t>=40</a:t>
            </a:r>
            <a:endParaRPr lang="ru-RU" sz="1400" dirty="0"/>
          </a:p>
          <a:p>
            <a:pPr>
              <a:buNone/>
            </a:pPr>
            <a:endParaRPr lang="ru-RU" sz="1400" dirty="0"/>
          </a:p>
          <a:p>
            <a:pPr>
              <a:buNone/>
            </a:pPr>
            <a:r>
              <a:rPr lang="en-US" sz="1400" dirty="0" smtClean="0"/>
              <a:t>16+0,25*16</a:t>
            </a:r>
            <a:r>
              <a:rPr lang="ru-RU" sz="1400" dirty="0" smtClean="0"/>
              <a:t>        =40   </a:t>
            </a:r>
            <a:r>
              <a:rPr lang="en-US" sz="1400" dirty="0"/>
              <a:t>S=16</a:t>
            </a:r>
            <a:endParaRPr lang="ru-RU" sz="1400" dirty="0"/>
          </a:p>
          <a:p>
            <a:pPr>
              <a:buNone/>
            </a:pPr>
            <a:endParaRPr lang="ru-RU" sz="1400" dirty="0"/>
          </a:p>
          <a:p>
            <a:pPr>
              <a:buNone/>
            </a:pPr>
            <a:r>
              <a:rPr lang="en-US" sz="1400" dirty="0"/>
              <a:t>n+1=12 R=0,25</a:t>
            </a:r>
          </a:p>
          <a:p>
            <a:pPr>
              <a:buNone/>
            </a:pPr>
            <a:r>
              <a:rPr lang="en-US" sz="1400" dirty="0"/>
              <a:t>n=11</a:t>
            </a:r>
            <a:endParaRPr lang="ru-RU" sz="1400" dirty="0"/>
          </a:p>
          <a:p>
            <a:pPr>
              <a:buNone/>
            </a:pPr>
            <a:r>
              <a:rPr lang="ru-RU" sz="1600" dirty="0" smtClean="0"/>
              <a:t>Ответ</a:t>
            </a:r>
            <a:r>
              <a:rPr lang="en-US" sz="1600" dirty="0" smtClean="0"/>
              <a:t>: </a:t>
            </a:r>
            <a:r>
              <a:rPr lang="ru-RU" sz="1600" dirty="0" smtClean="0"/>
              <a:t>11 лет</a:t>
            </a:r>
            <a:endParaRPr lang="ru-RU" sz="1600" dirty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3143248"/>
            <a:ext cx="363537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3643314"/>
            <a:ext cx="363537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Рисунок 5" descr="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48" y="4071942"/>
            <a:ext cx="3267075" cy="20478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142976" y="2214554"/>
            <a:ext cx="6907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Спасибо за внимание!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5" name="Picture 5" descr="C:\Users\User\Desktop\Мама\картинки человечки\88004720_76048109_1_644x461_trebuetsyapomoschnikbuhgalterasanktpeterburg (1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2910" y="3643314"/>
            <a:ext cx="2022374" cy="279162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"/>
            <a:ext cx="7772400" cy="714356"/>
          </a:xfrm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chemeClr val="tx2"/>
                </a:solidFill>
              </a:rPr>
              <a:t>История и причины возникновения кредита</a:t>
            </a:r>
            <a:br>
              <a:rPr lang="ru-RU" sz="1800" b="1" dirty="0">
                <a:solidFill>
                  <a:schemeClr val="tx2"/>
                </a:solidFill>
              </a:rPr>
            </a:br>
            <a:endParaRPr lang="ru-RU" sz="1800" b="1" dirty="0">
              <a:solidFill>
                <a:schemeClr val="tx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500042"/>
            <a:ext cx="8501122" cy="6000792"/>
          </a:xfrm>
        </p:spPr>
        <p:txBody>
          <a:bodyPr>
            <a:normAutofit/>
          </a:bodyPr>
          <a:lstStyle/>
          <a:p>
            <a:pPr algn="just"/>
            <a:r>
              <a:rPr lang="ru-RU" sz="1400" b="1" dirty="0">
                <a:solidFill>
                  <a:schemeClr val="tx1"/>
                </a:solidFill>
              </a:rPr>
              <a:t>Слово «кредит» в дословном переводе означает «доверие», «верить», «доверять». </a:t>
            </a:r>
            <a:r>
              <a:rPr lang="ru-RU" sz="1400" dirty="0">
                <a:solidFill>
                  <a:schemeClr val="tx1"/>
                </a:solidFill>
              </a:rPr>
              <a:t>Практическое понимание данного термина давно общеизвестно. Люди по-разному относятся к кредитам, есть ярые противники кредитов и кредитования, а есть наоборот – фанаты, которые буквально все оформляют в кредит. Но независимо от отношения общества или отдельного человека к кредитованию, кредиты были, и остаются одним из главных </a:t>
            </a:r>
            <a:r>
              <a:rPr lang="ru-RU" sz="1400" dirty="0" smtClean="0">
                <a:solidFill>
                  <a:schemeClr val="tx1"/>
                </a:solidFill>
              </a:rPr>
              <a:t>сегментов </a:t>
            </a:r>
            <a:r>
              <a:rPr lang="ru-RU" sz="1400" dirty="0">
                <a:solidFill>
                  <a:schemeClr val="tx1"/>
                </a:solidFill>
              </a:rPr>
              <a:t>мировой </a:t>
            </a:r>
            <a:r>
              <a:rPr lang="ru-RU" sz="1400" dirty="0" smtClean="0">
                <a:solidFill>
                  <a:schemeClr val="tx1"/>
                </a:solidFill>
              </a:rPr>
              <a:t>экономики.</a:t>
            </a:r>
            <a:r>
              <a:rPr lang="ru-RU" sz="1400" b="1" dirty="0"/>
              <a:t> </a:t>
            </a:r>
            <a:endParaRPr lang="ru-RU" sz="1400" b="1" dirty="0" smtClean="0"/>
          </a:p>
          <a:p>
            <a:pPr algn="just"/>
            <a:r>
              <a:rPr lang="ru-RU" sz="1400" dirty="0" smtClean="0">
                <a:solidFill>
                  <a:schemeClr val="tx1"/>
                </a:solidFill>
              </a:rPr>
              <a:t>Кредитами </a:t>
            </a:r>
            <a:r>
              <a:rPr lang="ru-RU" sz="1400" dirty="0">
                <a:solidFill>
                  <a:schemeClr val="tx1"/>
                </a:solidFill>
              </a:rPr>
              <a:t>люди пользовались еще во времена царя Соломона</a:t>
            </a:r>
            <a:r>
              <a:rPr lang="ru-RU" sz="1400" b="1" dirty="0">
                <a:solidFill>
                  <a:schemeClr val="tx1"/>
                </a:solidFill>
              </a:rPr>
              <a:t>. </a:t>
            </a:r>
            <a:r>
              <a:rPr lang="ru-RU" sz="1400" dirty="0">
                <a:solidFill>
                  <a:schemeClr val="tx1"/>
                </a:solidFill>
              </a:rPr>
              <a:t>Правда тогда за несвоевременный возврат долга могли и в рабство к кредитору отправить должника. А позже Соломон распорядился, чтобы заемщик отвечал перед кредитором не своей свободой и жизнью, а имуществом. Когда человек брал кредит и не отдавал вовремя, перед его домом вбивали специальный столб, на котором указывали имя кредитора, к которому переходило все имущество заемщика. Этот столб называли ипотекой, что в дословном переводе означает «залог</a:t>
            </a:r>
            <a:r>
              <a:rPr lang="ru-RU" sz="1400" dirty="0" smtClean="0">
                <a:solidFill>
                  <a:schemeClr val="tx1"/>
                </a:solidFill>
              </a:rPr>
              <a:t>».</a:t>
            </a:r>
          </a:p>
          <a:p>
            <a:pPr algn="just"/>
            <a:r>
              <a:rPr lang="ru-RU" sz="1400" dirty="0" smtClean="0"/>
              <a:t> </a:t>
            </a:r>
            <a:r>
              <a:rPr lang="ru-RU" sz="1400" dirty="0">
                <a:solidFill>
                  <a:schemeClr val="tx1"/>
                </a:solidFill>
              </a:rPr>
              <a:t>Поначалу кредиторы на займах ничего не зарабатывали. Это был не бизнес, а скорее вынужденная мера для тех крестьян, у которых не было достаточного урожая. Такой неудачливый крестьянин шел к боле обеспеченному соседу занимать зерно, чтобы не умереть от голода. Получив 1 мешок пшеницы, «заемщик» должен был вернуть полтора или даже два </a:t>
            </a:r>
            <a:r>
              <a:rPr lang="ru-RU" sz="1400" dirty="0" smtClean="0">
                <a:solidFill>
                  <a:schemeClr val="tx1"/>
                </a:solidFill>
              </a:rPr>
              <a:t>мешка. Правда </a:t>
            </a:r>
            <a:r>
              <a:rPr lang="ru-RU" sz="1400" dirty="0">
                <a:solidFill>
                  <a:schemeClr val="tx1"/>
                </a:solidFill>
              </a:rPr>
              <a:t>не было гарантии, что через год крестьянину повезет больше, и он сможет вернуть долг соседу. Если через год долг не был возвращен, горе-заемщик переходил в долговое рабство к своему кредитору.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</a:rPr>
              <a:t>Спустя время, в XVII веке в Англии начали предоставлять кредиты под заранее оговоренные проценты. В России проценты по кредиту начали взимать лишь в середине следующего века, и то по ставке, не выше 6% годовых.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</a:rPr>
              <a:t>В настоящее время кредиты – необходимый для развития экономики финансовый инструмент. </a:t>
            </a:r>
          </a:p>
          <a:p>
            <a:pPr algn="just"/>
            <a:endParaRPr lang="ru-RU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Заголовок 1"/>
          <p:cNvSpPr>
            <a:spLocks noGrp="1"/>
          </p:cNvSpPr>
          <p:nvPr>
            <p:ph type="title"/>
          </p:nvPr>
        </p:nvSpPr>
        <p:spPr>
          <a:xfrm>
            <a:off x="2771800" y="-243408"/>
            <a:ext cx="3816424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ru-RU" sz="4400" b="1" dirty="0" smtClean="0">
                <a:ln w="18415" cmpd="sng">
                  <a:solidFill>
                    <a:schemeClr val="accent5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Georgia" panose="02040502050405020303" pitchFamily="18" charset="0"/>
              </a:rPr>
              <a:t>Проценты</a:t>
            </a:r>
          </a:p>
        </p:txBody>
      </p:sp>
      <p:sp>
        <p:nvSpPr>
          <p:cNvPr id="1041" name="Содержимое 2"/>
          <p:cNvSpPr>
            <a:spLocks noGrp="1"/>
          </p:cNvSpPr>
          <p:nvPr>
            <p:ph idx="1"/>
          </p:nvPr>
        </p:nvSpPr>
        <p:spPr>
          <a:xfrm>
            <a:off x="251520" y="1124744"/>
            <a:ext cx="8677472" cy="5544616"/>
          </a:xfrm>
          <a:solidFill>
            <a:schemeClr val="bg1">
              <a:alpha val="76863"/>
            </a:schemeClr>
          </a:solidFill>
          <a:ln w="28575" cmpd="dbl">
            <a:solidFill>
              <a:schemeClr val="accent1">
                <a:lumMod val="75000"/>
              </a:schemeClr>
            </a:solidFill>
          </a:ln>
        </p:spPr>
        <p:txBody>
          <a:bodyPr>
            <a:normAutofit lnSpcReduction="10000"/>
          </a:bodyPr>
          <a:lstStyle/>
          <a:p>
            <a:pPr eaLnBrk="1" hangingPunct="1">
              <a:lnSpc>
                <a:spcPct val="110000"/>
              </a:lnSpc>
            </a:pPr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1 процент –          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   часть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числа.</a:t>
            </a:r>
          </a:p>
          <a:p>
            <a:pPr eaLnBrk="1" hangingPunct="1">
              <a:lnSpc>
                <a:spcPct val="110000"/>
              </a:lnSpc>
            </a:pPr>
            <a:endParaRPr lang="ru-RU" sz="2400" b="1" dirty="0" smtClean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ru-RU" sz="2400" b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За 100% всегда принимают  то, с чем сравнивают. Если </a:t>
            </a:r>
            <a:r>
              <a:rPr lang="en-US" sz="2400" b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a&gt;b </a:t>
            </a:r>
            <a:r>
              <a:rPr lang="ru-RU" sz="2400" b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на 20%, то </a:t>
            </a:r>
            <a:r>
              <a:rPr lang="en-US" sz="2400" b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a=1,2b.</a:t>
            </a:r>
          </a:p>
          <a:p>
            <a:pPr eaLnBrk="1" hangingPunct="1">
              <a:lnSpc>
                <a:spcPct val="110000"/>
              </a:lnSpc>
            </a:pPr>
            <a:endParaRPr lang="ru-RU" sz="2400" b="1" dirty="0" smtClean="0">
              <a:latin typeface="Georgia" panose="02040502050405020303" pitchFamily="18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Отношение 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       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показывает,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sz="2400" b="1" dirty="0" smtClean="0">
                <a:solidFill>
                  <a:srgbClr val="FF3300"/>
                </a:solidFill>
                <a:latin typeface="Georgia" panose="02040502050405020303" pitchFamily="18" charset="0"/>
              </a:rPr>
              <a:t>какую часть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от числа 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b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составляет число 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a.</a:t>
            </a:r>
          </a:p>
          <a:p>
            <a:pPr eaLnBrk="1" hangingPunct="1">
              <a:lnSpc>
                <a:spcPct val="110000"/>
              </a:lnSpc>
            </a:pPr>
            <a:endParaRPr lang="ru-RU" sz="2400" b="1" dirty="0" smtClean="0">
              <a:latin typeface="Georgia" panose="02040502050405020303" pitchFamily="18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Выражение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        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    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  показывает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, </a:t>
            </a:r>
            <a:r>
              <a:rPr lang="ru-RU" sz="2400" b="1" dirty="0" smtClean="0">
                <a:solidFill>
                  <a:srgbClr val="FF3300"/>
                </a:solidFill>
                <a:latin typeface="Georgia" panose="02040502050405020303" pitchFamily="18" charset="0"/>
              </a:rPr>
              <a:t>сколько процентов</a:t>
            </a:r>
            <a:r>
              <a:rPr lang="ru-RU" sz="2400" b="1" dirty="0" smtClean="0">
                <a:latin typeface="Georgia" panose="02040502050405020303" pitchFamily="18" charset="0"/>
              </a:rPr>
              <a:t>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от числа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 b 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составляет число 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a.</a:t>
            </a:r>
            <a:endParaRPr lang="ru-RU" sz="2400" b="1" dirty="0">
              <a:solidFill>
                <a:schemeClr val="accent5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pPr eaLnBrk="1" hangingPunct="1">
              <a:lnSpc>
                <a:spcPct val="110000"/>
              </a:lnSpc>
              <a:buFont typeface="Arial" charset="0"/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   </a:t>
            </a:r>
          </a:p>
          <a:p>
            <a:pPr eaLnBrk="1" hangingPunct="1">
              <a:lnSpc>
                <a:spcPct val="110000"/>
              </a:lnSpc>
              <a:buFont typeface="Arial" charset="0"/>
              <a:buNone/>
            </a:pPr>
            <a:r>
              <a:rPr lang="ru-RU" sz="2400" b="1" dirty="0" smtClean="0">
                <a:latin typeface="Georgia" panose="02040502050405020303" pitchFamily="18" charset="0"/>
              </a:rPr>
              <a:t> </a:t>
            </a:r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898698163"/>
              </p:ext>
            </p:extLst>
          </p:nvPr>
        </p:nvGraphicFramePr>
        <p:xfrm>
          <a:off x="2699792" y="3356992"/>
          <a:ext cx="571500" cy="714375"/>
        </p:xfrm>
        <a:graphic>
          <a:graphicData uri="http://schemas.openxmlformats.org/presentationml/2006/ole">
            <p:oleObj spid="_x0000_s1032" name="Формула" r:id="rId3" imgW="152334" imgH="393529" progId="Equation.3">
              <p:embed/>
            </p:oleObj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032148992"/>
              </p:ext>
            </p:extLst>
          </p:nvPr>
        </p:nvGraphicFramePr>
        <p:xfrm>
          <a:off x="2699792" y="4725144"/>
          <a:ext cx="1071562" cy="714375"/>
        </p:xfrm>
        <a:graphic>
          <a:graphicData uri="http://schemas.openxmlformats.org/presentationml/2006/ole">
            <p:oleObj spid="_x0000_s1033" name="Формула" r:id="rId4" imgW="571252" imgH="393529" progId="Equation.3">
              <p:embed/>
            </p:oleObj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945513621"/>
              </p:ext>
            </p:extLst>
          </p:nvPr>
        </p:nvGraphicFramePr>
        <p:xfrm>
          <a:off x="2483768" y="1347044"/>
          <a:ext cx="642938" cy="785812"/>
        </p:xfrm>
        <a:graphic>
          <a:graphicData uri="http://schemas.openxmlformats.org/presentationml/2006/ole">
            <p:oleObj spid="_x0000_s1034" name="Формула" r:id="rId5" imgW="279360" imgH="393480" progId="Equation.3">
              <p:embed/>
            </p:oleObj>
          </a:graphicData>
        </a:graphic>
      </p:graphicFrame>
      <p:pic>
        <p:nvPicPr>
          <p:cNvPr id="1055" name="Picture 31" descr="C:\Users\User\Desktop\Мама\картинки человечки\DETAIL_PICTURE_755784_12836191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24328" y="5273824"/>
            <a:ext cx="1716189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4784803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Заголовок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856984" cy="821507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sz="3600" b="1" dirty="0">
                <a:ln w="18415" cmpd="sng">
                  <a:solidFill>
                    <a:schemeClr val="accent5">
                      <a:lumMod val="5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Georgia" panose="02040502050405020303" pitchFamily="18" charset="0"/>
              </a:rPr>
              <a:t>Изменение числа на определенное число процентов</a:t>
            </a:r>
          </a:p>
        </p:txBody>
      </p:sp>
      <p:sp>
        <p:nvSpPr>
          <p:cNvPr id="2057" name="Содержимое 2"/>
          <p:cNvSpPr>
            <a:spLocks noGrp="1"/>
          </p:cNvSpPr>
          <p:nvPr>
            <p:ph idx="1"/>
          </p:nvPr>
        </p:nvSpPr>
        <p:spPr>
          <a:xfrm>
            <a:off x="107504" y="1412776"/>
            <a:ext cx="8856984" cy="5184576"/>
          </a:xfrm>
          <a:solidFill>
            <a:schemeClr val="bg1">
              <a:alpha val="52000"/>
            </a:schemeClr>
          </a:solidFill>
          <a:ln w="19050">
            <a:solidFill>
              <a:schemeClr val="accent5">
                <a:lumMod val="75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endParaRPr lang="ru-RU" sz="2400" b="1" dirty="0" smtClean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r>
              <a:rPr lang="ru-RU" sz="2400" b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Увеличить </a:t>
            </a:r>
            <a:r>
              <a:rPr lang="ru-RU" sz="2400" b="1" dirty="0">
                <a:solidFill>
                  <a:srgbClr val="FF0000"/>
                </a:solidFill>
                <a:latin typeface="Georgia" panose="02040502050405020303" pitchFamily="18" charset="0"/>
              </a:rPr>
              <a:t>число </a:t>
            </a:r>
            <a:r>
              <a:rPr lang="en-US" sz="2400" b="1" dirty="0">
                <a:solidFill>
                  <a:srgbClr val="FF0000"/>
                </a:solidFill>
                <a:latin typeface="Georgia" panose="02040502050405020303" pitchFamily="18" charset="0"/>
              </a:rPr>
              <a:t>S</a:t>
            </a:r>
            <a:r>
              <a:rPr lang="ru-RU" sz="2400" b="1" dirty="0">
                <a:solidFill>
                  <a:srgbClr val="FF0000"/>
                </a:solidFill>
                <a:latin typeface="Georgia" panose="02040502050405020303" pitchFamily="18" charset="0"/>
              </a:rPr>
              <a:t> на </a:t>
            </a:r>
            <a:r>
              <a:rPr lang="en-US" sz="2400" b="1" dirty="0">
                <a:solidFill>
                  <a:srgbClr val="FF0000"/>
                </a:solidFill>
                <a:latin typeface="Georgia" panose="02040502050405020303" pitchFamily="18" charset="0"/>
              </a:rPr>
              <a:t>p%.</a:t>
            </a:r>
            <a:endParaRPr lang="ru-RU" sz="2400" b="1" dirty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endParaRPr lang="en-US" sz="2400" b="1" dirty="0">
              <a:solidFill>
                <a:schemeClr val="accent5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Уменьшить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число 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S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 на 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p%.</a:t>
            </a:r>
            <a:endParaRPr lang="ru-RU" sz="2400" b="1" dirty="0">
              <a:solidFill>
                <a:schemeClr val="accent5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endParaRPr lang="ru-RU" sz="2400" b="1" dirty="0">
              <a:solidFill>
                <a:schemeClr val="accent5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r>
              <a:rPr lang="ru-RU" sz="2400" b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Число </a:t>
            </a:r>
            <a:r>
              <a:rPr lang="en-US" sz="2400" b="1" dirty="0">
                <a:solidFill>
                  <a:srgbClr val="FF0000"/>
                </a:solidFill>
                <a:latin typeface="Georgia" panose="02040502050405020303" pitchFamily="18" charset="0"/>
              </a:rPr>
              <a:t>A </a:t>
            </a:r>
            <a:r>
              <a:rPr lang="ru-RU" sz="2400" b="1" dirty="0">
                <a:solidFill>
                  <a:srgbClr val="FF0000"/>
                </a:solidFill>
                <a:latin typeface="Georgia" panose="02040502050405020303" pitchFamily="18" charset="0"/>
              </a:rPr>
              <a:t>увеличили на 20%, то получили 1,2А.</a:t>
            </a:r>
          </a:p>
          <a:p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Число 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A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уменьшили на 20%, то получили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0,8А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.</a:t>
            </a:r>
          </a:p>
          <a:p>
            <a:endParaRPr lang="ru-RU" sz="2400" b="1" dirty="0">
              <a:solidFill>
                <a:schemeClr val="accent5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681480966"/>
              </p:ext>
            </p:extLst>
          </p:nvPr>
        </p:nvGraphicFramePr>
        <p:xfrm>
          <a:off x="5104581" y="1628800"/>
          <a:ext cx="3571875" cy="857250"/>
        </p:xfrm>
        <a:graphic>
          <a:graphicData uri="http://schemas.openxmlformats.org/presentationml/2006/ole">
            <p:oleObj spid="_x0000_s2054" name="Формула" r:id="rId3" imgW="1524000" imgH="393700" progId="Equation.3">
              <p:embed/>
            </p:oleObj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475527784"/>
              </p:ext>
            </p:extLst>
          </p:nvPr>
        </p:nvGraphicFramePr>
        <p:xfrm>
          <a:off x="5076056" y="2924944"/>
          <a:ext cx="3286125" cy="928688"/>
        </p:xfrm>
        <a:graphic>
          <a:graphicData uri="http://schemas.openxmlformats.org/presentationml/2006/ole">
            <p:oleObj spid="_x0000_s2055" name="Формула" r:id="rId4" imgW="1524000" imgH="3937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33202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Заголовок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784976" cy="1325563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sz="3600" b="1" dirty="0">
                <a:ln w="18415" cmpd="sng">
                  <a:solidFill>
                    <a:schemeClr val="accent5">
                      <a:lumMod val="5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Georgia" panose="02040502050405020303" pitchFamily="18" charset="0"/>
              </a:rPr>
              <a:t>На сколько процентов одно число больше или меньше </a:t>
            </a:r>
            <a:r>
              <a:rPr lang="ru-RU" sz="3600" b="1" dirty="0" smtClean="0">
                <a:ln w="18415" cmpd="sng">
                  <a:solidFill>
                    <a:schemeClr val="accent5">
                      <a:lumMod val="5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Georgia" panose="02040502050405020303" pitchFamily="18" charset="0"/>
              </a:rPr>
              <a:t>другого?</a:t>
            </a:r>
            <a:endParaRPr lang="ru-RU" sz="3600" b="1" dirty="0">
              <a:ln w="18415" cmpd="sng">
                <a:solidFill>
                  <a:schemeClr val="accent5">
                    <a:lumMod val="5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079" name="Содержимое 2"/>
          <p:cNvSpPr>
            <a:spLocks noGrp="1"/>
          </p:cNvSpPr>
          <p:nvPr>
            <p:ph idx="1"/>
          </p:nvPr>
        </p:nvSpPr>
        <p:spPr>
          <a:xfrm>
            <a:off x="251520" y="1825624"/>
            <a:ext cx="8640960" cy="4699719"/>
          </a:xfrm>
          <a:solidFill>
            <a:schemeClr val="bg1">
              <a:alpha val="40000"/>
            </a:schemeClr>
          </a:solidFill>
          <a:ln w="28575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eaLnBrk="1" hangingPunct="1"/>
            <a:endParaRPr lang="en-US" sz="2400" b="1" dirty="0" smtClean="0">
              <a:latin typeface="Georgia" panose="02040502050405020303" pitchFamily="18" charset="0"/>
            </a:endParaRPr>
          </a:p>
          <a:p>
            <a:pPr algn="ctr" eaLnBrk="1" hangingPunct="1"/>
            <a:r>
              <a:rPr lang="ru-RU" sz="2400" b="1" dirty="0">
                <a:solidFill>
                  <a:srgbClr val="FF0000"/>
                </a:solidFill>
                <a:latin typeface="Georgia" panose="02040502050405020303" pitchFamily="18" charset="0"/>
              </a:rPr>
              <a:t>На сколько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процентов число </a:t>
            </a:r>
            <a:r>
              <a:rPr lang="en-US" sz="2400" b="1" dirty="0">
                <a:solidFill>
                  <a:srgbClr val="FF0000"/>
                </a:solidFill>
                <a:latin typeface="Georgia" panose="02040502050405020303" pitchFamily="18" charset="0"/>
              </a:rPr>
              <a:t>a</a:t>
            </a:r>
            <a:r>
              <a:rPr lang="ru-RU" sz="2400" b="1" dirty="0">
                <a:solidFill>
                  <a:srgbClr val="FF0000"/>
                </a:solidFill>
                <a:latin typeface="Georgia" panose="02040502050405020303" pitchFamily="18" charset="0"/>
              </a:rPr>
              <a:t> больше </a:t>
            </a:r>
            <a:r>
              <a:rPr lang="en-US" sz="2400" b="1" dirty="0">
                <a:solidFill>
                  <a:srgbClr val="FF0000"/>
                </a:solidFill>
                <a:latin typeface="Georgia" panose="02040502050405020303" pitchFamily="18" charset="0"/>
              </a:rPr>
              <a:t>b</a:t>
            </a:r>
            <a:r>
              <a:rPr lang="ru-RU" sz="2400" b="1" dirty="0" smtClean="0">
                <a:solidFill>
                  <a:srgbClr val="FF3300"/>
                </a:solidFill>
                <a:latin typeface="Georgia" panose="02040502050405020303" pitchFamily="18" charset="0"/>
              </a:rPr>
              <a:t> </a:t>
            </a:r>
            <a:r>
              <a:rPr lang="en-US" sz="2400" b="1" dirty="0" smtClean="0">
                <a:solidFill>
                  <a:srgbClr val="FF3300"/>
                </a:solidFill>
                <a:latin typeface="Georgia" panose="02040502050405020303" pitchFamily="18" charset="0"/>
              </a:rPr>
              <a:t>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(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a&gt;b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)?</a:t>
            </a:r>
          </a:p>
          <a:p>
            <a:pPr eaLnBrk="1" hangingPunct="1"/>
            <a:endParaRPr lang="ru-RU" sz="2400" b="1" dirty="0" smtClean="0">
              <a:latin typeface="Georgia" panose="02040502050405020303" pitchFamily="18" charset="0"/>
            </a:endParaRPr>
          </a:p>
          <a:p>
            <a:pPr eaLnBrk="1" hangingPunct="1"/>
            <a:endParaRPr lang="ru-RU" sz="2400" b="1" dirty="0" smtClean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pPr algn="ctr" eaLnBrk="1" hangingPunct="1"/>
            <a:r>
              <a:rPr lang="ru-RU" sz="2400" b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На </a:t>
            </a:r>
            <a:r>
              <a:rPr lang="ru-RU" sz="2400" b="1" dirty="0">
                <a:solidFill>
                  <a:srgbClr val="FF0000"/>
                </a:solidFill>
                <a:latin typeface="Georgia" panose="02040502050405020303" pitchFamily="18" charset="0"/>
              </a:rPr>
              <a:t>сколько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процентов число </a:t>
            </a:r>
            <a:r>
              <a:rPr lang="en-US" sz="2400" b="1" dirty="0">
                <a:solidFill>
                  <a:srgbClr val="FF0000"/>
                </a:solidFill>
                <a:latin typeface="Georgia" panose="02040502050405020303" pitchFamily="18" charset="0"/>
              </a:rPr>
              <a:t>b </a:t>
            </a:r>
            <a:r>
              <a:rPr lang="ru-RU" sz="2400" b="1" dirty="0">
                <a:solidFill>
                  <a:srgbClr val="FF0000"/>
                </a:solidFill>
                <a:latin typeface="Georgia" panose="02040502050405020303" pitchFamily="18" charset="0"/>
              </a:rPr>
              <a:t>меньше </a:t>
            </a:r>
            <a:r>
              <a:rPr lang="en-US" sz="2400" b="1" dirty="0">
                <a:solidFill>
                  <a:srgbClr val="FF0000"/>
                </a:solidFill>
                <a:latin typeface="Georgia" panose="02040502050405020303" pitchFamily="18" charset="0"/>
              </a:rPr>
              <a:t>a</a:t>
            </a:r>
            <a:r>
              <a:rPr lang="ru-RU" sz="2400" b="1" dirty="0">
                <a:solidFill>
                  <a:srgbClr val="FF0000"/>
                </a:solidFill>
                <a:latin typeface="Georgia" panose="02040502050405020303" pitchFamily="18" charset="0"/>
              </a:rPr>
              <a:t>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(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b&lt;a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)?</a:t>
            </a:r>
          </a:p>
          <a:p>
            <a:pPr eaLnBrk="1" hangingPunct="1">
              <a:buFont typeface="Arial" charset="0"/>
              <a:buNone/>
            </a:pPr>
            <a:endParaRPr lang="ru-RU" sz="2400" b="1" dirty="0" smtClean="0">
              <a:latin typeface="Georgia" panose="02040502050405020303" pitchFamily="18" charset="0"/>
            </a:endParaRPr>
          </a:p>
          <a:p>
            <a:pPr eaLnBrk="1" hangingPunct="1">
              <a:buFont typeface="Arial" charset="0"/>
              <a:buNone/>
            </a:pPr>
            <a:endParaRPr lang="ru-RU" sz="2400" b="1" dirty="0" smtClean="0">
              <a:latin typeface="Georgia" panose="02040502050405020303" pitchFamily="18" charset="0"/>
            </a:endParaRPr>
          </a:p>
          <a:p>
            <a:pPr eaLnBrk="1" hangingPunct="1">
              <a:buFont typeface="Arial" charset="0"/>
              <a:buNone/>
            </a:pPr>
            <a:endParaRPr lang="ru-RU" sz="2400" b="1" dirty="0" smtClean="0">
              <a:latin typeface="Georgia" panose="02040502050405020303" pitchFamily="18" charset="0"/>
            </a:endParaRP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142127753"/>
              </p:ext>
            </p:extLst>
          </p:nvPr>
        </p:nvGraphicFramePr>
        <p:xfrm>
          <a:off x="3131840" y="2636912"/>
          <a:ext cx="2304256" cy="1024114"/>
        </p:xfrm>
        <a:graphic>
          <a:graphicData uri="http://schemas.openxmlformats.org/presentationml/2006/ole">
            <p:oleObj spid="_x0000_s3078" name="Формула" r:id="rId3" imgW="774364" imgH="393529" progId="Equation.3">
              <p:embed/>
            </p:oleObj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711475052"/>
              </p:ext>
            </p:extLst>
          </p:nvPr>
        </p:nvGraphicFramePr>
        <p:xfrm>
          <a:off x="3059832" y="4005064"/>
          <a:ext cx="2250249" cy="1080120"/>
        </p:xfrm>
        <a:graphic>
          <a:graphicData uri="http://schemas.openxmlformats.org/presentationml/2006/ole">
            <p:oleObj spid="_x0000_s3079" name="Формула" r:id="rId4" imgW="774364" imgH="393529" progId="Equation.3">
              <p:embed/>
            </p:oleObj>
          </a:graphicData>
        </a:graphic>
      </p:graphicFrame>
      <p:pic>
        <p:nvPicPr>
          <p:cNvPr id="3116" name="Picture 44" descr="C:\Users\User\Desktop\Мама\картинки человечки\pressa_934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24128" y="4221088"/>
            <a:ext cx="2880320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037869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/>
          </p:cNvSpPr>
          <p:nvPr>
            <p:ph type="title"/>
          </p:nvPr>
        </p:nvSpPr>
        <p:spPr>
          <a:xfrm>
            <a:off x="1187624" y="-243408"/>
            <a:ext cx="7886700" cy="1325563"/>
          </a:xfrm>
        </p:spPr>
        <p:txBody>
          <a:bodyPr>
            <a:normAutofit/>
          </a:bodyPr>
          <a:lstStyle/>
          <a:p>
            <a:r>
              <a:rPr lang="ru-RU" sz="3600" b="1" dirty="0">
                <a:ln w="18415" cmpd="sng">
                  <a:solidFill>
                    <a:schemeClr val="accent5">
                      <a:lumMod val="5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Georgia" panose="02040502050405020303" pitchFamily="18" charset="0"/>
              </a:rPr>
              <a:t>Простой процентный рост</a:t>
            </a:r>
          </a:p>
        </p:txBody>
      </p:sp>
      <p:sp>
        <p:nvSpPr>
          <p:cNvPr id="23554" name="Rectangle 3"/>
          <p:cNvSpPr>
            <a:spLocks noGrp="1"/>
          </p:cNvSpPr>
          <p:nvPr>
            <p:ph idx="1"/>
          </p:nvPr>
        </p:nvSpPr>
        <p:spPr>
          <a:xfrm>
            <a:off x="179512" y="1052736"/>
            <a:ext cx="8712968" cy="5544616"/>
          </a:xfrm>
          <a:solidFill>
            <a:schemeClr val="bg1">
              <a:alpha val="40000"/>
            </a:schemeClr>
          </a:solidFill>
          <a:ln w="28575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buNone/>
            </a:pPr>
            <a:r>
              <a:rPr lang="ru-RU" sz="1600" dirty="0" smtClean="0">
                <a:latin typeface="Arial" charset="0"/>
              </a:rPr>
              <a:t>	</a:t>
            </a:r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Когда </a:t>
            </a:r>
            <a:r>
              <a:rPr lang="ru-RU" sz="2400" b="1" i="1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человек не вносит своевременно плату за квартиру, на него возлагается штраф, называемый «пеня».</a:t>
            </a:r>
          </a:p>
          <a:p>
            <a:pPr algn="just">
              <a:lnSpc>
                <a:spcPct val="100000"/>
              </a:lnSpc>
              <a:buNone/>
            </a:pPr>
            <a:endParaRPr lang="ru-RU" sz="1800" dirty="0" smtClean="0">
              <a:latin typeface="Arial" charset="0"/>
            </a:endParaRPr>
          </a:p>
          <a:p>
            <a:pPr algn="just">
              <a:lnSpc>
                <a:spcPct val="100000"/>
              </a:lnSpc>
              <a:buNone/>
            </a:pPr>
            <a:r>
              <a:rPr lang="ru-RU" sz="1800" dirty="0" smtClean="0">
                <a:latin typeface="Arial" charset="0"/>
              </a:rPr>
              <a:t>		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Пусть</a:t>
            </a:r>
            <a:r>
              <a:rPr lang="ru-RU" sz="2000" b="1" dirty="0" smtClean="0">
                <a:latin typeface="Arial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Georgia" panose="02040502050405020303" pitchFamily="18" charset="0"/>
              </a:rPr>
              <a:t>S</a:t>
            </a:r>
            <a:r>
              <a:rPr lang="ru-RU" sz="2000" b="1" dirty="0">
                <a:solidFill>
                  <a:srgbClr val="FF0000"/>
                </a:solidFill>
                <a:latin typeface="Georgia" panose="02040502050405020303" pitchFamily="18" charset="0"/>
              </a:rPr>
              <a:t>- ежемесячная плата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за квартиру, </a:t>
            </a:r>
            <a:r>
              <a:rPr lang="en-US" sz="2000" b="1" dirty="0">
                <a:solidFill>
                  <a:srgbClr val="FF0000"/>
                </a:solidFill>
                <a:latin typeface="Georgia" panose="02040502050405020303" pitchFamily="18" charset="0"/>
              </a:rPr>
              <a:t>p%</a:t>
            </a:r>
            <a:r>
              <a:rPr lang="ru-RU" sz="2000" b="1" dirty="0">
                <a:solidFill>
                  <a:srgbClr val="FF0000"/>
                </a:solidFill>
                <a:latin typeface="Georgia" panose="02040502050405020303" pitchFamily="18" charset="0"/>
              </a:rPr>
              <a:t>-пеня за каждый день просрочки и </a:t>
            </a:r>
            <a:r>
              <a:rPr lang="en-US" sz="2000" b="1" dirty="0">
                <a:solidFill>
                  <a:srgbClr val="FF0000"/>
                </a:solidFill>
                <a:latin typeface="Georgia" panose="02040502050405020303" pitchFamily="18" charset="0"/>
              </a:rPr>
              <a:t>n</a:t>
            </a:r>
            <a:r>
              <a:rPr lang="ru-RU" sz="2000" b="1" dirty="0">
                <a:solidFill>
                  <a:srgbClr val="FF0000"/>
                </a:solidFill>
                <a:latin typeface="Georgia" panose="02040502050405020303" pitchFamily="18" charset="0"/>
              </a:rPr>
              <a:t>- число просроченных </a:t>
            </a:r>
            <a:r>
              <a:rPr lang="ru-RU" sz="2000" b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дней. </a:t>
            </a:r>
            <a:r>
              <a:rPr lang="en-US" sz="2000" b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  </a:t>
            </a:r>
            <a:r>
              <a:rPr lang="ru-RU" sz="2000" b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/>
            </a:r>
            <a:br>
              <a:rPr lang="ru-RU" sz="2000" b="1" dirty="0" smtClean="0">
                <a:solidFill>
                  <a:srgbClr val="FF0000"/>
                </a:solidFill>
                <a:latin typeface="Georgia" panose="02040502050405020303" pitchFamily="18" charset="0"/>
              </a:rPr>
            </a:br>
            <a:r>
              <a:rPr lang="ru-RU" sz="2000" b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    </a:t>
            </a:r>
            <a:r>
              <a:rPr lang="en-US" sz="2000" b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  </a:t>
            </a: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- сумма, которую должен заплатить человек через </a:t>
            </a:r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n</a:t>
            </a: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 дней просрочки.</a:t>
            </a:r>
            <a:endParaRPr lang="en-US" sz="2000" b="1" dirty="0" smtClean="0">
              <a:solidFill>
                <a:schemeClr val="accent5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pPr algn="just">
              <a:lnSpc>
                <a:spcPct val="100000"/>
              </a:lnSpc>
              <a:buNone/>
            </a:pP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	Тогда за </a:t>
            </a:r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n </a:t>
            </a: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дней просрочки пеня составит </a:t>
            </a:r>
            <a:r>
              <a:rPr lang="en-US" sz="2000" b="1" dirty="0" err="1" smtClean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pn</a:t>
            </a:r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% </a:t>
            </a: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от </a:t>
            </a:r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S</a:t>
            </a: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, или                 </a:t>
            </a:r>
            <a:b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</a:b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             , а всего придётся заплатить </a:t>
            </a:r>
          </a:p>
          <a:p>
            <a:pPr algn="just">
              <a:lnSpc>
                <a:spcPct val="100000"/>
              </a:lnSpc>
              <a:buNone/>
            </a:pPr>
            <a:endParaRPr lang="ru-RU" sz="2000" b="1" dirty="0">
              <a:solidFill>
                <a:schemeClr val="accent5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pPr algn="just">
              <a:lnSpc>
                <a:spcPct val="100000"/>
              </a:lnSpc>
              <a:buNone/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	Таким образом, 	</a:t>
            </a:r>
            <a:r>
              <a:rPr lang="ru-RU" sz="2000" b="1" dirty="0" smtClean="0">
                <a:solidFill>
                  <a:srgbClr val="FF3300"/>
                </a:solidFill>
                <a:latin typeface="Arial" charset="0"/>
              </a:rPr>
              <a:t>                               </a:t>
            </a:r>
          </a:p>
          <a:p>
            <a:pPr algn="just">
              <a:lnSpc>
                <a:spcPct val="100000"/>
              </a:lnSpc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               </a:t>
            </a:r>
            <a:br>
              <a:rPr lang="ru-RU" sz="2000" b="1" dirty="0" smtClean="0">
                <a:solidFill>
                  <a:srgbClr val="FF0000"/>
                </a:solidFill>
                <a:latin typeface="Georgia" panose="02040502050405020303" pitchFamily="18" charset="0"/>
              </a:rPr>
            </a:br>
            <a:r>
              <a:rPr lang="ru-RU" sz="2000" b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               Это </a:t>
            </a:r>
            <a:r>
              <a:rPr lang="ru-RU" sz="2000" b="1" dirty="0">
                <a:solidFill>
                  <a:srgbClr val="FF0000"/>
                </a:solidFill>
                <a:latin typeface="Georgia" panose="02040502050405020303" pitchFamily="18" charset="0"/>
              </a:rPr>
              <a:t>формула простого процентного роста.</a:t>
            </a:r>
          </a:p>
        </p:txBody>
      </p:sp>
      <p:graphicFrame>
        <p:nvGraphicFramePr>
          <p:cNvPr id="286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71723836"/>
              </p:ext>
            </p:extLst>
          </p:nvPr>
        </p:nvGraphicFramePr>
        <p:xfrm>
          <a:off x="539552" y="3161543"/>
          <a:ext cx="432048" cy="555489"/>
        </p:xfrm>
        <a:graphic>
          <a:graphicData uri="http://schemas.openxmlformats.org/presentationml/2006/ole">
            <p:oleObj spid="_x0000_s4106" name="Формула" r:id="rId3" imgW="177646" imgH="228402" progId="Equation.3">
              <p:embed/>
            </p:oleObj>
          </a:graphicData>
        </a:graphic>
      </p:graphicFrame>
      <p:graphicFrame>
        <p:nvGraphicFramePr>
          <p:cNvPr id="286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169836371"/>
              </p:ext>
            </p:extLst>
          </p:nvPr>
        </p:nvGraphicFramePr>
        <p:xfrm>
          <a:off x="395536" y="4197085"/>
          <a:ext cx="864096" cy="744083"/>
        </p:xfrm>
        <a:graphic>
          <a:graphicData uri="http://schemas.openxmlformats.org/presentationml/2006/ole">
            <p:oleObj spid="_x0000_s4107" name="Формула" r:id="rId4" imgW="457002" imgH="393529" progId="Equation.3">
              <p:embed/>
            </p:oleObj>
          </a:graphicData>
        </a:graphic>
      </p:graphicFrame>
      <p:graphicFrame>
        <p:nvGraphicFramePr>
          <p:cNvPr id="286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267946479"/>
              </p:ext>
            </p:extLst>
          </p:nvPr>
        </p:nvGraphicFramePr>
        <p:xfrm>
          <a:off x="5436096" y="4221088"/>
          <a:ext cx="2736304" cy="706879"/>
        </p:xfrm>
        <a:graphic>
          <a:graphicData uri="http://schemas.openxmlformats.org/presentationml/2006/ole">
            <p:oleObj spid="_x0000_s4108" name="Формула" r:id="rId5" imgW="1524000" imgH="393700" progId="Equation.3">
              <p:embed/>
            </p:oleObj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117117317"/>
              </p:ext>
            </p:extLst>
          </p:nvPr>
        </p:nvGraphicFramePr>
        <p:xfrm>
          <a:off x="3069510" y="4797152"/>
          <a:ext cx="2538478" cy="885847"/>
        </p:xfrm>
        <a:graphic>
          <a:graphicData uri="http://schemas.openxmlformats.org/presentationml/2006/ole">
            <p:oleObj spid="_x0000_s4109" name="Формула" r:id="rId6" imgW="1040948" imgH="393529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1167829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/>
          </p:cNvSpPr>
          <p:nvPr>
            <p:ph type="title"/>
          </p:nvPr>
        </p:nvSpPr>
        <p:spPr>
          <a:xfrm>
            <a:off x="1043608" y="-171400"/>
            <a:ext cx="7886700" cy="1325563"/>
          </a:xfrm>
        </p:spPr>
        <p:txBody>
          <a:bodyPr>
            <a:normAutofit/>
          </a:bodyPr>
          <a:lstStyle/>
          <a:p>
            <a:r>
              <a:rPr lang="ru-RU" sz="3600" b="1" dirty="0">
                <a:ln w="18415" cmpd="sng">
                  <a:solidFill>
                    <a:schemeClr val="accent5">
                      <a:lumMod val="5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Georgia" panose="02040502050405020303" pitchFamily="18" charset="0"/>
              </a:rPr>
              <a:t>Сложный процентный рост</a:t>
            </a:r>
          </a:p>
        </p:txBody>
      </p:sp>
      <p:sp>
        <p:nvSpPr>
          <p:cNvPr id="27650" name="Rectangle 3"/>
          <p:cNvSpPr>
            <a:spLocks noGrp="1"/>
          </p:cNvSpPr>
          <p:nvPr>
            <p:ph idx="1"/>
          </p:nvPr>
        </p:nvSpPr>
        <p:spPr>
          <a:xfrm>
            <a:off x="323528" y="1329109"/>
            <a:ext cx="8424936" cy="5052219"/>
          </a:xfrm>
          <a:solidFill>
            <a:schemeClr val="bg1">
              <a:alpha val="74000"/>
            </a:schemeClr>
          </a:solidFill>
          <a:ln w="28575"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000" b="1" dirty="0" smtClean="0">
                <a:latin typeface="Arial" charset="0"/>
              </a:rPr>
              <a:t>	</a:t>
            </a:r>
            <a:r>
              <a:rPr lang="ru-RU" sz="1800" b="1" dirty="0" smtClean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В 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банках России для некоторых видов вкладов принята следующая система выплаты доходов: за первый год нахождения внесенной суммы на счете доход составляет, например, </a:t>
            </a:r>
            <a:r>
              <a:rPr lang="en-US" sz="18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p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%.</a:t>
            </a:r>
          </a:p>
          <a:p>
            <a:pPr algn="just">
              <a:lnSpc>
                <a:spcPct val="90000"/>
              </a:lnSpc>
              <a:buFont typeface="Arial" charset="0"/>
              <a:buNone/>
            </a:pPr>
            <a:endParaRPr lang="ru-RU" sz="1800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Font typeface="Arial" charset="0"/>
              <a:buNone/>
            </a:pPr>
            <a:r>
              <a:rPr lang="ru-RU" sz="1800" b="1" dirty="0" smtClean="0">
                <a:latin typeface="Arial" charset="0"/>
              </a:rPr>
              <a:t>		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Если вкладчик не забрал первоначальную сумму и доход, то в конце следующего года </a:t>
            </a:r>
            <a:r>
              <a:rPr lang="en-US" sz="18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p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% начисляются на эту сумму. При такой системе назначаются </a:t>
            </a:r>
            <a:r>
              <a:rPr lang="ru-RU" sz="2000" b="1" dirty="0">
                <a:solidFill>
                  <a:srgbClr val="FF0000"/>
                </a:solidFill>
                <a:latin typeface="Georgia" panose="02040502050405020303" pitchFamily="18" charset="0"/>
              </a:rPr>
              <a:t>«проценты на проценты», их обычно называют сложные </a:t>
            </a:r>
            <a:r>
              <a:rPr lang="ru-RU" sz="2000" b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проценты.</a:t>
            </a:r>
          </a:p>
          <a:p>
            <a:pPr algn="just">
              <a:lnSpc>
                <a:spcPct val="90000"/>
              </a:lnSpc>
              <a:buFont typeface="Arial" charset="0"/>
              <a:buNone/>
            </a:pPr>
            <a:endParaRPr lang="ru-RU" sz="2000" b="1" dirty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pPr algn="just">
              <a:lnSpc>
                <a:spcPct val="90000"/>
              </a:lnSpc>
              <a:buFont typeface="Arial" charset="0"/>
              <a:buNone/>
            </a:pPr>
            <a:endParaRPr lang="ru-RU" sz="2000" b="1" dirty="0" smtClean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pPr algn="just">
              <a:lnSpc>
                <a:spcPct val="90000"/>
              </a:lnSpc>
              <a:buFont typeface="Arial" charset="0"/>
              <a:buNone/>
            </a:pPr>
            <a:endParaRPr lang="ru-RU" sz="2000" b="1" dirty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pPr algn="just">
              <a:lnSpc>
                <a:spcPct val="90000"/>
              </a:lnSpc>
              <a:buFont typeface="Arial" charset="0"/>
              <a:buNone/>
            </a:pPr>
            <a:endParaRPr lang="ru-RU" sz="2000" b="1" dirty="0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pic>
        <p:nvPicPr>
          <p:cNvPr id="51202" name="Picture 2" descr="C:\Users\User\Desktop\Мама\картинки человечки\people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39793" y="4365104"/>
            <a:ext cx="3096873" cy="1964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090122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/>
          </p:cNvSpPr>
          <p:nvPr>
            <p:ph type="title"/>
          </p:nvPr>
        </p:nvSpPr>
        <p:spPr>
          <a:xfrm>
            <a:off x="1149796" y="-171400"/>
            <a:ext cx="7886700" cy="1325563"/>
          </a:xfrm>
        </p:spPr>
        <p:txBody>
          <a:bodyPr>
            <a:normAutofit/>
          </a:bodyPr>
          <a:lstStyle/>
          <a:p>
            <a:r>
              <a:rPr lang="ru-RU" sz="3600" b="1" dirty="0">
                <a:ln w="18415" cmpd="sng">
                  <a:solidFill>
                    <a:schemeClr val="accent5">
                      <a:lumMod val="5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Georgia" panose="02040502050405020303" pitchFamily="18" charset="0"/>
              </a:rPr>
              <a:t>Сложный процентный рост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395536" y="1196752"/>
            <a:ext cx="8424936" cy="5328592"/>
          </a:xfrm>
          <a:solidFill>
            <a:schemeClr val="bg1">
              <a:alpha val="64000"/>
            </a:schemeClr>
          </a:solidFill>
          <a:ln w="28575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		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Пусть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Georgia" panose="02040502050405020303" pitchFamily="18" charset="0"/>
              </a:rPr>
              <a:t>S</a:t>
            </a:r>
            <a:r>
              <a:rPr lang="ru-RU" sz="2400" b="1" dirty="0">
                <a:solidFill>
                  <a:srgbClr val="FF0000"/>
                </a:solidFill>
                <a:latin typeface="Georgia" panose="02040502050405020303" pitchFamily="18" charset="0"/>
              </a:rPr>
              <a:t> – внесенная первоначально сумма,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банк начисляет доход в размере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Georgia" panose="02040502050405020303" pitchFamily="18" charset="0"/>
              </a:rPr>
              <a:t>p</a:t>
            </a:r>
            <a:r>
              <a:rPr lang="ru-RU" sz="2400" b="1" dirty="0">
                <a:solidFill>
                  <a:srgbClr val="FF0000"/>
                </a:solidFill>
                <a:latin typeface="Georgia" panose="02040502050405020303" pitchFamily="18" charset="0"/>
              </a:rPr>
              <a:t>% годовых,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а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>
                <a:solidFill>
                  <a:srgbClr val="FF0000"/>
                </a:solidFill>
                <a:latin typeface="Georgia" panose="02040502050405020303" pitchFamily="18" charset="0"/>
              </a:rPr>
              <a:t>через </a:t>
            </a:r>
            <a:r>
              <a:rPr lang="en-US" sz="2400" b="1" dirty="0">
                <a:solidFill>
                  <a:srgbClr val="FF0000"/>
                </a:solidFill>
                <a:latin typeface="Georgia" panose="02040502050405020303" pitchFamily="18" charset="0"/>
              </a:rPr>
              <a:t>n</a:t>
            </a:r>
            <a:r>
              <a:rPr lang="ru-RU" sz="2400" b="1" dirty="0">
                <a:solidFill>
                  <a:srgbClr val="FF0000"/>
                </a:solidFill>
                <a:latin typeface="Georgia" panose="02040502050405020303" pitchFamily="18" charset="0"/>
              </a:rPr>
              <a:t> лет 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сумма к выплате станет равной     </a:t>
            </a:r>
            <a:endParaRPr lang="ru-RU" sz="24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00000"/>
              </a:lnSpc>
              <a:buNone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	 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Через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год                                       </a:t>
            </a:r>
          </a:p>
          <a:p>
            <a:pPr algn="just">
              <a:lnSpc>
                <a:spcPct val="100000"/>
              </a:lnSpc>
            </a:pPr>
            <a:endParaRPr lang="ru-RU" sz="24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00000"/>
              </a:lnSpc>
              <a:buNone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	  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Через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два года                                                                  </a:t>
            </a:r>
          </a:p>
          <a:p>
            <a:pPr algn="just">
              <a:lnSpc>
                <a:spcPct val="100000"/>
              </a:lnSpc>
            </a:pPr>
            <a:endParaRPr lang="ru-RU" sz="24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00000"/>
              </a:lnSpc>
              <a:buNone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	  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Аналогично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,                                   </a:t>
            </a:r>
          </a:p>
          <a:p>
            <a:pPr algn="just">
              <a:lnSpc>
                <a:spcPct val="100000"/>
              </a:lnSpc>
            </a:pPr>
            <a:endParaRPr lang="ru-RU" sz="24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00000"/>
              </a:lnSpc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     Это </a:t>
            </a:r>
            <a:r>
              <a:rPr lang="ru-RU" sz="2400" b="1" dirty="0">
                <a:solidFill>
                  <a:srgbClr val="FF0000"/>
                </a:solidFill>
                <a:latin typeface="Georgia" panose="02040502050405020303" pitchFamily="18" charset="0"/>
              </a:rPr>
              <a:t>формула сложного процентного роста </a:t>
            </a:r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708197448"/>
              </p:ext>
            </p:extLst>
          </p:nvPr>
        </p:nvGraphicFramePr>
        <p:xfrm>
          <a:off x="8028384" y="1916832"/>
          <a:ext cx="357190" cy="550286"/>
        </p:xfrm>
        <a:graphic>
          <a:graphicData uri="http://schemas.openxmlformats.org/presentationml/2006/ole">
            <p:oleObj spid="_x0000_s5130" name="Формула" r:id="rId3" imgW="177646" imgH="228402" progId="Equation.3">
              <p:embed/>
            </p:oleObj>
          </a:graphicData>
        </a:graphic>
      </p:graphicFrame>
      <p:graphicFrame>
        <p:nvGraphicFramePr>
          <p:cNvPr id="266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66425632"/>
              </p:ext>
            </p:extLst>
          </p:nvPr>
        </p:nvGraphicFramePr>
        <p:xfrm>
          <a:off x="2627784" y="2276872"/>
          <a:ext cx="3087794" cy="834539"/>
        </p:xfrm>
        <a:graphic>
          <a:graphicData uri="http://schemas.openxmlformats.org/presentationml/2006/ole">
            <p:oleObj spid="_x0000_s5131" name="Формула" r:id="rId4" imgW="1675673" imgH="393529" progId="Equation.3">
              <p:embed/>
            </p:oleObj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5482626"/>
              </p:ext>
            </p:extLst>
          </p:nvPr>
        </p:nvGraphicFramePr>
        <p:xfrm>
          <a:off x="3491880" y="3140968"/>
          <a:ext cx="5109316" cy="864096"/>
        </p:xfrm>
        <a:graphic>
          <a:graphicData uri="http://schemas.openxmlformats.org/presentationml/2006/ole">
            <p:oleObj spid="_x0000_s5132" name="Формула" r:id="rId5" imgW="2844800" imgH="393700" progId="Equation.3">
              <p:embed/>
            </p:oleObj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28131172"/>
              </p:ext>
            </p:extLst>
          </p:nvPr>
        </p:nvGraphicFramePr>
        <p:xfrm>
          <a:off x="3203848" y="4077072"/>
          <a:ext cx="2160240" cy="830862"/>
        </p:xfrm>
        <a:graphic>
          <a:graphicData uri="http://schemas.openxmlformats.org/presentationml/2006/ole">
            <p:oleObj spid="_x0000_s5133" name="Формула" r:id="rId6" imgW="1104900" imgH="3937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3460603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chemeClr val="tx2"/>
                </a:solidFill>
              </a:rPr>
              <a:t>Решение задач</a:t>
            </a:r>
            <a:br>
              <a:rPr lang="ru-RU" sz="2800" dirty="0" smtClean="0">
                <a:solidFill>
                  <a:schemeClr val="tx2"/>
                </a:solidFill>
              </a:rPr>
            </a:br>
            <a:r>
              <a:rPr lang="ru-RU" sz="2800" dirty="0" smtClean="0">
                <a:solidFill>
                  <a:schemeClr val="tx2"/>
                </a:solidFill>
              </a:rPr>
              <a:t>Задача №1</a:t>
            </a:r>
            <a:endParaRPr lang="ru-RU" sz="2800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1400" dirty="0"/>
              <a:t>В июле планируется взять кредит на сумму 8052000 рублей. Условия его возврата таковы</a:t>
            </a:r>
            <a:r>
              <a:rPr lang="ru-RU" sz="1400" dirty="0" smtClean="0"/>
              <a:t>:</a:t>
            </a:r>
          </a:p>
          <a:p>
            <a:pPr>
              <a:buNone/>
            </a:pPr>
            <a:r>
              <a:rPr lang="ru-RU" sz="1400" dirty="0"/>
              <a:t> </a:t>
            </a:r>
            <a:r>
              <a:rPr lang="ru-RU" sz="1400" dirty="0" smtClean="0"/>
              <a:t>        - </a:t>
            </a:r>
            <a:r>
              <a:rPr lang="ru-RU" sz="1400" dirty="0"/>
              <a:t>каждый январь долг возрастает на 20% по сравнению с концом предыдущего года;</a:t>
            </a:r>
            <a:br>
              <a:rPr lang="ru-RU" sz="1400" dirty="0"/>
            </a:br>
            <a:r>
              <a:rPr lang="ru-RU" sz="1400" dirty="0"/>
              <a:t>- с февраля по июнь каждого года необходимо выплатить некоторую часть долга</a:t>
            </a:r>
            <a:br>
              <a:rPr lang="ru-RU" sz="1400" dirty="0"/>
            </a:br>
            <a:r>
              <a:rPr lang="ru-RU" sz="1400" dirty="0"/>
              <a:t>Сколько рублей нужно платить ежегодно, чтобы кредит был полностью погашен четырьмя равными платежами </a:t>
            </a:r>
            <a:r>
              <a:rPr lang="ru-RU" sz="1400" dirty="0" smtClean="0"/>
              <a:t>(</a:t>
            </a:r>
            <a:r>
              <a:rPr lang="ru-RU" sz="1400" dirty="0"/>
              <a:t>то есть за 4 года</a:t>
            </a:r>
            <a:r>
              <a:rPr lang="ru-RU" sz="1400" dirty="0" smtClean="0"/>
              <a:t>)?</a:t>
            </a:r>
          </a:p>
          <a:p>
            <a:pPr>
              <a:buNone/>
            </a:pPr>
            <a:endParaRPr lang="ru-RU" sz="1400" dirty="0" smtClean="0"/>
          </a:p>
          <a:p>
            <a:pPr>
              <a:buNone/>
            </a:pPr>
            <a:r>
              <a:rPr lang="ru-RU" sz="1400" dirty="0" smtClean="0"/>
              <a:t>Пусть </a:t>
            </a:r>
            <a:r>
              <a:rPr lang="ru-RU" sz="1400" dirty="0"/>
              <a:t>X (рублей) - нужно платить ежегодно.</a:t>
            </a:r>
          </a:p>
          <a:p>
            <a:pPr>
              <a:buNone/>
            </a:pPr>
            <a:r>
              <a:rPr lang="ru-RU" sz="1400" dirty="0"/>
              <a:t>1 год:</a:t>
            </a:r>
          </a:p>
          <a:p>
            <a:pPr>
              <a:buNone/>
            </a:pPr>
            <a:r>
              <a:rPr lang="ru-RU" sz="1400" dirty="0"/>
              <a:t>В январе сумма долга составит 8052000*1,2 = 9662400.</a:t>
            </a:r>
          </a:p>
          <a:p>
            <a:pPr>
              <a:buNone/>
            </a:pPr>
            <a:r>
              <a:rPr lang="ru-RU" sz="1400" dirty="0"/>
              <a:t>После 1 платежа сумма долга станет равна 9662400 - X.</a:t>
            </a:r>
          </a:p>
          <a:p>
            <a:pPr>
              <a:buNone/>
            </a:pPr>
            <a:r>
              <a:rPr lang="ru-RU" sz="1400" dirty="0"/>
              <a:t>2 год:</a:t>
            </a:r>
          </a:p>
          <a:p>
            <a:pPr>
              <a:buNone/>
            </a:pPr>
            <a:r>
              <a:rPr lang="ru-RU" sz="1400" dirty="0"/>
              <a:t>В январе сумма долга составит (9662400 - X)*1,2.</a:t>
            </a:r>
          </a:p>
          <a:p>
            <a:pPr>
              <a:buNone/>
            </a:pPr>
            <a:r>
              <a:rPr lang="ru-RU" sz="1400" dirty="0"/>
              <a:t>После 2 платежа сумма долга станет равна (9662400 - X)*1,2 - X.</a:t>
            </a:r>
          </a:p>
          <a:p>
            <a:pPr>
              <a:buNone/>
            </a:pPr>
            <a:r>
              <a:rPr lang="ru-RU" sz="1400" dirty="0"/>
              <a:t>3 год:</a:t>
            </a:r>
          </a:p>
          <a:p>
            <a:pPr>
              <a:buNone/>
            </a:pPr>
            <a:r>
              <a:rPr lang="ru-RU" sz="1400" dirty="0"/>
              <a:t>В январе сумма долга составит ((9662400 - X)*1,2 - X)*1,2.</a:t>
            </a:r>
          </a:p>
          <a:p>
            <a:pPr>
              <a:buNone/>
            </a:pPr>
            <a:r>
              <a:rPr lang="ru-RU" sz="1400" dirty="0"/>
              <a:t>После 3 платежа сумма долга станет равна ((9662400 - X)*1,2 - X)*1,2 - X.</a:t>
            </a:r>
          </a:p>
          <a:p>
            <a:pPr>
              <a:buNone/>
            </a:pPr>
            <a:r>
              <a:rPr lang="ru-RU" sz="1400" dirty="0"/>
              <a:t>4 год:</a:t>
            </a:r>
          </a:p>
          <a:p>
            <a:pPr>
              <a:buNone/>
            </a:pPr>
            <a:r>
              <a:rPr lang="ru-RU" sz="1400" dirty="0"/>
              <a:t>В январе сумма долга составит (((9662400 - X)*1,2 - X)*1,2 - X)*1,2.</a:t>
            </a:r>
          </a:p>
          <a:p>
            <a:pPr>
              <a:buNone/>
            </a:pPr>
            <a:r>
              <a:rPr lang="ru-RU" sz="1400" dirty="0"/>
              <a:t>После 4 платежа сумма долга станет равна (((9662400 - X)*1,2 - X)*1,2 - X)*1,2 - X.</a:t>
            </a:r>
          </a:p>
          <a:p>
            <a:pPr>
              <a:buNone/>
            </a:pPr>
            <a:r>
              <a:rPr lang="ru-RU" sz="1400" dirty="0"/>
              <a:t>Так как кредит был погашен 4 равными платежами, то после 4 платежа долга не осталось, т.е.</a:t>
            </a:r>
          </a:p>
          <a:p>
            <a:pPr>
              <a:buNone/>
            </a:pPr>
            <a:r>
              <a:rPr lang="ru-RU" sz="1400" dirty="0"/>
              <a:t>(((9662400 - X)*1,2 - X)*1,2 - X)*1,2 - X = 0.</a:t>
            </a:r>
          </a:p>
          <a:p>
            <a:pPr>
              <a:buNone/>
            </a:pPr>
            <a:r>
              <a:rPr lang="ru-RU" sz="1400" dirty="0"/>
              <a:t>Решим это уравнение и найдем X.</a:t>
            </a:r>
          </a:p>
          <a:p>
            <a:pPr>
              <a:buNone/>
            </a:pPr>
            <a:r>
              <a:rPr lang="ru-RU" sz="1400" dirty="0"/>
              <a:t>((9662400*1,2-1,2X - X)*1,2 - X)*1,2 - X = 0,</a:t>
            </a:r>
          </a:p>
          <a:p>
            <a:pPr>
              <a:buNone/>
            </a:pPr>
            <a:r>
              <a:rPr lang="ru-RU" sz="1400" dirty="0"/>
              <a:t>(9662400*1,2</a:t>
            </a:r>
            <a:r>
              <a:rPr lang="ru-RU" sz="1400" baseline="30000" dirty="0"/>
              <a:t>2</a:t>
            </a:r>
            <a:r>
              <a:rPr lang="ru-RU" sz="1400" dirty="0"/>
              <a:t> - 2,64X-X)*1,2 - X = 0,</a:t>
            </a:r>
          </a:p>
          <a:p>
            <a:pPr>
              <a:buNone/>
            </a:pPr>
            <a:r>
              <a:rPr lang="ru-RU" sz="1400" dirty="0"/>
              <a:t>9662400*1,2</a:t>
            </a:r>
            <a:r>
              <a:rPr lang="ru-RU" sz="1400" baseline="30000" dirty="0"/>
              <a:t>3</a:t>
            </a:r>
            <a:r>
              <a:rPr lang="ru-RU" sz="1400" dirty="0"/>
              <a:t> - 4,368X - X = 0,</a:t>
            </a:r>
          </a:p>
          <a:p>
            <a:pPr>
              <a:buNone/>
            </a:pPr>
            <a:r>
              <a:rPr lang="ru-RU" sz="1400" dirty="0"/>
              <a:t>5,368X = 9662400*1,2</a:t>
            </a:r>
            <a:r>
              <a:rPr lang="ru-RU" sz="1400" baseline="30000" dirty="0"/>
              <a:t>3</a:t>
            </a:r>
            <a:r>
              <a:rPr lang="ru-RU" sz="1400" dirty="0"/>
              <a:t>,</a:t>
            </a:r>
          </a:p>
          <a:p>
            <a:pPr>
              <a:buNone/>
            </a:pPr>
            <a:r>
              <a:rPr lang="ru-RU" sz="1400" dirty="0"/>
              <a:t>X = 3 110 400</a:t>
            </a:r>
            <a:r>
              <a:rPr lang="ru-RU" sz="1400" dirty="0" smtClean="0"/>
              <a:t>.</a:t>
            </a:r>
          </a:p>
          <a:p>
            <a:pPr>
              <a:buNone/>
            </a:pPr>
            <a:r>
              <a:rPr lang="ru-RU" sz="1400" dirty="0" smtClean="0"/>
              <a:t>Ответ</a:t>
            </a:r>
            <a:r>
              <a:rPr lang="en-US" sz="1400" dirty="0" smtClean="0"/>
              <a:t>:</a:t>
            </a:r>
            <a:r>
              <a:rPr lang="ru-RU" sz="1400" dirty="0" smtClean="0"/>
              <a:t> 3 110 400р</a:t>
            </a:r>
            <a:endParaRPr lang="ru-RU" sz="1400" dirty="0"/>
          </a:p>
          <a:p>
            <a:pPr>
              <a:buNone/>
            </a:pP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</TotalTime>
  <Words>793</Words>
  <Application>Microsoft Office PowerPoint</Application>
  <PresentationFormat>Экран (4:3)</PresentationFormat>
  <Paragraphs>247</Paragraphs>
  <Slides>18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0" baseType="lpstr">
      <vt:lpstr>Тема Office</vt:lpstr>
      <vt:lpstr>Формула</vt:lpstr>
      <vt:lpstr>Кредитные истории</vt:lpstr>
      <vt:lpstr>История и причины возникновения кредита </vt:lpstr>
      <vt:lpstr>Проценты</vt:lpstr>
      <vt:lpstr>Изменение числа на определенное число процентов</vt:lpstr>
      <vt:lpstr>На сколько процентов одно число больше или меньше другого?</vt:lpstr>
      <vt:lpstr>Простой процентный рост</vt:lpstr>
      <vt:lpstr>Сложный процентный рост</vt:lpstr>
      <vt:lpstr>Сложный процентный рост</vt:lpstr>
      <vt:lpstr>Решение задач Задача №1</vt:lpstr>
      <vt:lpstr>Слайд 10</vt:lpstr>
      <vt:lpstr>Второй способ решения задачи № 1  </vt:lpstr>
      <vt:lpstr>Слайд 12</vt:lpstr>
      <vt:lpstr>Слайд 13</vt:lpstr>
      <vt:lpstr>Второй тип задач с дифференцированными платежами </vt:lpstr>
      <vt:lpstr>Общие выплаты </vt:lpstr>
      <vt:lpstr>Решение задачи № 5</vt:lpstr>
      <vt:lpstr>Решение задачи № 6</vt:lpstr>
      <vt:lpstr>Слайд 18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История и причины возникновения кредита</dc:title>
  <dc:creator>Marix</dc:creator>
  <cp:lastModifiedBy>Marix</cp:lastModifiedBy>
  <cp:revision>28</cp:revision>
  <dcterms:created xsi:type="dcterms:W3CDTF">2016-02-14T10:44:54Z</dcterms:created>
  <dcterms:modified xsi:type="dcterms:W3CDTF">2018-07-08T12:44:07Z</dcterms:modified>
</cp:coreProperties>
</file>