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1" autoAdjust="0"/>
    <p:restoredTop sz="94660"/>
  </p:normalViewPr>
  <p:slideViewPr>
    <p:cSldViewPr snapToGrid="0">
      <p:cViewPr>
        <p:scale>
          <a:sx n="44" d="100"/>
          <a:sy n="44" d="100"/>
        </p:scale>
        <p:origin x="798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4511" y="2087231"/>
            <a:ext cx="10993549" cy="14750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Текстовая задача и процесс ее</a:t>
            </a:r>
            <a:br>
              <a:rPr lang="ru-RU" sz="6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/>
            </a:r>
            <a:br>
              <a:rPr lang="ru-RU" dirty="0">
                <a:solidFill>
                  <a:srgbClr val="1A1A1A"/>
                </a:solidFill>
                <a:latin typeface="YS Text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83034" y="4065165"/>
            <a:ext cx="10993546" cy="590321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Ш-41 группы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Ефименко Наталья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649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9240" y="999441"/>
            <a:ext cx="960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defTabSz="914400" eaLnBrk="0" hangingPunct="0">
              <a:defRPr/>
            </a:pPr>
            <a:r>
              <a:rPr lang="ru-RU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Чертеж как графическая модель </a:t>
            </a:r>
            <a:endParaRPr lang="ru-RU" sz="4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03" y="2583815"/>
            <a:ext cx="9115517" cy="315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444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9840" y="86228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7200" algn="ctr" defTabSz="914400" eaLnBrk="0" hangingPunct="0">
              <a:defRPr/>
            </a:pPr>
            <a:r>
              <a:rPr lang="ru-RU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Краткая запись </a:t>
            </a:r>
            <a:r>
              <a:rPr lang="ru-RU" sz="4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endParaRPr lang="ru-RU" sz="4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63" y="2293620"/>
            <a:ext cx="9403557" cy="284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802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180" y="587961"/>
            <a:ext cx="113080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 defTabSz="914400" eaLnBrk="0" hangingPunct="0">
              <a:defRPr/>
            </a:pPr>
            <a:r>
              <a:rPr lang="ru-RU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</a:t>
            </a:r>
            <a:r>
              <a:rPr lang="ru-RU" sz="40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indent="457200" algn="ctr" defTabSz="914400" eaLnBrk="0" hangingPunct="0">
              <a:defRPr/>
            </a:pP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(задачи связанные с пропорциональными величинами)</a:t>
            </a:r>
            <a:endParaRPr lang="ru-RU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680" y="2639409"/>
            <a:ext cx="116890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hangingPunct="0"/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 м ткани стоят 960 рублей. Сколько такой ткани можно купить на 288 рублей? </a:t>
            </a: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538328"/>
              </p:ext>
            </p:extLst>
          </p:nvPr>
        </p:nvGraphicFramePr>
        <p:xfrm>
          <a:off x="1703388" y="4219893"/>
          <a:ext cx="8764587" cy="226853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58032"/>
                <a:gridCol w="3196944"/>
                <a:gridCol w="2809611"/>
              </a:tblGrid>
              <a:tr h="56713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Цена</a:t>
                      </a:r>
                      <a:endParaRPr lang="ru-RU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Количество</a:t>
                      </a:r>
                      <a:endParaRPr lang="ru-RU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Стоимость</a:t>
                      </a:r>
                      <a:endParaRPr lang="ru-RU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70140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? </a:t>
                      </a:r>
                      <a:r>
                        <a:rPr lang="ru-RU" sz="3600" dirty="0" err="1">
                          <a:effectLst/>
                        </a:rPr>
                        <a:t>одинак</a:t>
                      </a:r>
                      <a:r>
                        <a:rPr lang="ru-RU" sz="3600" dirty="0">
                          <a:effectLst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20 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? м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960 р.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288 р.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23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1480" y="951101"/>
            <a:ext cx="1147572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Так как модель – это своеобразная копия за­дачи, то на ней должны быть представлены все ее объек­ты, все отношения между ними, указаны требования.</a:t>
            </a:r>
          </a:p>
          <a:p>
            <a:pPr lvl="0" algn="just" defTabSz="914400">
              <a:defRPr/>
            </a:pP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https://i.pinimg.com/originals/97/6d/f9/976df9df1a790afc2d58c7c41c26cb1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557" y="3806372"/>
            <a:ext cx="5119565" cy="305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1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894" y="1598338"/>
            <a:ext cx="11250346" cy="988332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ru-RU" sz="4400" b="1" cap="none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Методы и способы решения текстовых задач</a:t>
            </a:r>
            <a:br>
              <a:rPr lang="ru-RU" sz="4400" b="1" cap="none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5894" y="2092504"/>
            <a:ext cx="108661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Основными методами решения текстовых задач яв­ляются </a:t>
            </a:r>
            <a:r>
              <a:rPr lang="ru-RU" sz="4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алгебраический</a:t>
            </a: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арифметический</a:t>
            </a: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activesalesgroup.ru/wp-content/uploads/2018/11/harakteristiki-produkta-e15427184957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366" y="3415943"/>
            <a:ext cx="3345176" cy="332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807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9120" y="829181"/>
            <a:ext cx="10866120" cy="2538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Решить задачу </a:t>
            </a: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арифметическим методом</a:t>
            </a: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это зна­чит найти ответ на требование задачи 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посредством вы­полнения </a:t>
            </a: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арифметических действий над числами.</a:t>
            </a: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phonoteka.org/uploads/posts/2021-04/1619742957_30-phonoteka_org-p-fon-dlya-prezentatsii-domashnee-zadanie-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030" y="2617245"/>
            <a:ext cx="3314857" cy="424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40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0520" y="1067068"/>
            <a:ext cx="113995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Одну и ту же задачу можно решить различными арифметическими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способами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 defTabSz="914400">
              <a:defRPr/>
            </a:pP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Они отличаются друг от друга логикой рассуждений, выполняемых в процессе решения задачи.</a:t>
            </a: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s://www.digiseller.ru/preview/226266/p1_20501143710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742" y="3657600"/>
            <a:ext cx="4103076" cy="307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254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" y="573765"/>
            <a:ext cx="11567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 defTabSz="914400" eaLnBrk="0" hangingPunct="0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lvl="0" algn="just" defTabSz="914400" eaLnBrk="0" hangingPunct="0"/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Сшили </a:t>
            </a:r>
            <a:r>
              <a:rPr lang="ru-RU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 платья, расходуя на каждое по 4 м ткани. Сколько кофт можно сшить из этой ткани, если расходовать на одну кофту 2 м?</a:t>
            </a:r>
            <a:endParaRPr lang="ru-RU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861014"/>
            <a:ext cx="11087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defTabSz="914400" eaLnBrk="0" hangingPunct="0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способ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just" defTabSz="914400" eaLnBrk="0" hangingPunct="0"/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4 • 3=12 (м) - столько было ткани;</a:t>
            </a:r>
          </a:p>
          <a:p>
            <a:pPr lvl="0" indent="457200" algn="just" defTabSz="914400" eaLnBrk="0" hangingPunct="0"/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12 : 2=6 (к) - столько кофт можно сшить из 12 м ткани. 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2920" y="4471155"/>
            <a:ext cx="109270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способ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 4 : 2 = 2 (раза) - во столько раз больше идет тка­ни на платье, чем на кофту;</a:t>
            </a:r>
          </a:p>
          <a:p>
            <a:pPr lvl="0" defTabSz="914400"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 3 – 2 = 6 (к) - столько кофт можно сшить. 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306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762506"/>
            <a:ext cx="116281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Если для одной и той же задачи можно составить различные уравнения, то это означает, что данную за­дачу можно решить различными алгебраическими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спо­собами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s://catherineasquithgallery.com/uploads/posts/2021-02/1613655743_47-p-fon-dlya-prezentatsii-ucheniki-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50" y="2822713"/>
            <a:ext cx="3458819" cy="374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740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3840" y="796012"/>
            <a:ext cx="11429999" cy="228147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wrap="square" anchor="ctr">
            <a:spAutoFit/>
          </a:bodyPr>
          <a:lstStyle/>
          <a:p>
            <a:pPr marL="0" marR="0" lvl="0" indent="45720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Задача.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Свитер, шапку и шарф связали из 1 кг 200 г шерсти. На шарф потребовалась на 100 г больше, чем на шапку, и на 400 г меньше, чем на свитер. Сколько грамм шерсти израсходовали на каждую вещь?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967155" y="3464349"/>
            <a:ext cx="8176846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/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Эту задачу можно решить </a:t>
            </a: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тремя различными спосо­бами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42" name="Picture 2" descr="https://sch1474s.mskobr.ru/files/1474/007__%D0%A3%D1%81%D0%BB%D0%BE%D0%B2%D0%B8%D1%8F%20%D0%BE%D0%B1%D1%83%D1%87%D0%B5%D0%BD%D0%B8%D1%8F/06_%D0%91%D0%B8%D0%B1%D0%BB%D0%B8%D0%BE%D1%82%D0%B5%D0%BA%D0%B0-%D0%BC%D0%B5%D0%B4%D0%B8%D0%B0%D1%82%D0%B5%D0%BA%D0%B0/420204_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454" y="3151431"/>
            <a:ext cx="8807546" cy="37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41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«текстовая задача»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7967" y="2064156"/>
            <a:ext cx="112854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начальном курсе математики </a:t>
            </a:r>
            <a:r>
              <a:rPr lang="ru-RU" sz="32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задача </a:t>
            </a:r>
            <a:r>
              <a:rPr lang="ru-RU" sz="32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тогда, когда идет </a:t>
            </a:r>
            <a:r>
              <a:rPr lang="ru-RU" sz="32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 об </a:t>
            </a:r>
            <a:r>
              <a:rPr lang="ru-RU" sz="32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арифметических </a:t>
            </a:r>
            <a:r>
              <a:rPr lang="ru-RU" sz="32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задачах, сформулированных </a:t>
            </a:r>
            <a:r>
              <a:rPr lang="ru-RU" sz="32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виде текста.</a:t>
            </a:r>
          </a:p>
          <a:p>
            <a:pPr algn="just"/>
            <a:endParaRPr lang="ru-RU" sz="3200" dirty="0" smtClean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 smtClean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 smtClean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</a:t>
            </a:r>
            <a:r>
              <a:rPr lang="ru-RU" sz="32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32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называются «текстовыми</a:t>
            </a:r>
            <a:r>
              <a:rPr lang="ru-RU" sz="32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или «сюжетными».</a:t>
            </a:r>
            <a:endParaRPr lang="ru-RU" sz="3200" b="0" i="0" dirty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avatars.mds.yandex.net/get-pdb/906476/8e429de4-dabc-44cb-ae23-845efb09cbaa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280" y="3329639"/>
            <a:ext cx="3063240" cy="23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269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920" y="213360"/>
            <a:ext cx="11810999" cy="391596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45720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sng" strike="noStrike" kern="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 способ:</a:t>
            </a:r>
            <a:endParaRPr kumimoji="0" lang="ru-RU" sz="3200" b="1" i="0" u="sng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45720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Обозначим через </a:t>
            </a:r>
            <a:r>
              <a:rPr kumimoji="0" lang="ru-RU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 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(г) массу шерсти, израсходован­ной на шапку. </a:t>
            </a:r>
          </a:p>
          <a:p>
            <a:pPr marL="0" marR="0" lvl="0" indent="45720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Тогда на шарф будет израсходовано (х +100) г, а на свитер ((х + 100) + 400) г. Так как на все три вещи израсходовано 1 200 г, то можно составить уравнение.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45720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х+(х+100)+((х+100)+400)=1 200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55419" y="4469448"/>
            <a:ext cx="9144000" cy="200818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anchor="ctr">
            <a:spAutoFit/>
          </a:bodyPr>
          <a:lstStyle/>
          <a:p>
            <a:pPr marL="0" marR="0" lvl="0" indent="45720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Выполнив преобразования, получим, что х = 200. </a:t>
            </a:r>
          </a:p>
          <a:p>
            <a:pPr marL="0" marR="0" lvl="0" indent="45720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Таким образом, на шапку было израсходовано 200 г,</a:t>
            </a:r>
          </a:p>
          <a:p>
            <a:pPr marL="0" marR="0" lvl="0" indent="45720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 шарф - 300 г, так как 200 + 100 = 300, </a:t>
            </a:r>
          </a:p>
          <a:p>
            <a:pPr marL="0" marR="0" lvl="0" indent="45720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свитер - 700 г.</a:t>
            </a:r>
          </a:p>
        </p:txBody>
      </p:sp>
    </p:spTree>
    <p:extLst>
      <p:ext uri="{BB962C8B-B14F-4D97-AF65-F5344CB8AC3E}">
        <p14:creationId xmlns:p14="http://schemas.microsoft.com/office/powerpoint/2010/main" val="230056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35427" y="1055235"/>
            <a:ext cx="11408229" cy="500562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45720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способ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45720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Обозначим через </a:t>
            </a:r>
            <a:r>
              <a:rPr kumimoji="0" lang="ru-RU" sz="36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</a:t>
            </a:r>
            <a:r>
              <a:rPr kumimoji="0" lang="ru-RU" sz="36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(г) 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массу шерсти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израсходованной 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шарф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  <a:p>
            <a:pPr marL="0" marR="0" lvl="0" indent="45720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Тогда 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шапку 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будет израсходовано </a:t>
            </a:r>
          </a:p>
          <a:p>
            <a:pPr marL="0" marR="0" lvl="0" indent="45720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(х</a:t>
            </a:r>
            <a:r>
              <a:rPr kumimoji="0" lang="ru-RU" sz="3600" b="0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100) г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а 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свитер - (х + 400) г.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Поскольку на все три вещи израсходовано 1 200 г, то можно составить уравнение: </a:t>
            </a:r>
          </a:p>
          <a:p>
            <a:pPr marL="0" marR="0" lvl="0" indent="45720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 + (х - 100) + (х + 400) = 1 200 </a:t>
            </a:r>
          </a:p>
        </p:txBody>
      </p:sp>
    </p:spTree>
    <p:extLst>
      <p:ext uri="{BB962C8B-B14F-4D97-AF65-F5344CB8AC3E}">
        <p14:creationId xmlns:p14="http://schemas.microsoft.com/office/powerpoint/2010/main" val="1299494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6572" y="1333047"/>
            <a:ext cx="11560628" cy="439269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45720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3 способ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45720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Обозначим через </a:t>
            </a:r>
            <a:r>
              <a:rPr kumimoji="0" lang="ru-RU" sz="2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х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(г) массу шерсти, израсходован­ной на свитер. Тогда на шарф будет израсходовано </a:t>
            </a:r>
            <a:r>
              <a:rPr kumimoji="0" lang="ru-RU" sz="2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(х -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400) г, </a:t>
            </a:r>
          </a:p>
          <a:p>
            <a:pPr marL="0" marR="0" lvl="0" indent="45720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а на шапку - </a:t>
            </a:r>
            <a:r>
              <a:rPr kumimoji="0" lang="ru-RU" sz="2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(х-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400-100) г. Поскольку на все три вещи израсходовано 1 200 г, то можно составить уравнение; х+(х-400) +(х-400-100)=1 200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45720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Выполнив преобразования, получим, что х=700. Таким образом, если на свитер израсходовано 700 г, то на шарф пошло 300 г, а на шапку - 200 г (700-400-100=200).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525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6682" y="665759"/>
            <a:ext cx="11050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ru-RU" sz="3600" dirty="0">
                <a:solidFill>
                  <a:prstClr val="black"/>
                </a:solidFill>
                <a:latin typeface="Calibri"/>
              </a:rPr>
              <a:t>Кроме арифметического и алгебраического методов решения задач существуют еще </a:t>
            </a:r>
            <a:r>
              <a:rPr lang="ru-RU" sz="3600" b="1" i="1" dirty="0">
                <a:solidFill>
                  <a:srgbClr val="002060"/>
                </a:solidFill>
                <a:latin typeface="Calibri"/>
              </a:rPr>
              <a:t>практический</a:t>
            </a:r>
            <a:r>
              <a:rPr lang="ru-RU" sz="3600" i="1" dirty="0">
                <a:solidFill>
                  <a:prstClr val="black"/>
                </a:solidFill>
                <a:latin typeface="Calibri"/>
              </a:rPr>
              <a:t> и </a:t>
            </a:r>
            <a:r>
              <a:rPr lang="ru-RU" sz="3600" b="1" i="1" dirty="0">
                <a:solidFill>
                  <a:srgbClr val="002060"/>
                </a:solidFill>
                <a:latin typeface="Calibri"/>
              </a:rPr>
              <a:t>графический</a:t>
            </a:r>
            <a:r>
              <a:rPr lang="ru-RU" sz="3600" dirty="0">
                <a:latin typeface="Calibri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6" y="3251592"/>
            <a:ext cx="11544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ru-RU" sz="4000" i="1" dirty="0">
                <a:solidFill>
                  <a:prstClr val="black"/>
                </a:solidFill>
                <a:latin typeface="Calibri"/>
              </a:rPr>
              <a:t>Задача. </a:t>
            </a:r>
            <a:r>
              <a:rPr lang="ru-RU" sz="4000" dirty="0">
                <a:solidFill>
                  <a:prstClr val="black"/>
                </a:solidFill>
                <a:latin typeface="Calibri"/>
              </a:rPr>
              <a:t>Рыбак поймал 10 рыб. Из них 3 леща, 4 окуня, остальные щуки. Сколько щук поймал рыбак?</a:t>
            </a:r>
          </a:p>
        </p:txBody>
      </p:sp>
    </p:spTree>
    <p:extLst>
      <p:ext uri="{BB962C8B-B14F-4D97-AF65-F5344CB8AC3E}">
        <p14:creationId xmlns:p14="http://schemas.microsoft.com/office/powerpoint/2010/main" val="403876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14823" y="770392"/>
            <a:ext cx="8027987" cy="146367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Практический метод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решения задач</a:t>
            </a: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1318532" y="2867252"/>
            <a:ext cx="8677275" cy="720725"/>
            <a:chOff x="2781" y="9017"/>
            <a:chExt cx="5220" cy="359"/>
          </a:xfrm>
        </p:grpSpPr>
        <p:sp>
          <p:nvSpPr>
            <p:cNvPr id="4" name="Oval 11"/>
            <p:cNvSpPr>
              <a:spLocks noChangeArrowheads="1"/>
            </p:cNvSpPr>
            <p:nvPr/>
          </p:nvSpPr>
          <p:spPr bwMode="auto">
            <a:xfrm>
              <a:off x="3321" y="9017"/>
              <a:ext cx="361" cy="359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ru-R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val 10"/>
            <p:cNvSpPr>
              <a:spLocks noChangeArrowheads="1"/>
            </p:cNvSpPr>
            <p:nvPr/>
          </p:nvSpPr>
          <p:spPr bwMode="auto">
            <a:xfrm>
              <a:off x="3861" y="9017"/>
              <a:ext cx="361" cy="357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ru-R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401" y="9017"/>
              <a:ext cx="361" cy="359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ru-R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941" y="9017"/>
              <a:ext cx="360" cy="359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ru-R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5481" y="9017"/>
              <a:ext cx="360" cy="359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ru-R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6021" y="9017"/>
              <a:ext cx="361" cy="359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ru-R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6561" y="9017"/>
              <a:ext cx="361" cy="3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ru-R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val 4"/>
            <p:cNvSpPr>
              <a:spLocks noChangeArrowheads="1"/>
            </p:cNvSpPr>
            <p:nvPr/>
          </p:nvSpPr>
          <p:spPr bwMode="auto">
            <a:xfrm>
              <a:off x="7101" y="9017"/>
              <a:ext cx="360" cy="35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ru-R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val 3"/>
            <p:cNvSpPr>
              <a:spLocks noChangeArrowheads="1"/>
            </p:cNvSpPr>
            <p:nvPr/>
          </p:nvSpPr>
          <p:spPr bwMode="auto">
            <a:xfrm>
              <a:off x="7641" y="9017"/>
              <a:ext cx="360" cy="35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ru-R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val 2"/>
            <p:cNvSpPr>
              <a:spLocks noChangeArrowheads="1"/>
            </p:cNvSpPr>
            <p:nvPr/>
          </p:nvSpPr>
          <p:spPr bwMode="auto">
            <a:xfrm>
              <a:off x="2781" y="9017"/>
              <a:ext cx="361" cy="359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ru-RU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1756456" y="4173604"/>
            <a:ext cx="8239351" cy="2009061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Для ответа на вопрос задачи можно не выполнять арифметические действия, так как количество пойман­ных щук соответствует тем кругам, которые не закрашены (их 3).</a:t>
            </a:r>
          </a:p>
        </p:txBody>
      </p:sp>
    </p:spTree>
    <p:extLst>
      <p:ext uri="{BB962C8B-B14F-4D97-AF65-F5344CB8AC3E}">
        <p14:creationId xmlns:p14="http://schemas.microsoft.com/office/powerpoint/2010/main" val="64241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12875" y="877888"/>
            <a:ext cx="8963025" cy="71437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>
            <a:spAutoFit/>
          </a:bodyPr>
          <a:lstStyle/>
          <a:p>
            <a:pPr marL="0" marR="0" lvl="0" indent="45720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Графический метод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решения задач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2499859" y="2553494"/>
            <a:ext cx="6308725" cy="857250"/>
            <a:chOff x="2844" y="6541"/>
            <a:chExt cx="2824" cy="282"/>
          </a:xfrm>
        </p:grpSpPr>
        <p:sp>
          <p:nvSpPr>
            <p:cNvPr id="4" name="Line 16"/>
            <p:cNvSpPr>
              <a:spLocks noChangeShapeType="1"/>
            </p:cNvSpPr>
            <p:nvPr/>
          </p:nvSpPr>
          <p:spPr bwMode="auto">
            <a:xfrm>
              <a:off x="2844" y="6681"/>
              <a:ext cx="2823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Line 15"/>
            <p:cNvSpPr>
              <a:spLocks noChangeShapeType="1"/>
            </p:cNvSpPr>
            <p:nvPr/>
          </p:nvSpPr>
          <p:spPr bwMode="auto">
            <a:xfrm>
              <a:off x="2844" y="6541"/>
              <a:ext cx="1" cy="14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Line 14"/>
            <p:cNvSpPr>
              <a:spLocks noChangeShapeType="1"/>
            </p:cNvSpPr>
            <p:nvPr/>
          </p:nvSpPr>
          <p:spPr bwMode="auto">
            <a:xfrm flipH="1">
              <a:off x="5667" y="6541"/>
              <a:ext cx="1" cy="14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Line 13"/>
            <p:cNvSpPr>
              <a:spLocks noChangeShapeType="1"/>
            </p:cNvSpPr>
            <p:nvPr/>
          </p:nvSpPr>
          <p:spPr bwMode="auto">
            <a:xfrm>
              <a:off x="3408" y="6541"/>
              <a:ext cx="1" cy="142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4255" y="6541"/>
              <a:ext cx="1" cy="14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3691" y="6541"/>
              <a:ext cx="1" cy="143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3973" y="6541"/>
              <a:ext cx="2" cy="142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3126" y="6541"/>
              <a:ext cx="1" cy="14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4538" y="6541"/>
              <a:ext cx="1" cy="14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4820" y="6541"/>
              <a:ext cx="1" cy="14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5103" y="6541"/>
              <a:ext cx="1" cy="14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5385" y="6541"/>
              <a:ext cx="1" cy="14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AutoShape 4"/>
            <p:cNvSpPr>
              <a:spLocks/>
            </p:cNvSpPr>
            <p:nvPr/>
          </p:nvSpPr>
          <p:spPr bwMode="auto">
            <a:xfrm rot="16200000">
              <a:off x="3198" y="6327"/>
              <a:ext cx="140" cy="847"/>
            </a:xfrm>
            <a:prstGeom prst="leftBracket">
              <a:avLst>
                <a:gd name="adj" fmla="val 58819"/>
              </a:avLst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AutoShape 3"/>
            <p:cNvSpPr>
              <a:spLocks/>
            </p:cNvSpPr>
            <p:nvPr/>
          </p:nvSpPr>
          <p:spPr bwMode="auto">
            <a:xfrm rot="16200000">
              <a:off x="4186" y="6186"/>
              <a:ext cx="140" cy="1129"/>
            </a:xfrm>
            <a:prstGeom prst="leftBracket">
              <a:avLst>
                <a:gd name="adj" fmla="val 78403"/>
              </a:avLst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AutoShape 2"/>
            <p:cNvSpPr>
              <a:spLocks/>
            </p:cNvSpPr>
            <p:nvPr/>
          </p:nvSpPr>
          <p:spPr bwMode="auto">
            <a:xfrm rot="16200000">
              <a:off x="5173" y="6328"/>
              <a:ext cx="142" cy="847"/>
            </a:xfrm>
            <a:prstGeom prst="leftBracket">
              <a:avLst>
                <a:gd name="adj" fmla="val 57991"/>
              </a:avLst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Прямоугольник 22"/>
          <p:cNvSpPr>
            <a:spLocks noChangeArrowheads="1"/>
          </p:cNvSpPr>
          <p:nvPr/>
        </p:nvSpPr>
        <p:spPr bwMode="auto">
          <a:xfrm>
            <a:off x="3129838" y="3596185"/>
            <a:ext cx="63071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/>
            <a:r>
              <a:rPr lang="ru-RU" sz="3200" dirty="0">
                <a:solidFill>
                  <a:prstClr val="black"/>
                </a:solidFill>
                <a:latin typeface="Calibri"/>
              </a:rPr>
              <a:t>лещи             окуни          щуки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27315" y="4983001"/>
            <a:ext cx="10493827" cy="119181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Этот способ так же как практический, позволяет ответить на вопрос задачи, не выполняя арифметиче­ских действий.</a:t>
            </a:r>
          </a:p>
        </p:txBody>
      </p:sp>
    </p:spTree>
    <p:extLst>
      <p:ext uri="{BB962C8B-B14F-4D97-AF65-F5344CB8AC3E}">
        <p14:creationId xmlns:p14="http://schemas.microsoft.com/office/powerpoint/2010/main" val="383961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584960" y="822960"/>
            <a:ext cx="8290560" cy="224028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Текстовая </a:t>
            </a:r>
            <a:r>
              <a:rPr lang="ru-RU" sz="6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37360" y="3886200"/>
            <a:ext cx="3154680" cy="1569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20840" y="3886200"/>
            <a:ext cx="3154680" cy="1569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484120" y="2811358"/>
            <a:ext cx="398784" cy="10748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8442960" y="2811358"/>
            <a:ext cx="286386" cy="10748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Двойная стрелка влево/вправо 17"/>
          <p:cNvSpPr/>
          <p:nvPr/>
        </p:nvSpPr>
        <p:spPr>
          <a:xfrm>
            <a:off x="4892040" y="4419600"/>
            <a:ext cx="1828800" cy="5029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738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240" y="844957"/>
            <a:ext cx="113385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условии задачи указываются </a:t>
            </a:r>
            <a:r>
              <a:rPr lang="ru-RU" sz="40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между </a:t>
            </a:r>
            <a:r>
              <a:rPr lang="ru-RU" sz="4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данными числами, а также </a:t>
            </a:r>
            <a:r>
              <a:rPr lang="ru-RU" sz="40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данными </a:t>
            </a:r>
            <a:r>
              <a:rPr lang="ru-RU" sz="4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искомым – эти связи определяют выбор </a:t>
            </a:r>
            <a:r>
              <a:rPr lang="ru-RU" sz="4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арифметических </a:t>
            </a:r>
            <a:r>
              <a:rPr lang="ru-RU" sz="40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действий, необходимых </a:t>
            </a:r>
            <a:r>
              <a:rPr lang="ru-RU" sz="4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задачи</a:t>
            </a:r>
            <a:r>
              <a:rPr lang="ru-RU" sz="40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b="0" i="0" dirty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fikiwiki.com/uploads/posts/2022-02/thumbs/1645036233_24-fikiwiki-com-p-kartinki-uroki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319" y="3277552"/>
            <a:ext cx="4163695" cy="340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758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520" y="1056978"/>
            <a:ext cx="1149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«Решить задачу – значит </a:t>
            </a:r>
            <a:r>
              <a:rPr lang="ru-RU" sz="36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связи </a:t>
            </a:r>
            <a:r>
              <a:rPr lang="ru-RU" sz="36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данными и </a:t>
            </a:r>
            <a:r>
              <a:rPr lang="ru-RU" sz="36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искомым, заданных </a:t>
            </a:r>
            <a:r>
              <a:rPr lang="ru-RU" sz="36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условием задачи, на </a:t>
            </a:r>
            <a:r>
              <a:rPr lang="ru-RU" sz="36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чего </a:t>
            </a:r>
            <a:r>
              <a:rPr lang="ru-RU" sz="36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выбрать, а затем </a:t>
            </a:r>
            <a:r>
              <a:rPr lang="ru-RU" sz="36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арифметические </a:t>
            </a:r>
            <a:r>
              <a:rPr lang="ru-RU" sz="36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и </a:t>
            </a:r>
            <a:r>
              <a:rPr lang="ru-RU" sz="36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ответ </a:t>
            </a:r>
            <a:r>
              <a:rPr lang="ru-RU" sz="36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вопрос задачи»</a:t>
            </a:r>
          </a:p>
          <a:p>
            <a:pPr algn="just"/>
            <a:r>
              <a:rPr lang="ru-RU" sz="36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(М. А. </a:t>
            </a:r>
            <a:r>
              <a:rPr lang="ru-RU" sz="36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Бантова</a:t>
            </a:r>
            <a:r>
              <a:rPr lang="ru-RU" sz="36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Г. В. Бельтюкова).</a:t>
            </a:r>
            <a:endParaRPr lang="ru-RU" sz="3600" b="0" i="0" dirty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phonoteka.org/uploads/posts/2021-05/1620824013_23-phonoteka_org-p-fon-dlya-prezentatsii-s-umnoi-sovoi-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2687099"/>
            <a:ext cx="3449954" cy="417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302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38400" y="1036320"/>
            <a:ext cx="6736080" cy="1615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85800" y="4046220"/>
            <a:ext cx="3505200" cy="21945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Простая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269480" y="4053840"/>
            <a:ext cx="3505200" cy="2240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Составная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>
            <a:stCxn id="2" idx="2"/>
          </p:cNvCxnSpPr>
          <p:nvPr/>
        </p:nvCxnSpPr>
        <p:spPr>
          <a:xfrm>
            <a:off x="5806440" y="2651760"/>
            <a:ext cx="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2438400" y="3634740"/>
            <a:ext cx="3368040" cy="457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806440" y="3665220"/>
            <a:ext cx="3108960" cy="228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438400" y="3634740"/>
            <a:ext cx="0" cy="411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8915400" y="3688080"/>
            <a:ext cx="0" cy="365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476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1414" y="1232578"/>
            <a:ext cx="11029616" cy="988332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в процессе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текстовых задач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7680" y="2022790"/>
            <a:ext cx="11003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– искусственно </a:t>
            </a:r>
            <a:r>
              <a:rPr lang="ru-RU" sz="40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созданный объект </a:t>
            </a:r>
            <a:r>
              <a:rPr lang="ru-RU" sz="4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виде схемы, </a:t>
            </a:r>
            <a:r>
              <a:rPr lang="ru-RU" sz="40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чертежа, математической формулы, выражения, записи </a:t>
            </a:r>
            <a:r>
              <a:rPr lang="ru-RU" sz="4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и другого.</a:t>
            </a:r>
            <a:endParaRPr lang="ru-RU" sz="4000" b="0" i="0" dirty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catherineasquithgallery.com/uploads/posts/2021-02/1613643329_8-p-fon-dlya-prezentatsii-otkritaya-kniga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003" y="3961782"/>
            <a:ext cx="3880633" cy="26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260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3840" y="1060996"/>
            <a:ext cx="118262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«Лида </a:t>
            </a:r>
            <a:r>
              <a:rPr lang="ru-RU" sz="40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нарисовала </a:t>
            </a:r>
            <a:r>
              <a:rPr lang="ru-RU" sz="4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домика, </a:t>
            </a:r>
            <a:r>
              <a:rPr lang="ru-RU" sz="40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Вова </a:t>
            </a:r>
            <a:r>
              <a:rPr lang="ru-RU" sz="4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3 домика больше. Сколько </a:t>
            </a:r>
            <a:r>
              <a:rPr lang="ru-RU" sz="40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домиков нарисовал </a:t>
            </a:r>
            <a:r>
              <a:rPr lang="ru-RU" sz="4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Вова?»</a:t>
            </a:r>
          </a:p>
          <a:p>
            <a:endParaRPr lang="ru-RU" sz="4000" dirty="0" smtClean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u="sng" dirty="0" smtClean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r>
              <a:rPr lang="ru-RU" sz="4000" u="sng" dirty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b="0" i="0" u="sng" dirty="0">
              <a:solidFill>
                <a:srgbClr val="1A1A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2970434" y="3882903"/>
            <a:ext cx="6373051" cy="21134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</p:pic>
    </p:spTree>
    <p:extLst>
      <p:ext uri="{BB962C8B-B14F-4D97-AF65-F5344CB8AC3E}">
        <p14:creationId xmlns:p14="http://schemas.microsoft.com/office/powerpoint/2010/main" val="157441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4503" y="743337"/>
            <a:ext cx="61076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7200" algn="ctr" defTabSz="914400" eaLnBrk="0" hangingPunct="0">
              <a:defRPr/>
            </a:pPr>
            <a:r>
              <a:rPr lang="ru-RU" sz="4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Условный рисунок:</a:t>
            </a:r>
            <a:endParaRPr lang="ru-RU" sz="4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03" y="2724150"/>
            <a:ext cx="10039610" cy="297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617963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63</TotalTime>
  <Words>834</Words>
  <Application>Microsoft Office PowerPoint</Application>
  <PresentationFormat>Широкоэкранный</PresentationFormat>
  <Paragraphs>87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Corbel</vt:lpstr>
      <vt:lpstr>Gill Sans MT</vt:lpstr>
      <vt:lpstr>Times New Roman</vt:lpstr>
      <vt:lpstr>Wingdings 2</vt:lpstr>
      <vt:lpstr>YS Text</vt:lpstr>
      <vt:lpstr>Дивиденд</vt:lpstr>
      <vt:lpstr>Текстовая задача и процесс ее решения </vt:lpstr>
      <vt:lpstr>Понятие «текстовая задача»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Моделирование в процессе решения текстовых задач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 и способы решения текстовых задач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Текстовая задача и процесс ее решения</dc:title>
  <dc:creator>Наталья Ефименко</dc:creator>
  <cp:lastModifiedBy>Наталья Ефименко</cp:lastModifiedBy>
  <cp:revision>11</cp:revision>
  <dcterms:created xsi:type="dcterms:W3CDTF">2022-12-18T09:45:08Z</dcterms:created>
  <dcterms:modified xsi:type="dcterms:W3CDTF">2022-12-18T10:48:21Z</dcterms:modified>
</cp:coreProperties>
</file>