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56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51880-E072-404B-9E23-4540FD898ED2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3DBB9-7318-4D02-BFB9-971070A97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903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83DBB9-7318-4D02-BFB9-971070A978D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223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9ECC-C1C3-4967-993E-A78EC0D043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0FA0-E4B4-4D72-8790-E8B0D6FEB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041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9ECC-C1C3-4967-993E-A78EC0D043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0FA0-E4B4-4D72-8790-E8B0D6FEB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579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9ECC-C1C3-4967-993E-A78EC0D043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0FA0-E4B4-4D72-8790-E8B0D6FEB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89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9ECC-C1C3-4967-993E-A78EC0D043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0FA0-E4B4-4D72-8790-E8B0D6FEB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730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9ECC-C1C3-4967-993E-A78EC0D043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0FA0-E4B4-4D72-8790-E8B0D6FEB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731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9ECC-C1C3-4967-993E-A78EC0D043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0FA0-E4B4-4D72-8790-E8B0D6FEB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80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9ECC-C1C3-4967-993E-A78EC0D043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0FA0-E4B4-4D72-8790-E8B0D6FEB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20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9ECC-C1C3-4967-993E-A78EC0D043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0FA0-E4B4-4D72-8790-E8B0D6FEB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3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9ECC-C1C3-4967-993E-A78EC0D043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0FA0-E4B4-4D72-8790-E8B0D6FEB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598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9ECC-C1C3-4967-993E-A78EC0D043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0FA0-E4B4-4D72-8790-E8B0D6FEB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04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9ECC-C1C3-4967-993E-A78EC0D043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0FA0-E4B4-4D72-8790-E8B0D6FEB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57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A9ECC-C1C3-4967-993E-A78EC0D043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60FA0-E4B4-4D72-8790-E8B0D6FEB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34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92025"/>
            <a:ext cx="9144000" cy="1883663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Подготовка к проведению ВПР в начальной школе.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075688"/>
            <a:ext cx="9144000" cy="4389120"/>
          </a:xfrm>
        </p:spPr>
        <p:txBody>
          <a:bodyPr>
            <a:normAutofit/>
          </a:bodyPr>
          <a:lstStyle/>
          <a:p>
            <a:pPr algn="just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«Подготовка к ВПР-это систематизированное повторение учебного материала, которое любой учитель организует вне зависимости от того, кто и как проводит итоговое оценивание».</a:t>
            </a:r>
          </a:p>
        </p:txBody>
      </p:sp>
    </p:spTree>
    <p:extLst>
      <p:ext uri="{BB962C8B-B14F-4D97-AF65-F5344CB8AC3E}">
        <p14:creationId xmlns:p14="http://schemas.microsoft.com/office/powerpoint/2010/main" val="1533615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509" y="365125"/>
            <a:ext cx="11021291" cy="1325563"/>
          </a:xfrm>
        </p:spPr>
        <p:txBody>
          <a:bodyPr>
            <a:noAutofit/>
          </a:bodyPr>
          <a:lstStyle/>
          <a:p>
            <a:pPr algn="ctr"/>
            <a:r>
              <a:rPr lang="ru-RU" sz="6000" dirty="0">
                <a:solidFill>
                  <a:srgbClr val="FF0000"/>
                </a:solidFill>
              </a:rPr>
              <a:t>Цели и задачи учителя при подготовке к ВПР.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Определить, где у ребенка затруднения, и их ликвидировать. Повторение ни в коем случае нельзя сводить к «натаскиванию» на решение типовых задач.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у детей потребность в пополнении и корректировке своих знаний.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 все возможное для улучшения образовательных результатов, чтобы ребята перешли в следующий класс с прочными знаниями.</a:t>
            </a:r>
          </a:p>
        </p:txBody>
      </p:sp>
    </p:spTree>
    <p:extLst>
      <p:ext uri="{BB962C8B-B14F-4D97-AF65-F5344CB8AC3E}">
        <p14:creationId xmlns:p14="http://schemas.microsoft.com/office/powerpoint/2010/main" val="4040895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000" dirty="0">
                <a:solidFill>
                  <a:srgbClr val="FF0000"/>
                </a:solidFill>
              </a:rPr>
              <a:t>План  подготовки к ВПР в 4 классе.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Составляю план работы к подготовке к ВПР и знакомлю с ним учащихся.</a:t>
            </a:r>
          </a:p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Работа по печатной тетради ВПР.</a:t>
            </a:r>
          </a:p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Выявление пробелов в знаниях учеников.</a:t>
            </a:r>
          </a:p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Знакомство учеников с системой и критериями оценивания заданий.</a:t>
            </a:r>
          </a:p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Ознакомление родителей с планом –графиком подготовки к ВПР, структурой самой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2757021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>
                <a:solidFill>
                  <a:srgbClr val="FF0000"/>
                </a:solidFill>
              </a:rPr>
              <a:t>Проблемные задания.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Определение начала и конца события (№4)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Нарисуй по клеточкам прямоугольник так, чтобы его стороны проходили через все отмеченные точки (№5)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Задания повышенной сложности (№10, 12)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Задачи на логическое мышление. Сравнение, обобщение данных, выводы и прогнозы (№9)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Задание на пространственное воображение (№11)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454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F8724D5-F362-48BA-B00F-7EFE7C2E8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5176"/>
            <a:ext cx="9144000" cy="629107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E15854E2-3E59-4C3F-BAE0-7C375654C5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221788"/>
              </p:ext>
            </p:extLst>
          </p:nvPr>
        </p:nvGraphicFramePr>
        <p:xfrm>
          <a:off x="-254524" y="94362"/>
          <a:ext cx="12446524" cy="6779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0446">
                  <a:extLst>
                    <a:ext uri="{9D8B030D-6E8A-4147-A177-3AD203B41FA5}">
                      <a16:colId xmlns:a16="http://schemas.microsoft.com/office/drawing/2014/main" val="536238216"/>
                    </a:ext>
                  </a:extLst>
                </a:gridCol>
                <a:gridCol w="5780610">
                  <a:extLst>
                    <a:ext uri="{9D8B030D-6E8A-4147-A177-3AD203B41FA5}">
                      <a16:colId xmlns:a16="http://schemas.microsoft.com/office/drawing/2014/main" val="3398791197"/>
                    </a:ext>
                  </a:extLst>
                </a:gridCol>
                <a:gridCol w="678827">
                  <a:extLst>
                    <a:ext uri="{9D8B030D-6E8A-4147-A177-3AD203B41FA5}">
                      <a16:colId xmlns:a16="http://schemas.microsoft.com/office/drawing/2014/main" val="2278155891"/>
                    </a:ext>
                  </a:extLst>
                </a:gridCol>
                <a:gridCol w="4525145">
                  <a:extLst>
                    <a:ext uri="{9D8B030D-6E8A-4147-A177-3AD203B41FA5}">
                      <a16:colId xmlns:a16="http://schemas.microsoft.com/office/drawing/2014/main" val="3836241832"/>
                    </a:ext>
                  </a:extLst>
                </a:gridCol>
                <a:gridCol w="681496">
                  <a:extLst>
                    <a:ext uri="{9D8B030D-6E8A-4147-A177-3AD203B41FA5}">
                      <a16:colId xmlns:a16="http://schemas.microsoft.com/office/drawing/2014/main" val="846008903"/>
                    </a:ext>
                  </a:extLst>
                </a:gridCol>
              </a:tblGrid>
              <a:tr h="50560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ВПР 4 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ВПР 5 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838386"/>
                  </a:ext>
                </a:extLst>
              </a:tr>
              <a:tr h="29741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Арифметические действия с числами (+;-) в пределах 100.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Обыкновенная дробь.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715846"/>
                  </a:ext>
                </a:extLst>
              </a:tr>
              <a:tr h="50560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Арифметические действия с числами (х;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:) в пределах 10000. Выражение на порядок действий (3).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Десятичная дробь.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035411"/>
                  </a:ext>
                </a:extLst>
              </a:tr>
              <a:tr h="39812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(цена, кол-во, стоимость), связанная с повседневной жизнью.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на нахождение части числа и числа по его части.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377697"/>
                  </a:ext>
                </a:extLst>
              </a:tr>
              <a:tr h="50560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на нахождение времени. Соотношение между ед. измерения.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Преобразование числовых выражение (сложное уравнение).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973397"/>
                  </a:ext>
                </a:extLst>
              </a:tr>
              <a:tr h="5692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геометрического характера на нахождение Р,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кв., прям-ка и их построение.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на работу, движение, связанная с повседневной жизнью.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566042"/>
                  </a:ext>
                </a:extLst>
              </a:tr>
              <a:tr h="71379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с несложной готовой таблицей, сравнение и обобщение инф-и.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Письменные арифметические действия с многозначными числами (+, -, х, :) в пределах 100000. Выражение на порядок действий (4).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389376"/>
                  </a:ext>
                </a:extLst>
              </a:tr>
              <a:tr h="53531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Письменные арифметические действия с многозначными числами (+, х). Выражение на порядок действий (4).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Задачи, связанные с повседневной жизнью (цена, кол-во, стоимость).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294855"/>
                  </a:ext>
                </a:extLst>
              </a:tr>
              <a:tr h="53531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Текстовые задачи на основе ед. измерения величин и соотношения между ними (3-4 действия).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 диаграммы. Сравнение, анализ, обобщение информации.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717781"/>
                  </a:ext>
                </a:extLst>
              </a:tr>
              <a:tr h="53531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на логическое мышление. Сравнение, обобщение данных, выводы и прогнозы.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на нахождение объёма.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410901"/>
                  </a:ext>
                </a:extLst>
              </a:tr>
              <a:tr h="42586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на логическое мышление. Представление полученной информации, построение связи между объектами.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практического содержания на нахождение Р фигуры, вычисление расстояния на местности.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261298"/>
                  </a:ext>
                </a:extLst>
              </a:tr>
              <a:tr h="44673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 на пространственное воображение. Расположение предметов в пространстве и на плоскости.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33644"/>
                  </a:ext>
                </a:extLst>
              </a:tr>
              <a:tr h="59166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</a:rPr>
                        <a:t>Задачи на логическое мышление (3-4 действия).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779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95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34CF9A-B0B8-4482-A4D9-4C26E4198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Критерии оценивания работ.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39338797-74ED-4735-BE88-41F4C5F75C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386269"/>
              </p:ext>
            </p:extLst>
          </p:nvPr>
        </p:nvGraphicFramePr>
        <p:xfrm>
          <a:off x="2149315" y="1825624"/>
          <a:ext cx="7579148" cy="4245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9264">
                  <a:extLst>
                    <a:ext uri="{9D8B030D-6E8A-4147-A177-3AD203B41FA5}">
                      <a16:colId xmlns:a16="http://schemas.microsoft.com/office/drawing/2014/main" val="2865807174"/>
                    </a:ext>
                  </a:extLst>
                </a:gridCol>
                <a:gridCol w="3469884">
                  <a:extLst>
                    <a:ext uri="{9D8B030D-6E8A-4147-A177-3AD203B41FA5}">
                      <a16:colId xmlns:a16="http://schemas.microsoft.com/office/drawing/2014/main" val="1742333754"/>
                    </a:ext>
                  </a:extLst>
                </a:gridCol>
              </a:tblGrid>
              <a:tr h="84904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класс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915143"/>
                  </a:ext>
                </a:extLst>
              </a:tr>
              <a:tr h="849047"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              0-5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</a:t>
                      </a:r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303839"/>
                  </a:ext>
                </a:extLst>
              </a:tr>
              <a:tr h="849047"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              6-9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5-8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695946"/>
                  </a:ext>
                </a:extLst>
              </a:tr>
              <a:tr h="849047"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             10-14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9-12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448282"/>
                  </a:ext>
                </a:extLst>
              </a:tr>
              <a:tr h="849047"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             15-20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13-15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199855"/>
                  </a:ext>
                </a:extLst>
              </a:tr>
            </a:tbl>
          </a:graphicData>
        </a:graphic>
      </p:graphicFrame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E129AAD4-B32B-4FC7-A25B-FEAA874CAD5F}"/>
              </a:ext>
            </a:extLst>
          </p:cNvPr>
          <p:cNvCxnSpPr>
            <a:cxnSpLocks/>
          </p:cNvCxnSpPr>
          <p:nvPr/>
        </p:nvCxnSpPr>
        <p:spPr>
          <a:xfrm>
            <a:off x="2941163" y="2639505"/>
            <a:ext cx="0" cy="3431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193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</TotalTime>
  <Words>571</Words>
  <Application>Microsoft Office PowerPoint</Application>
  <PresentationFormat>Широкоэкранный</PresentationFormat>
  <Paragraphs>91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Подготовка к проведению ВПР в начальной школе.</vt:lpstr>
      <vt:lpstr>Цели и задачи учителя при подготовке к ВПР.</vt:lpstr>
      <vt:lpstr>План  подготовки к ВПР в 4 классе.</vt:lpstr>
      <vt:lpstr>Проблемные задания. </vt:lpstr>
      <vt:lpstr>Презентация PowerPoint</vt:lpstr>
      <vt:lpstr>Критерии оценивания работ.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Ирина Петрик</cp:lastModifiedBy>
  <cp:revision>8</cp:revision>
  <dcterms:created xsi:type="dcterms:W3CDTF">2023-05-10T16:53:30Z</dcterms:created>
  <dcterms:modified xsi:type="dcterms:W3CDTF">2023-05-24T11:26:31Z</dcterms:modified>
</cp:coreProperties>
</file>