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7" r:id="rId13"/>
    <p:sldId id="268" r:id="rId14"/>
    <p:sldId id="26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ОМ" initials="Д" lastIdx="2" clrIdx="0">
    <p:extLst>
      <p:ext uri="{19B8F6BF-5375-455C-9EA6-DF929625EA0E}">
        <p15:presenceInfo xmlns:p15="http://schemas.microsoft.com/office/powerpoint/2012/main" userId="ДО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1495B-115F-4288-A71B-1D86C3EF4C3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AFE6E75-E85A-4B36-9A47-2A91BAC5E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0EDA3D7-A540-4B54-9BA2-ACF0C0571EF8}"/>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249458FF-250E-466D-984F-540EF4F7D4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1CFDA6-2A98-4BFA-A23B-41E1FEBA4EE2}"/>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82217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0B31A-B67F-48E1-BF7F-952BEAA4AD4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0C33966-39F8-495E-A5DB-6229FBD19DD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B2E743-70DE-4B09-A40B-78F4D00A7338}"/>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1FC5E202-995D-4513-8BFA-C9536DCD87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E7079A-8DE9-4FDF-A165-D59267EF100D}"/>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275208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AC9338-EC92-490B-A13F-8F6CADF2F28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FCAA051-D0DD-4B1B-82C5-0C4A857131C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0AF0A2-1F22-4F4E-AC28-2E4640678981}"/>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6F22FBF8-AFFC-4582-9F4B-C8938FFEED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997BB1-8AE9-4ED5-93A9-AB43D1D016BE}"/>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252275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F7DDF3-96FD-4EA5-8E1E-B9612012B4C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A4C0EE7-5612-46C2-9DD7-70E9A8219CA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CF5414-BCC8-443C-9640-A976B0FE2E99}"/>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94FB50AD-1D6E-4D9C-A227-B55BD34998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9F7C0BC-02EB-4A38-805F-1C264DFB3FE5}"/>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209777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11964-F343-4DC4-ABAE-6BCD53EFE84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A980A39-D50D-4F6D-9EEC-1B7EE364F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C571F6D-ED98-40CB-808B-3BF82814D674}"/>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9447CD1C-D8E7-4A09-8A35-51A21A8418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304C98-A1AE-4301-A9AF-A148D73A1024}"/>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372629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444A7F-3D29-493A-A3E4-66B73154A58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B66867-54E5-4FF7-8620-5B0991E6B22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AEC397F-569F-4162-9982-D906463F6AF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86FB6C7-D911-470A-8454-E8AFF70846D2}"/>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6" name="Нижний колонтитул 5">
            <a:extLst>
              <a:ext uri="{FF2B5EF4-FFF2-40B4-BE49-F238E27FC236}">
                <a16:creationId xmlns:a16="http://schemas.microsoft.com/office/drawing/2014/main" id="{ED4E6414-5A3E-4077-A473-875409BE0B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957C27-A527-4585-83CE-0B2C6B23ACD1}"/>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420234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96EAD-5702-4E20-9237-29D2ED7D455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8029975-2594-4E39-8046-222CEED00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A4B9C4A-DE11-4FEA-9491-7DD5486FBF8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D0866A1-D58A-4ECB-8DFF-20093C1F4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97F0289-2EBA-44F1-9B2F-C13B45A8534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8A7968B-A802-4365-9BC9-BA9324E5E1DD}"/>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8" name="Нижний колонтитул 7">
            <a:extLst>
              <a:ext uri="{FF2B5EF4-FFF2-40B4-BE49-F238E27FC236}">
                <a16:creationId xmlns:a16="http://schemas.microsoft.com/office/drawing/2014/main" id="{C09E1BC1-18CC-4931-A37D-84375F2F47B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C52C082-A9B0-4923-9444-FCF77210DD95}"/>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289866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DF059-8B8D-4570-B35A-FB5202D19DD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103BA47-525A-4F74-9753-C1DB871DFE9C}"/>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4" name="Нижний колонтитул 3">
            <a:extLst>
              <a:ext uri="{FF2B5EF4-FFF2-40B4-BE49-F238E27FC236}">
                <a16:creationId xmlns:a16="http://schemas.microsoft.com/office/drawing/2014/main" id="{A1F53087-53A9-4CCE-9178-71751175D85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288E794-2612-4A3E-BF0D-BCF84AB0246D}"/>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399993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773459B-CA72-4D72-8A33-14EEB5C28F15}"/>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3" name="Нижний колонтитул 2">
            <a:extLst>
              <a:ext uri="{FF2B5EF4-FFF2-40B4-BE49-F238E27FC236}">
                <a16:creationId xmlns:a16="http://schemas.microsoft.com/office/drawing/2014/main" id="{B5F99B43-53EF-4C84-8756-91C230F897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3F6A9B4-E33A-48DB-8388-6B44789B6946}"/>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357421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4DD3B9-EA7D-4247-80EE-8C47911783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693A5C2-DEA4-4C86-A56E-650397CA7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6D4F383-59F6-4BA9-AD85-92F58695A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872C65A-8DAF-4C5C-8C2A-273B76F27FAD}"/>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6" name="Нижний колонтитул 5">
            <a:extLst>
              <a:ext uri="{FF2B5EF4-FFF2-40B4-BE49-F238E27FC236}">
                <a16:creationId xmlns:a16="http://schemas.microsoft.com/office/drawing/2014/main" id="{6CFC339F-A27D-4005-AA3C-00FFDA4DF6F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27966D7-3AB7-4A6D-8ED3-64CBFAAA5CF4}"/>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44407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F25828-CBBC-428F-AAE2-348B4CAEDC1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8E81B40-A6E4-4F10-B190-400CA10B6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2726000-3C11-40AA-B029-59D860A7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50FCA32-B262-44DC-ADE9-ABA01152F342}"/>
              </a:ext>
            </a:extLst>
          </p:cNvPr>
          <p:cNvSpPr>
            <a:spLocks noGrp="1"/>
          </p:cNvSpPr>
          <p:nvPr>
            <p:ph type="dt" sz="half" idx="10"/>
          </p:nvPr>
        </p:nvSpPr>
        <p:spPr/>
        <p:txBody>
          <a:bodyPr/>
          <a:lstStyle/>
          <a:p>
            <a:fld id="{32E1FF15-1989-47AF-97FA-627BB28E1B3C}" type="datetimeFigureOut">
              <a:rPr lang="ru-RU" smtClean="0"/>
              <a:t>22.05.2023</a:t>
            </a:fld>
            <a:endParaRPr lang="ru-RU"/>
          </a:p>
        </p:txBody>
      </p:sp>
      <p:sp>
        <p:nvSpPr>
          <p:cNvPr id="6" name="Нижний колонтитул 5">
            <a:extLst>
              <a:ext uri="{FF2B5EF4-FFF2-40B4-BE49-F238E27FC236}">
                <a16:creationId xmlns:a16="http://schemas.microsoft.com/office/drawing/2014/main" id="{E3F1D8BB-CB17-4A59-A2A1-C17D8FC5B0C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C6D31A0-F495-4D6E-B56D-790D41A7BDE2}"/>
              </a:ext>
            </a:extLst>
          </p:cNvPr>
          <p:cNvSpPr>
            <a:spLocks noGrp="1"/>
          </p:cNvSpPr>
          <p:nvPr>
            <p:ph type="sldNum" sz="quarter" idx="12"/>
          </p:nvPr>
        </p:nvSpPr>
        <p:spPr/>
        <p:txBody>
          <a:bodyPr/>
          <a:lstStyle/>
          <a:p>
            <a:fld id="{6B8D0573-9330-405C-ACB5-273A1191551B}" type="slidenum">
              <a:rPr lang="ru-RU" smtClean="0"/>
              <a:t>‹#›</a:t>
            </a:fld>
            <a:endParaRPr lang="ru-RU"/>
          </a:p>
        </p:txBody>
      </p:sp>
    </p:spTree>
    <p:extLst>
      <p:ext uri="{BB962C8B-B14F-4D97-AF65-F5344CB8AC3E}">
        <p14:creationId xmlns:p14="http://schemas.microsoft.com/office/powerpoint/2010/main" val="92594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6FA38-D99A-4DE7-AD79-DCB55CA15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B7ADED8-2065-47B1-BDC9-3FABE8CC1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1EBA48-B806-4655-B4F2-4506D9136D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1FF15-1989-47AF-97FA-627BB28E1B3C}" type="datetimeFigureOut">
              <a:rPr lang="ru-RU" smtClean="0"/>
              <a:t>22.05.2023</a:t>
            </a:fld>
            <a:endParaRPr lang="ru-RU"/>
          </a:p>
        </p:txBody>
      </p:sp>
      <p:sp>
        <p:nvSpPr>
          <p:cNvPr id="5" name="Нижний колонтитул 4">
            <a:extLst>
              <a:ext uri="{FF2B5EF4-FFF2-40B4-BE49-F238E27FC236}">
                <a16:creationId xmlns:a16="http://schemas.microsoft.com/office/drawing/2014/main" id="{EDBFED9F-DFEA-4B87-8678-DBBACB1C7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B92A984-8C30-40BF-A332-D9F43B75F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D0573-9330-405C-ACB5-273A1191551B}" type="slidenum">
              <a:rPr lang="ru-RU" smtClean="0"/>
              <a:t>‹#›</a:t>
            </a:fld>
            <a:endParaRPr lang="ru-RU"/>
          </a:p>
        </p:txBody>
      </p:sp>
    </p:spTree>
    <p:extLst>
      <p:ext uri="{BB962C8B-B14F-4D97-AF65-F5344CB8AC3E}">
        <p14:creationId xmlns:p14="http://schemas.microsoft.com/office/powerpoint/2010/main" val="394794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hyperlink" Target="mailto:iermilovas@mail.r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B58C3-8066-4D58-8AB9-B96B423C9DA1}"/>
              </a:ext>
            </a:extLst>
          </p:cNvPr>
          <p:cNvSpPr>
            <a:spLocks noGrp="1"/>
          </p:cNvSpPr>
          <p:nvPr>
            <p:ph type="ctrTitle"/>
          </p:nvPr>
        </p:nvSpPr>
        <p:spPr>
          <a:xfrm>
            <a:off x="520505" y="322812"/>
            <a:ext cx="11272910" cy="2842420"/>
          </a:xfrm>
        </p:spPr>
        <p:txBody>
          <a:bodyPr>
            <a:noAutofit/>
          </a:bodyPr>
          <a:lstStyle/>
          <a:p>
            <a:pPr>
              <a:lnSpc>
                <a:spcPct val="107000"/>
              </a:lnSpc>
              <a:spcAft>
                <a:spcPts val="800"/>
              </a:spcAft>
            </a:pPr>
            <a:r>
              <a:rPr lang="ru-RU" sz="2800" b="1" dirty="0">
                <a:effectLst/>
                <a:latin typeface="+mn-lt"/>
                <a:ea typeface="Calibri" panose="020F0502020204030204" pitchFamily="34" charset="0"/>
                <a:cs typeface="Times New Roman" panose="02020603050405020304" pitchFamily="18" charset="0"/>
              </a:rPr>
              <a:t>Наглядное </a:t>
            </a:r>
            <a:r>
              <a:rPr lang="ru-RU" sz="2800" b="1" dirty="0" err="1">
                <a:effectLst/>
                <a:latin typeface="+mn-lt"/>
                <a:ea typeface="Calibri" panose="020F0502020204030204" pitchFamily="34" charset="0"/>
                <a:cs typeface="Times New Roman" panose="02020603050405020304" pitchFamily="18" charset="0"/>
              </a:rPr>
              <a:t>учебно</a:t>
            </a:r>
            <a:r>
              <a:rPr lang="ru-RU" sz="2800" b="1" dirty="0">
                <a:effectLst/>
                <a:latin typeface="+mn-lt"/>
                <a:ea typeface="Calibri" panose="020F0502020204030204" pitchFamily="34" charset="0"/>
                <a:cs typeface="Times New Roman" panose="02020603050405020304" pitchFamily="18" charset="0"/>
              </a:rPr>
              <a:t> – методическое пособие  «Калейдоскоп»</a:t>
            </a:r>
            <a:br>
              <a:rPr lang="ru-RU" sz="2800" b="1" dirty="0">
                <a:effectLst/>
                <a:latin typeface="+mn-lt"/>
                <a:ea typeface="Calibri" panose="020F0502020204030204" pitchFamily="34" charset="0"/>
                <a:cs typeface="Times New Roman" panose="02020603050405020304" pitchFamily="18" charset="0"/>
              </a:rPr>
            </a:br>
            <a:r>
              <a:rPr lang="ru-RU" sz="2800" b="1" dirty="0">
                <a:effectLst/>
                <a:latin typeface="+mn-lt"/>
                <a:ea typeface="Calibri" panose="020F0502020204030204" pitchFamily="34" charset="0"/>
                <a:cs typeface="Times New Roman" panose="02020603050405020304" pitchFamily="18" charset="0"/>
              </a:rPr>
              <a:t>(смешанная техника) </a:t>
            </a:r>
            <a:r>
              <a:rPr lang="ru-RU" sz="2800" b="1" dirty="0">
                <a:latin typeface="+mn-lt"/>
                <a:ea typeface="Calibri" panose="020F0502020204030204" pitchFamily="34" charset="0"/>
                <a:cs typeface="Times New Roman" panose="02020603050405020304" pitchFamily="18" charset="0"/>
              </a:rPr>
              <a:t>к</a:t>
            </a:r>
            <a:r>
              <a:rPr lang="ru-RU" sz="2800" b="1" dirty="0">
                <a:effectLst/>
                <a:latin typeface="+mn-lt"/>
                <a:ea typeface="Calibri" panose="020F0502020204030204" pitchFamily="34" charset="0"/>
                <a:cs typeface="Times New Roman" panose="02020603050405020304" pitchFamily="18" charset="0"/>
              </a:rPr>
              <a:t> ДООП «Арт – </a:t>
            </a:r>
            <a:r>
              <a:rPr lang="ru-RU" sz="2800" b="1" dirty="0" err="1">
                <a:effectLst/>
                <a:latin typeface="+mn-lt"/>
                <a:ea typeface="Calibri" panose="020F0502020204030204" pitchFamily="34" charset="0"/>
                <a:cs typeface="Times New Roman" panose="02020603050405020304" pitchFamily="18" charset="0"/>
              </a:rPr>
              <a:t>КреатиФФ</a:t>
            </a:r>
            <a:r>
              <a:rPr lang="ru-RU" sz="2800" b="1" dirty="0">
                <a:effectLst/>
                <a:latin typeface="+mn-lt"/>
                <a:ea typeface="Calibri" panose="020F0502020204030204" pitchFamily="34" charset="0"/>
                <a:cs typeface="Times New Roman" panose="02020603050405020304" pitchFamily="18" charset="0"/>
              </a:rPr>
              <a:t>»</a:t>
            </a:r>
            <a:br>
              <a:rPr lang="ru-RU" sz="2800" b="1" dirty="0">
                <a:effectLst/>
                <a:latin typeface="+mn-lt"/>
                <a:ea typeface="Calibri" panose="020F0502020204030204" pitchFamily="34" charset="0"/>
                <a:cs typeface="Times New Roman" panose="02020603050405020304" pitchFamily="18" charset="0"/>
              </a:rPr>
            </a:br>
            <a:endParaRPr lang="ru-RU" sz="2800" b="1" dirty="0">
              <a:latin typeface="+mn-lt"/>
            </a:endParaRPr>
          </a:p>
        </p:txBody>
      </p:sp>
      <p:sp>
        <p:nvSpPr>
          <p:cNvPr id="3" name="Подзаголовок 2">
            <a:extLst>
              <a:ext uri="{FF2B5EF4-FFF2-40B4-BE49-F238E27FC236}">
                <a16:creationId xmlns:a16="http://schemas.microsoft.com/office/drawing/2014/main" id="{9A65A6EF-F677-4151-88AA-1B2EE7452911}"/>
              </a:ext>
            </a:extLst>
          </p:cNvPr>
          <p:cNvSpPr>
            <a:spLocks noGrp="1"/>
          </p:cNvSpPr>
          <p:nvPr>
            <p:ph type="subTitle" idx="1"/>
          </p:nvPr>
        </p:nvSpPr>
        <p:spPr>
          <a:xfrm>
            <a:off x="7680960" y="4164037"/>
            <a:ext cx="4239064" cy="2222023"/>
          </a:xfrm>
        </p:spPr>
        <p:txBody>
          <a:bodyPr>
            <a:noAutofit/>
          </a:bodyPr>
          <a:lstStyle/>
          <a:p>
            <a:pPr algn="just"/>
            <a:r>
              <a:rPr lang="ru-RU" sz="1800" b="1" dirty="0"/>
              <a:t>Разработчик:</a:t>
            </a:r>
          </a:p>
          <a:p>
            <a:pPr algn="just"/>
            <a:r>
              <a:rPr lang="ru-RU" sz="1800" dirty="0"/>
              <a:t>Ермилова Светлана Юрьевна,</a:t>
            </a:r>
          </a:p>
          <a:p>
            <a:pPr algn="just"/>
            <a:r>
              <a:rPr lang="ru-RU" sz="1800" dirty="0"/>
              <a:t>педагог дополнительного образования АУ ДО «ЦДОДиМ» УМР, Тюменская область.</a:t>
            </a:r>
          </a:p>
        </p:txBody>
      </p:sp>
    </p:spTree>
    <p:extLst>
      <p:ext uri="{BB962C8B-B14F-4D97-AF65-F5344CB8AC3E}">
        <p14:creationId xmlns:p14="http://schemas.microsoft.com/office/powerpoint/2010/main" val="30756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407EE5-F63A-4630-825F-8D2CADA258E9}"/>
              </a:ext>
            </a:extLst>
          </p:cNvPr>
          <p:cNvSpPr>
            <a:spLocks noGrp="1"/>
          </p:cNvSpPr>
          <p:nvPr>
            <p:ph type="title"/>
          </p:nvPr>
        </p:nvSpPr>
        <p:spPr>
          <a:xfrm>
            <a:off x="102641" y="5163945"/>
            <a:ext cx="11986718" cy="1550754"/>
          </a:xfrm>
        </p:spPr>
        <p:txBody>
          <a:bodyPr>
            <a:noAutofit/>
          </a:bodyPr>
          <a:lstStyle/>
          <a:p>
            <a:r>
              <a:rPr lang="ru-RU" sz="2000" b="1" dirty="0">
                <a:solidFill>
                  <a:srgbClr val="C00000"/>
                </a:solidFill>
                <a:latin typeface="+mn-lt"/>
              </a:rPr>
              <a:t>                   Рис. 13                                                              рис.14                                                          рис. 15</a:t>
            </a:r>
            <a:br>
              <a:rPr lang="ru-RU" sz="2000" dirty="0">
                <a:latin typeface="+mn-lt"/>
              </a:rPr>
            </a:br>
            <a:r>
              <a:rPr lang="ru-RU" sz="2000" dirty="0">
                <a:latin typeface="+mn-lt"/>
              </a:rPr>
              <a:t>13. Просушка феном каждого волана после окрашивания.</a:t>
            </a:r>
            <a:br>
              <a:rPr lang="ru-RU" sz="2000" dirty="0">
                <a:latin typeface="+mn-lt"/>
              </a:rPr>
            </a:br>
            <a:r>
              <a:rPr lang="ru-RU" sz="2000" dirty="0">
                <a:latin typeface="+mn-lt"/>
              </a:rPr>
              <a:t>14. Готовый головной убор для негритянки.</a:t>
            </a:r>
            <a:br>
              <a:rPr lang="ru-RU" sz="2000" dirty="0">
                <a:latin typeface="+mn-lt"/>
              </a:rPr>
            </a:br>
            <a:r>
              <a:rPr lang="ru-RU" sz="2000" dirty="0">
                <a:latin typeface="+mn-lt"/>
              </a:rPr>
              <a:t>15. Декорирование картины (серьги, бусы, брошь),  наклеить полотно на подготовленную основу из картона (можно оргалит, ДВП и т.д.). Можно в дальнейшем обновить картину, например: добавить рамочку, украшения на головной убор «Геле» или контурами нарисовать на воланах элементы африканской росписи.</a:t>
            </a:r>
          </a:p>
        </p:txBody>
      </p:sp>
      <p:pic>
        <p:nvPicPr>
          <p:cNvPr id="4" name="Рисунок 3">
            <a:extLst>
              <a:ext uri="{FF2B5EF4-FFF2-40B4-BE49-F238E27FC236}">
                <a16:creationId xmlns:a16="http://schemas.microsoft.com/office/drawing/2014/main" id="{49DC4111-CD40-4AC1-8866-2DFCE33FC7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96697" y="767831"/>
            <a:ext cx="4708477" cy="3909800"/>
          </a:xfrm>
          <a:prstGeom prst="rect">
            <a:avLst/>
          </a:prstGeom>
        </p:spPr>
      </p:pic>
      <p:pic>
        <p:nvPicPr>
          <p:cNvPr id="6" name="Рисунок 5">
            <a:extLst>
              <a:ext uri="{FF2B5EF4-FFF2-40B4-BE49-F238E27FC236}">
                <a16:creationId xmlns:a16="http://schemas.microsoft.com/office/drawing/2014/main" id="{0378CBA1-E598-4C46-B355-444DE416A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61097" y="658507"/>
            <a:ext cx="4708479" cy="4128447"/>
          </a:xfrm>
          <a:prstGeom prst="rect">
            <a:avLst/>
          </a:prstGeom>
        </p:spPr>
      </p:pic>
      <p:pic>
        <p:nvPicPr>
          <p:cNvPr id="8" name="Рисунок 7">
            <a:extLst>
              <a:ext uri="{FF2B5EF4-FFF2-40B4-BE49-F238E27FC236}">
                <a16:creationId xmlns:a16="http://schemas.microsoft.com/office/drawing/2014/main" id="{B41238F2-1CC1-4FD2-B76D-9D261554CF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670896" y="658507"/>
            <a:ext cx="4708478" cy="4128448"/>
          </a:xfrm>
          <a:prstGeom prst="rect">
            <a:avLst/>
          </a:prstGeom>
        </p:spPr>
      </p:pic>
    </p:spTree>
    <p:extLst>
      <p:ext uri="{BB962C8B-B14F-4D97-AF65-F5344CB8AC3E}">
        <p14:creationId xmlns:p14="http://schemas.microsoft.com/office/powerpoint/2010/main" val="231540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9D4B0-0090-4DC2-9C3A-D1930BEB54A8}"/>
              </a:ext>
            </a:extLst>
          </p:cNvPr>
          <p:cNvSpPr>
            <a:spLocks noGrp="1"/>
          </p:cNvSpPr>
          <p:nvPr>
            <p:ph type="title"/>
          </p:nvPr>
        </p:nvSpPr>
        <p:spPr>
          <a:xfrm>
            <a:off x="235140" y="5622878"/>
            <a:ext cx="11721720" cy="1201003"/>
          </a:xfrm>
        </p:spPr>
        <p:txBody>
          <a:bodyPr>
            <a:normAutofit/>
          </a:bodyPr>
          <a:lstStyle/>
          <a:p>
            <a:pPr algn="ctr"/>
            <a:r>
              <a:rPr lang="ru-RU" sz="2200" b="1" dirty="0">
                <a:solidFill>
                  <a:srgbClr val="C00000"/>
                </a:solidFill>
                <a:latin typeface="+mn-lt"/>
                <a:cs typeface="Times New Roman" panose="02020603050405020304" pitchFamily="18" charset="0"/>
              </a:rPr>
              <a:t>КАРТИНА «НЕГРИТЯНКА» ВЫПОЛНЕННАЯ В ТЕХНИКЕ «КАЛЕЙДОСКОП»! </a:t>
            </a:r>
            <a:br>
              <a:rPr lang="ru-RU" sz="2000" b="1" dirty="0">
                <a:solidFill>
                  <a:srgbClr val="C00000"/>
                </a:solidFill>
                <a:effectLst/>
                <a:latin typeface="+mn-lt"/>
                <a:ea typeface="Calibri" panose="020F0502020204030204" pitchFamily="34" charset="0"/>
                <a:cs typeface="Times New Roman" panose="02020603050405020304" pitchFamily="18" charset="0"/>
              </a:rPr>
            </a:br>
            <a:endParaRPr lang="ru-RU" sz="2000" b="1" dirty="0">
              <a:solidFill>
                <a:srgbClr val="C00000"/>
              </a:solidFill>
              <a:latin typeface="+mn-lt"/>
              <a:cs typeface="Times New Roman" panose="02020603050405020304" pitchFamily="18" charset="0"/>
            </a:endParaRPr>
          </a:p>
        </p:txBody>
      </p:sp>
      <p:pic>
        <p:nvPicPr>
          <p:cNvPr id="8" name="Рисунок 7">
            <a:extLst>
              <a:ext uri="{FF2B5EF4-FFF2-40B4-BE49-F238E27FC236}">
                <a16:creationId xmlns:a16="http://schemas.microsoft.com/office/drawing/2014/main" id="{2B583826-84A4-4DD1-B303-54D7E084EF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4997" y="397200"/>
            <a:ext cx="4757631" cy="5225678"/>
          </a:xfrm>
          <a:prstGeom prst="rect">
            <a:avLst/>
          </a:prstGeom>
        </p:spPr>
      </p:pic>
      <p:pic>
        <p:nvPicPr>
          <p:cNvPr id="10" name="Рисунок 9">
            <a:extLst>
              <a:ext uri="{FF2B5EF4-FFF2-40B4-BE49-F238E27FC236}">
                <a16:creationId xmlns:a16="http://schemas.microsoft.com/office/drawing/2014/main" id="{0673BA75-1821-4896-9998-20C5C9E705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9821" y="397200"/>
            <a:ext cx="4757631" cy="5225678"/>
          </a:xfrm>
          <a:prstGeom prst="rect">
            <a:avLst/>
          </a:prstGeom>
        </p:spPr>
      </p:pic>
    </p:spTree>
    <p:extLst>
      <p:ext uri="{BB962C8B-B14F-4D97-AF65-F5344CB8AC3E}">
        <p14:creationId xmlns:p14="http://schemas.microsoft.com/office/powerpoint/2010/main" val="179750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12901-09A3-4969-B13A-024E91350F72}"/>
              </a:ext>
            </a:extLst>
          </p:cNvPr>
          <p:cNvSpPr>
            <a:spLocks noGrp="1"/>
          </p:cNvSpPr>
          <p:nvPr>
            <p:ph type="title"/>
          </p:nvPr>
        </p:nvSpPr>
        <p:spPr>
          <a:xfrm>
            <a:off x="135187" y="5492266"/>
            <a:ext cx="11921626" cy="1097968"/>
          </a:xfrm>
        </p:spPr>
        <p:txBody>
          <a:bodyPr>
            <a:normAutofit/>
          </a:bodyPr>
          <a:lstStyle/>
          <a:p>
            <a:r>
              <a:rPr lang="ru-RU" sz="2000" dirty="0">
                <a:latin typeface="+mn-lt"/>
              </a:rPr>
              <a:t>	В технике «Калейдоскоп» была сделана Брошь. Основа фетр, ткань органза, застежка для броши. Таким образом можно создавать украшения и детали к одежде, например: на карман платья или пальто. На брошь рекомендую добавить стразы или подвеску из бусинок и т.д. </a:t>
            </a:r>
          </a:p>
        </p:txBody>
      </p:sp>
      <p:pic>
        <p:nvPicPr>
          <p:cNvPr id="6" name="Рисунок 5">
            <a:extLst>
              <a:ext uri="{FF2B5EF4-FFF2-40B4-BE49-F238E27FC236}">
                <a16:creationId xmlns:a16="http://schemas.microsoft.com/office/drawing/2014/main" id="{907821B6-53FF-443A-925F-178836A29F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0339" y="103993"/>
            <a:ext cx="6206474" cy="4996905"/>
          </a:xfrm>
          <a:prstGeom prst="rect">
            <a:avLst/>
          </a:prstGeom>
        </p:spPr>
      </p:pic>
      <p:pic>
        <p:nvPicPr>
          <p:cNvPr id="8" name="Рисунок 7">
            <a:extLst>
              <a:ext uri="{FF2B5EF4-FFF2-40B4-BE49-F238E27FC236}">
                <a16:creationId xmlns:a16="http://schemas.microsoft.com/office/drawing/2014/main" id="{363C215F-8B59-45C7-9194-3304B5328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9163" y="2830953"/>
            <a:ext cx="3235810" cy="2661313"/>
          </a:xfrm>
          <a:prstGeom prst="rect">
            <a:avLst/>
          </a:prstGeom>
        </p:spPr>
      </p:pic>
      <p:pic>
        <p:nvPicPr>
          <p:cNvPr id="10" name="Рисунок 9">
            <a:extLst>
              <a:ext uri="{FF2B5EF4-FFF2-40B4-BE49-F238E27FC236}">
                <a16:creationId xmlns:a16="http://schemas.microsoft.com/office/drawing/2014/main" id="{57F39EBC-334E-46ED-BD92-91931FAB5B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187" y="140370"/>
            <a:ext cx="3890903" cy="2918177"/>
          </a:xfrm>
          <a:prstGeom prst="rect">
            <a:avLst/>
          </a:prstGeom>
        </p:spPr>
      </p:pic>
    </p:spTree>
    <p:extLst>
      <p:ext uri="{BB962C8B-B14F-4D97-AF65-F5344CB8AC3E}">
        <p14:creationId xmlns:p14="http://schemas.microsoft.com/office/powerpoint/2010/main" val="358223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1AE870-F843-48E2-8598-702EAE2D9EE8}"/>
              </a:ext>
            </a:extLst>
          </p:cNvPr>
          <p:cNvSpPr>
            <a:spLocks noGrp="1"/>
          </p:cNvSpPr>
          <p:nvPr>
            <p:ph type="title"/>
          </p:nvPr>
        </p:nvSpPr>
        <p:spPr>
          <a:xfrm>
            <a:off x="618629" y="4276578"/>
            <a:ext cx="11239613" cy="2194560"/>
          </a:xfrm>
        </p:spPr>
        <p:txBody>
          <a:bodyPr>
            <a:normAutofit/>
          </a:bodyPr>
          <a:lstStyle/>
          <a:p>
            <a:r>
              <a:rPr lang="ru-RU" sz="2200" b="1" dirty="0">
                <a:solidFill>
                  <a:srgbClr val="C00000"/>
                </a:solidFill>
              </a:rPr>
              <a:t>                                                                                                     БЫЛО                                            СТАЛО  </a:t>
            </a:r>
            <a:br>
              <a:rPr lang="ru-RU" sz="2200" b="1" dirty="0">
                <a:solidFill>
                  <a:srgbClr val="C00000"/>
                </a:solidFill>
              </a:rPr>
            </a:br>
            <a:br>
              <a:rPr lang="ru-RU" sz="2200" b="1" dirty="0">
                <a:solidFill>
                  <a:srgbClr val="C00000"/>
                </a:solidFill>
              </a:rPr>
            </a:br>
            <a:r>
              <a:rPr lang="ru-RU" sz="2200" b="1" dirty="0">
                <a:solidFill>
                  <a:srgbClr val="C00000"/>
                </a:solidFill>
              </a:rPr>
              <a:t>        </a:t>
            </a:r>
            <a:r>
              <a:rPr lang="ru-RU" sz="2200" dirty="0">
                <a:latin typeface="+mn-lt"/>
              </a:rPr>
              <a:t>И еще один претендент на обновление! Для копилки «Овен» выполненного из массы папье – маше  изготовила шкурку в  технике «Калейдоскоп». На основе из фетра сделала надрезы ножницами и протянула буклированную пряжу. </a:t>
            </a:r>
          </a:p>
        </p:txBody>
      </p:sp>
      <p:pic>
        <p:nvPicPr>
          <p:cNvPr id="4" name="Рисунок 3">
            <a:extLst>
              <a:ext uri="{FF2B5EF4-FFF2-40B4-BE49-F238E27FC236}">
                <a16:creationId xmlns:a16="http://schemas.microsoft.com/office/drawing/2014/main" id="{03B6D042-AD50-4F87-9BC4-D98703F703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6938" y="217767"/>
            <a:ext cx="2901304" cy="3860410"/>
          </a:xfrm>
          <a:prstGeom prst="rect">
            <a:avLst/>
          </a:prstGeom>
        </p:spPr>
      </p:pic>
      <p:pic>
        <p:nvPicPr>
          <p:cNvPr id="6" name="Рисунок 5">
            <a:extLst>
              <a:ext uri="{FF2B5EF4-FFF2-40B4-BE49-F238E27FC236}">
                <a16:creationId xmlns:a16="http://schemas.microsoft.com/office/drawing/2014/main" id="{D4924043-349F-4F54-A1BE-23251B3DB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17767"/>
            <a:ext cx="2641367" cy="3860410"/>
          </a:xfrm>
          <a:prstGeom prst="rect">
            <a:avLst/>
          </a:prstGeom>
        </p:spPr>
      </p:pic>
      <p:pic>
        <p:nvPicPr>
          <p:cNvPr id="5" name="Рисунок 4">
            <a:extLst>
              <a:ext uri="{FF2B5EF4-FFF2-40B4-BE49-F238E27FC236}">
                <a16:creationId xmlns:a16="http://schemas.microsoft.com/office/drawing/2014/main" id="{4C14C0FD-A7C8-4BC1-A035-81C21782B1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7212" y="865023"/>
            <a:ext cx="3950398" cy="2475914"/>
          </a:xfrm>
          <a:prstGeom prst="rect">
            <a:avLst/>
          </a:prstGeom>
        </p:spPr>
      </p:pic>
      <p:pic>
        <p:nvPicPr>
          <p:cNvPr id="8" name="Рисунок 7">
            <a:extLst>
              <a:ext uri="{FF2B5EF4-FFF2-40B4-BE49-F238E27FC236}">
                <a16:creationId xmlns:a16="http://schemas.microsoft.com/office/drawing/2014/main" id="{6C26ECB7-C631-4B66-8A27-EA914C91CB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2981122" y="217767"/>
            <a:ext cx="2895307" cy="3860409"/>
          </a:xfrm>
          <a:prstGeom prst="rect">
            <a:avLst/>
          </a:prstGeom>
        </p:spPr>
      </p:pic>
    </p:spTree>
    <p:extLst>
      <p:ext uri="{BB962C8B-B14F-4D97-AF65-F5344CB8AC3E}">
        <p14:creationId xmlns:p14="http://schemas.microsoft.com/office/powerpoint/2010/main" val="20331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D0FF8-E650-4FFA-B727-BFBC177599F2}"/>
              </a:ext>
            </a:extLst>
          </p:cNvPr>
          <p:cNvSpPr>
            <a:spLocks noGrp="1"/>
          </p:cNvSpPr>
          <p:nvPr>
            <p:ph type="title"/>
          </p:nvPr>
        </p:nvSpPr>
        <p:spPr>
          <a:xfrm>
            <a:off x="337625" y="685482"/>
            <a:ext cx="11577710" cy="5532438"/>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rgbClr val="C00000"/>
                </a:solidFill>
                <a:latin typeface="+mn-lt"/>
              </a:rPr>
              <a:t>                   </a:t>
            </a:r>
            <a:r>
              <a:rPr lang="ru-RU" sz="2200" b="1" dirty="0">
                <a:solidFill>
                  <a:srgbClr val="C00000"/>
                </a:solidFill>
                <a:latin typeface="+mn-lt"/>
              </a:rPr>
              <a:t>АВТОР  НАГЛЯДНОГО УЧЕБНО – МЕТОДИЧЕСКОГО ПОСОБИЯ                «КАЛЕЙДОСКОП»</a:t>
            </a:r>
            <a:br>
              <a:rPr lang="ru-RU" sz="2200" b="1" dirty="0">
                <a:solidFill>
                  <a:srgbClr val="C00000"/>
                </a:solidFill>
                <a:latin typeface="+mn-lt"/>
              </a:rPr>
            </a:br>
            <a:r>
              <a:rPr lang="ru-RU" sz="2200" b="1">
                <a:solidFill>
                  <a:srgbClr val="C00000"/>
                </a:solidFill>
                <a:latin typeface="+mn-lt"/>
              </a:rPr>
              <a:t>                                                        </a:t>
            </a:r>
            <a:br>
              <a:rPr lang="ru-RU" sz="2200" b="1">
                <a:solidFill>
                  <a:srgbClr val="C00000"/>
                </a:solidFill>
                <a:latin typeface="+mn-lt"/>
              </a:rPr>
            </a:br>
            <a:r>
              <a:rPr lang="ru-RU" sz="2000" b="1">
                <a:latin typeface="+mn-lt"/>
              </a:rPr>
              <a:t>Ермилова </a:t>
            </a:r>
            <a:r>
              <a:rPr lang="ru-RU" sz="2000" b="1" dirty="0">
                <a:latin typeface="+mn-lt"/>
              </a:rPr>
              <a:t>Светлана Юрьевна</a:t>
            </a:r>
            <a:br>
              <a:rPr lang="ru-RU" sz="2000" b="1" dirty="0">
                <a:solidFill>
                  <a:srgbClr val="C00000"/>
                </a:solidFill>
                <a:latin typeface="+mn-lt"/>
              </a:rPr>
            </a:br>
            <a:r>
              <a:rPr lang="ru-RU" sz="2000" dirty="0">
                <a:solidFill>
                  <a:schemeClr val="tx2">
                    <a:lumMod val="75000"/>
                  </a:schemeClr>
                </a:solidFill>
                <a:latin typeface="+mn-lt"/>
              </a:rPr>
              <a:t>педагог дополнительного образования Автономного учреждения дополнительного образования «Центр дополнительного образования детей и молодёжи»                Уватского муниципального района.</a:t>
            </a:r>
            <a:br>
              <a:rPr lang="ru-RU" sz="2000" dirty="0">
                <a:solidFill>
                  <a:schemeClr val="tx2">
                    <a:lumMod val="75000"/>
                  </a:schemeClr>
                </a:solidFill>
                <a:latin typeface="+mn-lt"/>
              </a:rPr>
            </a:br>
            <a:r>
              <a:rPr lang="ru-RU" sz="2000">
                <a:solidFill>
                  <a:schemeClr val="tx2">
                    <a:lumMod val="75000"/>
                  </a:schemeClr>
                </a:solidFill>
                <a:latin typeface="+mn-lt"/>
              </a:rPr>
              <a:t>                                                   </a:t>
            </a:r>
            <a:br>
              <a:rPr lang="ru-RU" sz="2000">
                <a:solidFill>
                  <a:schemeClr val="tx2">
                    <a:lumMod val="75000"/>
                  </a:schemeClr>
                </a:solidFill>
                <a:latin typeface="+mn-lt"/>
              </a:rPr>
            </a:br>
            <a:r>
              <a:rPr kumimoji="0" lang="ru-RU" sz="2200" b="1" i="0" u="none" strike="noStrike" kern="1200" cap="none" spc="0" normalizeH="0" baseline="0" noProof="0">
                <a:ln>
                  <a:noFill/>
                </a:ln>
                <a:solidFill>
                  <a:srgbClr val="C00000"/>
                </a:solidFill>
                <a:effectLst/>
                <a:uLnTx/>
                <a:uFillTx/>
                <a:latin typeface="Calibri"/>
                <a:ea typeface="+mn-ea"/>
                <a:cs typeface="+mn-cs"/>
              </a:rPr>
              <a:t>КОНТАКТНАЯ </a:t>
            </a:r>
            <a:r>
              <a:rPr kumimoji="0" lang="ru-RU" sz="2200" b="1" i="0" u="none" strike="noStrike" kern="1200" cap="none" spc="0" normalizeH="0" baseline="0" noProof="0" dirty="0">
                <a:ln>
                  <a:noFill/>
                </a:ln>
                <a:solidFill>
                  <a:srgbClr val="C00000"/>
                </a:solidFill>
                <a:effectLst/>
                <a:uLnTx/>
                <a:uFillTx/>
                <a:latin typeface="Calibri"/>
                <a:ea typeface="+mn-ea"/>
                <a:cs typeface="+mn-cs"/>
              </a:rPr>
              <a:t>ИНФОРМАЦИЯ</a:t>
            </a:r>
            <a:br>
              <a:rPr kumimoji="0" lang="ru-RU" sz="2400" b="1" i="0" u="none" strike="noStrike" kern="1200" cap="none" spc="0" normalizeH="0" baseline="0" noProof="0" dirty="0">
                <a:ln>
                  <a:noFill/>
                </a:ln>
                <a:solidFill>
                  <a:srgbClr val="C00000"/>
                </a:solidFill>
                <a:effectLst/>
                <a:uLnTx/>
                <a:uFillTx/>
                <a:latin typeface="Calibri"/>
                <a:ea typeface="+mn-ea"/>
                <a:cs typeface="+mn-cs"/>
              </a:rPr>
            </a:br>
            <a:r>
              <a:rPr kumimoji="0" lang="ru-RU" sz="2000" b="1" i="0" u="none" strike="noStrike" kern="0" cap="none" spc="0" normalizeH="0" baseline="0" noProof="0" dirty="0">
                <a:ln>
                  <a:noFill/>
                </a:ln>
                <a:solidFill>
                  <a:sysClr val="windowText" lastClr="000000"/>
                </a:solidFill>
                <a:effectLst/>
                <a:uLnTx/>
                <a:uFillTx/>
              </a:rPr>
              <a:t>Адрес: </a:t>
            </a:r>
            <a:br>
              <a:rPr kumimoji="0" lang="ru-RU" sz="2000" b="0" i="0" u="none" strike="noStrike" kern="0" cap="none" spc="0" normalizeH="0" baseline="0" noProof="0" dirty="0">
                <a:ln>
                  <a:noFill/>
                </a:ln>
                <a:solidFill>
                  <a:sysClr val="windowText" lastClr="000000"/>
                </a:solidFill>
                <a:effectLst/>
                <a:uLnTx/>
                <a:uFillTx/>
              </a:rPr>
            </a:br>
            <a:r>
              <a:rPr kumimoji="0" lang="ru-RU" sz="2000" b="0" i="0" u="none" strike="noStrike" kern="0" cap="none" spc="0" normalizeH="0" baseline="0" noProof="0" dirty="0">
                <a:ln>
                  <a:noFill/>
                </a:ln>
                <a:solidFill>
                  <a:sysClr val="windowText" lastClr="000000"/>
                </a:solidFill>
                <a:effectLst/>
                <a:uLnTx/>
                <a:uFillTx/>
              </a:rPr>
              <a:t>Тюменская область, п. Туртас, ст. Юность-Комсомольская д.21</a:t>
            </a:r>
            <a:br>
              <a:rPr kumimoji="0" lang="ru-RU" sz="2000" b="0" i="0" u="none" strike="noStrike" kern="0" cap="none" spc="0" normalizeH="0" baseline="0" noProof="0" dirty="0">
                <a:ln>
                  <a:noFill/>
                </a:ln>
                <a:solidFill>
                  <a:sysClr val="windowText" lastClr="000000"/>
                </a:solidFill>
                <a:effectLst/>
                <a:uLnTx/>
                <a:uFillTx/>
              </a:rPr>
            </a:br>
            <a:r>
              <a:rPr kumimoji="0" lang="ru-RU" sz="2000" b="1" i="0" u="none" strike="noStrike" kern="0" cap="none" spc="0" normalizeH="0" baseline="0" noProof="0" dirty="0">
                <a:ln>
                  <a:noFill/>
                </a:ln>
                <a:solidFill>
                  <a:sysClr val="windowText" lastClr="000000"/>
                </a:solidFill>
                <a:effectLst/>
                <a:uLnTx/>
                <a:uFillTx/>
              </a:rPr>
              <a:t>Телефон: </a:t>
            </a:r>
            <a:br>
              <a:rPr kumimoji="0" lang="ru-RU" sz="2000" b="0" i="0" u="none" strike="noStrike" kern="0" cap="none" spc="0" normalizeH="0" baseline="0" noProof="0" dirty="0">
                <a:ln>
                  <a:noFill/>
                </a:ln>
                <a:solidFill>
                  <a:sysClr val="windowText" lastClr="000000"/>
                </a:solidFill>
                <a:effectLst/>
                <a:uLnTx/>
                <a:uFillTx/>
              </a:rPr>
            </a:br>
            <a:r>
              <a:rPr lang="ru-RU" sz="2000" kern="0" dirty="0">
                <a:solidFill>
                  <a:sysClr val="windowText" lastClr="000000"/>
                </a:solidFill>
              </a:rPr>
              <a:t>сотовый:</a:t>
            </a:r>
            <a:r>
              <a:rPr kumimoji="0" lang="ru-RU" sz="2000" b="0" i="0" u="none" strike="noStrike" kern="0" cap="none" spc="0" normalizeH="0" baseline="0" noProof="0" dirty="0">
                <a:ln>
                  <a:noFill/>
                </a:ln>
                <a:solidFill>
                  <a:sysClr val="windowText" lastClr="000000"/>
                </a:solidFill>
                <a:effectLst/>
                <a:uLnTx/>
                <a:uFillTx/>
              </a:rPr>
              <a:t>8-904-889-78-09, </a:t>
            </a:r>
            <a:br>
              <a:rPr kumimoji="0" lang="ru-RU" sz="2000" b="0" i="0" u="none" strike="noStrike" kern="0" cap="none" spc="0" normalizeH="0" baseline="0" noProof="0" dirty="0">
                <a:ln>
                  <a:noFill/>
                </a:ln>
                <a:solidFill>
                  <a:sysClr val="windowText" lastClr="000000"/>
                </a:solidFill>
                <a:effectLst/>
                <a:uLnTx/>
                <a:uFillTx/>
              </a:rPr>
            </a:br>
            <a:r>
              <a:rPr kumimoji="0" lang="ru-RU" sz="2000" b="0" i="0" u="none" strike="noStrike" kern="0" cap="none" spc="0" normalizeH="0" baseline="0" noProof="0" dirty="0">
                <a:ln>
                  <a:noFill/>
                </a:ln>
                <a:solidFill>
                  <a:sysClr val="windowText" lastClr="000000"/>
                </a:solidFill>
                <a:effectLst/>
                <a:uLnTx/>
                <a:uFillTx/>
              </a:rPr>
              <a:t>рабочий: 8(34561) 25-9-71</a:t>
            </a:r>
            <a:br>
              <a:rPr kumimoji="0" lang="ru-RU" sz="2000" b="0" i="0" u="none" strike="noStrike" kern="0" cap="none" spc="0" normalizeH="0" baseline="0" noProof="0" dirty="0">
                <a:ln>
                  <a:noFill/>
                </a:ln>
                <a:solidFill>
                  <a:sysClr val="windowText" lastClr="000000"/>
                </a:solidFill>
                <a:effectLst/>
                <a:uLnTx/>
                <a:uFillTx/>
              </a:rPr>
            </a:br>
            <a:r>
              <a:rPr kumimoji="0" lang="ru-RU" sz="2000" b="1" i="0" u="none" strike="noStrike" kern="0" cap="none" spc="0" normalizeH="0" baseline="0" noProof="0" dirty="0">
                <a:ln>
                  <a:noFill/>
                </a:ln>
                <a:solidFill>
                  <a:sysClr val="windowText" lastClr="000000"/>
                </a:solidFill>
                <a:effectLst/>
                <a:uLnTx/>
                <a:uFillTx/>
              </a:rPr>
              <a:t>Е</a:t>
            </a:r>
            <a:r>
              <a:rPr kumimoji="0" lang="en-US" sz="2000" b="1" i="0" u="none" strike="noStrike" kern="0" cap="none" spc="0" normalizeH="0" baseline="0" noProof="0" dirty="0">
                <a:ln>
                  <a:noFill/>
                </a:ln>
                <a:solidFill>
                  <a:sysClr val="windowText" lastClr="000000"/>
                </a:solidFill>
                <a:effectLst/>
                <a:uLnTx/>
                <a:uFillTx/>
              </a:rPr>
              <a:t>-mail</a:t>
            </a:r>
            <a:r>
              <a:rPr kumimoji="0" lang="ru-RU" sz="2000" b="1" i="0" u="none" strike="noStrike" kern="0" cap="none" spc="0" normalizeH="0" baseline="0" noProof="0" dirty="0">
                <a:ln>
                  <a:noFill/>
                </a:ln>
                <a:solidFill>
                  <a:sysClr val="windowText" lastClr="000000"/>
                </a:solidFill>
                <a:effectLst/>
                <a:uLnTx/>
                <a:uFillTx/>
              </a:rPr>
              <a:t>: </a:t>
            </a:r>
            <a:br>
              <a:rPr kumimoji="0" lang="ru-RU"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hlinkClick r:id="rId2"/>
              </a:rPr>
              <a:t>iermilovas@mail.ru</a:t>
            </a:r>
            <a:r>
              <a:rPr kumimoji="0" lang="en-US" sz="2000" b="0" i="0" u="none" strike="noStrike" kern="0" cap="none" spc="0" normalizeH="0" baseline="0" noProof="0" dirty="0">
                <a:ln>
                  <a:noFill/>
                </a:ln>
                <a:solidFill>
                  <a:sysClr val="windowText" lastClr="000000"/>
                </a:solidFill>
                <a:effectLst/>
                <a:uLnTx/>
                <a:uFillTx/>
              </a:rPr>
              <a:t> </a:t>
            </a:r>
            <a:br>
              <a:rPr kumimoji="0" lang="ru-RU" sz="2000" b="0" i="0" u="none" strike="noStrike" kern="0" cap="none" spc="0" normalizeH="0" baseline="0" noProof="0" dirty="0">
                <a:ln>
                  <a:noFill/>
                </a:ln>
                <a:solidFill>
                  <a:sysClr val="windowText" lastClr="000000"/>
                </a:solidFill>
                <a:effectLst/>
                <a:uLnTx/>
                <a:uFillTx/>
              </a:rPr>
            </a:br>
            <a:endParaRPr lang="ru-RU" sz="2000" dirty="0">
              <a:latin typeface="+mn-lt"/>
            </a:endParaRPr>
          </a:p>
        </p:txBody>
      </p:sp>
    </p:spTree>
    <p:extLst>
      <p:ext uri="{BB962C8B-B14F-4D97-AF65-F5344CB8AC3E}">
        <p14:creationId xmlns:p14="http://schemas.microsoft.com/office/powerpoint/2010/main" val="246506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2B36DD2-9E08-4B71-B83A-889F896E3CE2}"/>
              </a:ext>
            </a:extLst>
          </p:cNvPr>
          <p:cNvSpPr>
            <a:spLocks noGrp="1"/>
          </p:cNvSpPr>
          <p:nvPr>
            <p:ph type="subTitle" idx="1"/>
          </p:nvPr>
        </p:nvSpPr>
        <p:spPr>
          <a:xfrm>
            <a:off x="637735" y="1195754"/>
            <a:ext cx="10916529" cy="5936566"/>
          </a:xfrm>
        </p:spPr>
        <p:txBody>
          <a:bodyPr>
            <a:normAutofit/>
          </a:bodyPr>
          <a:lstStyle/>
          <a:p>
            <a:r>
              <a:rPr lang="ru-RU" sz="2000" dirty="0">
                <a:effectLst/>
                <a:ea typeface="Calibri" panose="020F0502020204030204" pitchFamily="34" charset="0"/>
              </a:rPr>
              <a:t>	</a:t>
            </a:r>
            <a:r>
              <a:rPr lang="ru-RU" sz="2200" b="1" dirty="0">
                <a:solidFill>
                  <a:srgbClr val="FF0000"/>
                </a:solidFill>
                <a:effectLst/>
                <a:ea typeface="Calibri" panose="020F0502020204030204" pitchFamily="34" charset="0"/>
              </a:rPr>
              <a:t>НАГЛЯДНОЕ УЧЕБНО - МЕТОДИЧЕСКОЕ ПОСОБИЕ СОДЕРЖИТ СИСТЕМАТИЗИРОВАННОЕ РУКОВОДСТВО ВЫПОЛНЕНИИ ТЕХНИКИ «КАЛЕЙДОСКОП».</a:t>
            </a:r>
          </a:p>
          <a:p>
            <a:pPr algn="just"/>
            <a:r>
              <a:rPr lang="ru-RU" sz="2000" dirty="0">
                <a:effectLst/>
                <a:ea typeface="Calibri" panose="020F0502020204030204" pitchFamily="34" charset="0"/>
              </a:rPr>
              <a:t> 	С подробным описанием выполнения авторская разработка может быть использована в разделе </a:t>
            </a:r>
            <a:r>
              <a:rPr lang="ru-RU" sz="2000" dirty="0">
                <a:effectLst/>
                <a:ea typeface="Calibri" panose="020F0502020204030204" pitchFamily="34" charset="0"/>
                <a:cs typeface="Times New Roman" panose="02020603050405020304" pitchFamily="18" charset="0"/>
              </a:rPr>
              <a:t>«</a:t>
            </a:r>
            <a:r>
              <a:rPr lang="ru-RU" sz="2000" dirty="0">
                <a:effectLst/>
                <a:ea typeface="Times New Roman" panose="02020603050405020304" pitchFamily="18" charset="0"/>
                <a:cs typeface="Times New Roman" panose="02020603050405020304" pitchFamily="18" charset="0"/>
              </a:rPr>
              <a:t>Декоративные изделия из нетрадиционных материалов»</a:t>
            </a:r>
            <a:r>
              <a:rPr lang="ru-RU" sz="2000" dirty="0">
                <a:ea typeface="Times New Roman" panose="02020603050405020304" pitchFamily="18" charset="0"/>
                <a:cs typeface="Times New Roman" panose="02020603050405020304" pitchFamily="18" charset="0"/>
              </a:rPr>
              <a:t>, «Валяние из шерсти».</a:t>
            </a:r>
            <a:endParaRPr lang="ru-RU" sz="2000" dirty="0">
              <a:effectLst/>
              <a:ea typeface="Calibri" panose="020F0502020204030204" pitchFamily="34" charset="0"/>
              <a:cs typeface="Times New Roman" panose="02020603050405020304" pitchFamily="18" charset="0"/>
            </a:endParaRPr>
          </a:p>
          <a:p>
            <a:pPr algn="just"/>
            <a:endParaRPr lang="ru-RU" sz="2000" dirty="0">
              <a:effectLst/>
              <a:ea typeface="Calibri" panose="020F0502020204030204" pitchFamily="34" charset="0"/>
              <a:cs typeface="Times New Roman" panose="02020603050405020304" pitchFamily="18" charset="0"/>
            </a:endParaRPr>
          </a:p>
          <a:p>
            <a:pPr algn="just"/>
            <a:r>
              <a:rPr lang="ru-RU" sz="2000" dirty="0">
                <a:effectLst/>
                <a:ea typeface="Calibri" panose="020F0502020204030204" pitchFamily="34" charset="0"/>
              </a:rPr>
              <a:t> 	За основу  взяты два вида  декоративно – прикладного искусства: «Валяние из шерсти» и «Батик», усовершенствовав, видоизменив – получилась техника «Калейдоскоп». Цветовой колорит позволяет смешивать цвета и создавать неповторимые фактуры, рисунки. Для детей это будет увлекательным и приятным занятием, которое будет развивать фантазию, воображение, креативное мышление они  также смогут самостоятельно выполнять  все этапы работы.</a:t>
            </a:r>
            <a:br>
              <a:rPr lang="ru-RU" sz="2000" dirty="0">
                <a:effectLst/>
                <a:ea typeface="Calibri" panose="020F0502020204030204" pitchFamily="34" charset="0"/>
              </a:rPr>
            </a:br>
            <a:br>
              <a:rPr lang="ru-RU" sz="2000" dirty="0">
                <a:effectLst/>
                <a:ea typeface="Calibri" panose="020F0502020204030204" pitchFamily="34" charset="0"/>
              </a:rPr>
            </a:br>
            <a:r>
              <a:rPr lang="ru-RU" sz="2000" dirty="0">
                <a:effectLst/>
                <a:ea typeface="Calibri" panose="020F0502020204030204" pitchFamily="34" charset="0"/>
              </a:rPr>
              <a:t>	Особенностью данной техники </a:t>
            </a:r>
            <a:r>
              <a:rPr lang="ru-RU" sz="2000" dirty="0">
                <a:ea typeface="Calibri" panose="020F0502020204030204" pitchFamily="34" charset="0"/>
              </a:rPr>
              <a:t>является</a:t>
            </a:r>
            <a:r>
              <a:rPr lang="ru-RU" sz="2000" dirty="0">
                <a:effectLst/>
                <a:ea typeface="Calibri" panose="020F0502020204030204" pitchFamily="34" charset="0"/>
              </a:rPr>
              <a:t> модифицирование наших традиций и народных </a:t>
            </a:r>
            <a:r>
              <a:rPr lang="ru-RU" sz="2000" dirty="0">
                <a:ea typeface="Calibri" panose="020F0502020204030204" pitchFamily="34" charset="0"/>
              </a:rPr>
              <a:t>промыслов</a:t>
            </a:r>
            <a:r>
              <a:rPr lang="ru-RU" sz="2000" dirty="0">
                <a:effectLst/>
                <a:ea typeface="Calibri" panose="020F0502020204030204" pitchFamily="34" charset="0"/>
              </a:rPr>
              <a:t>. </a:t>
            </a:r>
            <a:br>
              <a:rPr lang="ru-RU" sz="2000" dirty="0">
                <a:effectLst/>
                <a:ea typeface="Calibri" panose="020F0502020204030204" pitchFamily="34" charset="0"/>
              </a:rPr>
            </a:br>
            <a:endParaRPr lang="ru-RU" sz="2000" dirty="0"/>
          </a:p>
        </p:txBody>
      </p:sp>
    </p:spTree>
    <p:extLst>
      <p:ext uri="{BB962C8B-B14F-4D97-AF65-F5344CB8AC3E}">
        <p14:creationId xmlns:p14="http://schemas.microsoft.com/office/powerpoint/2010/main" val="263393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4525E-67CA-470D-B70F-31951CBDBD54}"/>
              </a:ext>
            </a:extLst>
          </p:cNvPr>
          <p:cNvSpPr>
            <a:spLocks noGrp="1"/>
          </p:cNvSpPr>
          <p:nvPr>
            <p:ph type="title"/>
          </p:nvPr>
        </p:nvSpPr>
        <p:spPr>
          <a:xfrm>
            <a:off x="300251" y="365123"/>
            <a:ext cx="11477767" cy="6267689"/>
          </a:xfrm>
        </p:spPr>
        <p:txBody>
          <a:bodyPr>
            <a:normAutofit/>
          </a:bodyPr>
          <a:lstStyle/>
          <a:p>
            <a:pPr indent="449580" algn="just">
              <a:lnSpc>
                <a:spcPct val="115000"/>
              </a:lnSpc>
              <a:spcAft>
                <a:spcPts val="800"/>
              </a:spcAft>
            </a:pPr>
            <a:r>
              <a:rPr lang="ru-RU" sz="2200" b="1" dirty="0">
                <a:solidFill>
                  <a:srgbClr val="FF0000"/>
                </a:solidFill>
                <a:effectLst/>
                <a:latin typeface="+mn-lt"/>
                <a:ea typeface="Calibri" panose="020F0502020204030204" pitchFamily="34" charset="0"/>
                <a:cs typeface="Times New Roman" panose="02020603050405020304" pitchFamily="18" charset="0"/>
              </a:rPr>
              <a:t>ЦЕЛЬ:</a:t>
            </a:r>
            <a:r>
              <a:rPr lang="ru-RU" sz="2000" b="1" dirty="0">
                <a:solidFill>
                  <a:srgbClr val="FF0000"/>
                </a:solidFill>
                <a:latin typeface="+mn-lt"/>
                <a:ea typeface="Calibri" panose="020F0502020204030204" pitchFamily="34" charset="0"/>
                <a:cs typeface="Times New Roman" panose="02020603050405020304" pitchFamily="18" charset="0"/>
              </a:rPr>
              <a:t> </a:t>
            </a:r>
            <a:br>
              <a:rPr lang="ru-RU" sz="2000" b="1" dirty="0">
                <a:solidFill>
                  <a:srgbClr val="FF0000"/>
                </a:solidFill>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Освоение техники «Калейдоскоп» средствами декоративно – прикладного искусства.</a:t>
            </a:r>
            <a:br>
              <a:rPr lang="ru-RU" sz="2000" dirty="0">
                <a:effectLst/>
                <a:latin typeface="+mn-lt"/>
                <a:ea typeface="Calibri" panose="020F0502020204030204" pitchFamily="34" charset="0"/>
                <a:cs typeface="Times New Roman" panose="02020603050405020304" pitchFamily="18" charset="0"/>
              </a:rPr>
            </a:br>
            <a:br>
              <a:rPr lang="ru-RU" sz="2200" dirty="0">
                <a:effectLst/>
                <a:latin typeface="+mn-lt"/>
                <a:ea typeface="Calibri" panose="020F0502020204030204" pitchFamily="34" charset="0"/>
                <a:cs typeface="Times New Roman" panose="02020603050405020304" pitchFamily="18" charset="0"/>
              </a:rPr>
            </a:br>
            <a:r>
              <a:rPr lang="ru-RU" sz="2200" b="1" dirty="0">
                <a:solidFill>
                  <a:srgbClr val="FF0000"/>
                </a:solidFill>
                <a:effectLst/>
                <a:latin typeface="+mn-lt"/>
                <a:ea typeface="Calibri" panose="020F0502020204030204" pitchFamily="34" charset="0"/>
                <a:cs typeface="Times New Roman" panose="02020603050405020304" pitchFamily="18" charset="0"/>
              </a:rPr>
              <a:t>ЗАДАЧИ:</a:t>
            </a:r>
            <a:br>
              <a:rPr lang="ru-RU" sz="2200" b="1" dirty="0">
                <a:solidFill>
                  <a:srgbClr val="FF0000"/>
                </a:solidFill>
                <a:effectLst/>
                <a:latin typeface="+mn-lt"/>
                <a:ea typeface="Calibri" panose="020F0502020204030204" pitchFamily="34" charset="0"/>
                <a:cs typeface="Times New Roman" panose="02020603050405020304" pitchFamily="18" charset="0"/>
              </a:rPr>
            </a:br>
            <a:r>
              <a:rPr lang="ru-RU" sz="2000" b="1" i="1" dirty="0">
                <a:effectLst/>
                <a:latin typeface="+mn-lt"/>
                <a:ea typeface="Calibri" panose="020F0502020204030204" pitchFamily="34" charset="0"/>
                <a:cs typeface="Times New Roman" panose="02020603050405020304" pitchFamily="18" charset="0"/>
              </a:rPr>
              <a:t>Предметные: </a:t>
            </a:r>
            <a:br>
              <a:rPr lang="ru-RU" sz="2200" dirty="0">
                <a:effectLst/>
                <a:latin typeface="+mn-lt"/>
                <a:ea typeface="Calibri" panose="020F0502020204030204" pitchFamily="34" charset="0"/>
                <a:cs typeface="Times New Roman" panose="02020603050405020304" pitchFamily="18" charset="0"/>
              </a:rPr>
            </a:br>
            <a:r>
              <a:rPr lang="ru-RU" sz="2200" dirty="0">
                <a:effectLst/>
                <a:latin typeface="+mn-lt"/>
                <a:ea typeface="Calibri" panose="020F0502020204030204" pitchFamily="34" charset="0"/>
                <a:cs typeface="Times New Roman" panose="02020603050405020304" pitchFamily="18" charset="0"/>
              </a:rPr>
              <a:t>1. </a:t>
            </a:r>
            <a:r>
              <a:rPr lang="ru-RU" sz="2000" dirty="0">
                <a:effectLst/>
                <a:latin typeface="+mn-lt"/>
                <a:ea typeface="Calibri" panose="020F0502020204030204" pitchFamily="34" charset="0"/>
                <a:cs typeface="Times New Roman" panose="02020603050405020304" pitchFamily="18" charset="0"/>
              </a:rPr>
              <a:t>Приобретение новых умений в изучении техники «Калейдоскоп» при изготовление изделий нетрадиционными способами;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Приобретение навыков с материалами и инструментами при выполнении изделий.</a:t>
            </a:r>
            <a:br>
              <a:rPr lang="ru-RU" sz="2000" dirty="0">
                <a:effectLst/>
                <a:latin typeface="+mn-lt"/>
                <a:ea typeface="Calibri" panose="020F0502020204030204" pitchFamily="34" charset="0"/>
                <a:cs typeface="Times New Roman" panose="02020603050405020304" pitchFamily="18" charset="0"/>
              </a:rPr>
            </a:br>
            <a:r>
              <a:rPr lang="ru-RU" sz="2000" b="1" i="1" dirty="0">
                <a:effectLst/>
                <a:latin typeface="+mn-lt"/>
                <a:ea typeface="Calibri" panose="020F0502020204030204" pitchFamily="34" charset="0"/>
                <a:cs typeface="Times New Roman" panose="02020603050405020304" pitchFamily="18" charset="0"/>
              </a:rPr>
              <a:t>Метапредметные:</a:t>
            </a:r>
            <a:br>
              <a:rPr lang="ru-RU" sz="2000" b="1" i="1"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 Развитие трудолюбия, усидчивости, работоспособности, умения составлять композиции;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Умение работать в коллективе.                           </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  </a:t>
            </a:r>
            <a:r>
              <a:rPr lang="ru-RU" sz="2000" b="1" i="1" dirty="0">
                <a:effectLst/>
                <a:latin typeface="+mn-lt"/>
                <a:ea typeface="Calibri" panose="020F0502020204030204" pitchFamily="34" charset="0"/>
                <a:cs typeface="Times New Roman" panose="02020603050405020304" pitchFamily="18" charset="0"/>
              </a:rPr>
              <a:t>Личностные:</a:t>
            </a:r>
            <a:br>
              <a:rPr lang="ru-RU" sz="2000" b="1" i="1"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 Формирование уважения и почитания традиций на Руси;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Формирование творческого воображения и фантазии.</a:t>
            </a:r>
            <a:endParaRPr lang="ru-RU" sz="2000" b="1" i="1" dirty="0">
              <a:latin typeface="+mn-lt"/>
            </a:endParaRPr>
          </a:p>
        </p:txBody>
      </p:sp>
    </p:spTree>
    <p:extLst>
      <p:ext uri="{BB962C8B-B14F-4D97-AF65-F5344CB8AC3E}">
        <p14:creationId xmlns:p14="http://schemas.microsoft.com/office/powerpoint/2010/main" val="13042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4525E-67CA-470D-B70F-31951CBDBD54}"/>
              </a:ext>
            </a:extLst>
          </p:cNvPr>
          <p:cNvSpPr>
            <a:spLocks noGrp="1"/>
          </p:cNvSpPr>
          <p:nvPr>
            <p:ph type="title"/>
          </p:nvPr>
        </p:nvSpPr>
        <p:spPr>
          <a:xfrm>
            <a:off x="166048" y="54591"/>
            <a:ext cx="11859904" cy="6748818"/>
          </a:xfrm>
        </p:spPr>
        <p:txBody>
          <a:bodyPr>
            <a:noAutofit/>
          </a:bodyPr>
          <a:lstStyle/>
          <a:p>
            <a:pPr>
              <a:lnSpc>
                <a:spcPct val="107000"/>
              </a:lnSpc>
              <a:spcAft>
                <a:spcPts val="800"/>
              </a:spcAft>
            </a:pPr>
            <a:r>
              <a:rPr lang="ru-RU" sz="2200" b="1" dirty="0">
                <a:effectLst/>
                <a:latin typeface="+mn-lt"/>
                <a:ea typeface="Times New Roman" panose="02020603050405020304" pitchFamily="18" charset="0"/>
                <a:cs typeface="Times New Roman" panose="02020603050405020304" pitchFamily="18" charset="0"/>
              </a:rPr>
              <a:t>                                                             </a:t>
            </a:r>
            <a:r>
              <a:rPr lang="ru-RU" sz="2200" b="1" dirty="0">
                <a:solidFill>
                  <a:srgbClr val="C00000"/>
                </a:solidFill>
                <a:effectLst/>
                <a:latin typeface="+mn-lt"/>
                <a:ea typeface="Times New Roman" panose="02020603050405020304" pitchFamily="18" charset="0"/>
                <a:cs typeface="Times New Roman" panose="02020603050405020304" pitchFamily="18" charset="0"/>
              </a:rPr>
              <a:t>ОЖИДАЕМЫЕ РЕЗУЛЬТАТЫ:</a:t>
            </a:r>
            <a:br>
              <a:rPr lang="ru-RU" sz="2200" b="1" dirty="0">
                <a:solidFill>
                  <a:srgbClr val="C00000"/>
                </a:solidFill>
                <a:effectLst/>
                <a:latin typeface="+mn-lt"/>
                <a:ea typeface="Times New Roman" panose="02020603050405020304" pitchFamily="18" charset="0"/>
                <a:cs typeface="Times New Roman" panose="02020603050405020304" pitchFamily="18" charset="0"/>
              </a:rPr>
            </a:br>
            <a:r>
              <a:rPr lang="ru-RU" sz="2200" b="1" dirty="0">
                <a:effectLst/>
                <a:latin typeface="+mn-lt"/>
                <a:ea typeface="Times New Roman" panose="02020603050405020304" pitchFamily="18" charset="0"/>
                <a:cs typeface="Times New Roman" panose="02020603050405020304" pitchFamily="18" charset="0"/>
              </a:rPr>
              <a:t> </a:t>
            </a:r>
            <a:br>
              <a:rPr lang="ru-RU" sz="2000" dirty="0">
                <a:effectLst/>
                <a:latin typeface="+mn-lt"/>
                <a:ea typeface="Calibri" panose="020F0502020204030204" pitchFamily="34" charset="0"/>
                <a:cs typeface="Times New Roman" panose="02020603050405020304" pitchFamily="18" charset="0"/>
              </a:rPr>
            </a:br>
            <a:r>
              <a:rPr lang="ru-RU" sz="2000" b="1" i="1" dirty="0">
                <a:effectLst/>
                <a:latin typeface="+mn-lt"/>
                <a:ea typeface="Calibri" panose="020F0502020204030204" pitchFamily="34" charset="0"/>
                <a:cs typeface="Times New Roman" panose="02020603050405020304" pitchFamily="18" charset="0"/>
              </a:rPr>
              <a:t>Предметные: </a:t>
            </a:r>
            <a:br>
              <a:rPr lang="ru-RU" sz="2200" dirty="0">
                <a:effectLst/>
                <a:latin typeface="+mn-lt"/>
                <a:ea typeface="Calibri" panose="020F0502020204030204" pitchFamily="34" charset="0"/>
                <a:cs typeface="Times New Roman" panose="02020603050405020304" pitchFamily="18" charset="0"/>
              </a:rPr>
            </a:br>
            <a:r>
              <a:rPr lang="ru-RU" sz="2200" dirty="0">
                <a:effectLst/>
                <a:latin typeface="+mn-lt"/>
                <a:ea typeface="Calibri" panose="020F0502020204030204" pitchFamily="34" charset="0"/>
                <a:cs typeface="Times New Roman" panose="02020603050405020304" pitchFamily="18" charset="0"/>
              </a:rPr>
              <a:t>1. </a:t>
            </a:r>
            <a:r>
              <a:rPr lang="ru-RU" sz="2000" dirty="0">
                <a:effectLst/>
                <a:latin typeface="+mn-lt"/>
                <a:ea typeface="Calibri" panose="020F0502020204030204" pitchFamily="34" charset="0"/>
                <a:cs typeface="Times New Roman" panose="02020603050405020304" pitchFamily="18" charset="0"/>
              </a:rPr>
              <a:t>Приобретен навык  в изучении техники «Калейдоскоп» при изготовление изделий нетрадиционными способами;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Приобретены умения правильного использования материалов и инструментов при выполнении изделий.</a:t>
            </a:r>
            <a:br>
              <a:rPr lang="ru-RU" sz="2000" dirty="0">
                <a:effectLst/>
                <a:latin typeface="+mn-lt"/>
                <a:ea typeface="Calibri" panose="020F0502020204030204" pitchFamily="34" charset="0"/>
                <a:cs typeface="Times New Roman" panose="02020603050405020304" pitchFamily="18" charset="0"/>
              </a:rPr>
            </a:br>
            <a:r>
              <a:rPr lang="ru-RU" sz="2000" b="1" i="1" dirty="0">
                <a:effectLst/>
                <a:latin typeface="+mn-lt"/>
                <a:ea typeface="Calibri" panose="020F0502020204030204" pitchFamily="34" charset="0"/>
                <a:cs typeface="Times New Roman" panose="02020603050405020304" pitchFamily="18" charset="0"/>
              </a:rPr>
              <a:t>Метапредметные:</a:t>
            </a:r>
            <a:br>
              <a:rPr lang="ru-RU" sz="2000" b="1" i="1"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 Развиты положительные качества при работе: трудолюбие, усидчивость, работоспособность, умение составлять композиции;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Развиты коммуникативные навыки работы в коллективе.                           </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  </a:t>
            </a:r>
            <a:r>
              <a:rPr lang="ru-RU" sz="2000" b="1" i="1" dirty="0">
                <a:effectLst/>
                <a:latin typeface="+mn-lt"/>
                <a:ea typeface="Calibri" panose="020F0502020204030204" pitchFamily="34" charset="0"/>
                <a:cs typeface="Times New Roman" panose="02020603050405020304" pitchFamily="18" charset="0"/>
              </a:rPr>
              <a:t>Личностные:</a:t>
            </a:r>
            <a:br>
              <a:rPr lang="ru-RU" sz="2000" b="1" i="1"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 Сформирован познавательный интерес   к русской культуре и традициям русского народа;</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Сформированы индивидуально – личностные взгляды на  творчество воображения и фантазии.</a:t>
            </a:r>
            <a:endParaRPr lang="ru-RU" sz="2000" dirty="0">
              <a:latin typeface="+mn-lt"/>
            </a:endParaRPr>
          </a:p>
        </p:txBody>
      </p:sp>
    </p:spTree>
    <p:extLst>
      <p:ext uri="{BB962C8B-B14F-4D97-AF65-F5344CB8AC3E}">
        <p14:creationId xmlns:p14="http://schemas.microsoft.com/office/powerpoint/2010/main" val="360969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5C8E2F-CD0E-486B-8257-DDA900823DAC}"/>
              </a:ext>
            </a:extLst>
          </p:cNvPr>
          <p:cNvSpPr>
            <a:spLocks noGrp="1"/>
          </p:cNvSpPr>
          <p:nvPr>
            <p:ph type="title"/>
          </p:nvPr>
        </p:nvSpPr>
        <p:spPr>
          <a:xfrm>
            <a:off x="379828" y="365124"/>
            <a:ext cx="10973972" cy="6049743"/>
          </a:xfrm>
        </p:spPr>
        <p:txBody>
          <a:bodyPr>
            <a:normAutofit/>
          </a:bodyPr>
          <a:lstStyle/>
          <a:p>
            <a:r>
              <a:rPr lang="ru-RU" sz="2200" b="1" dirty="0">
                <a:solidFill>
                  <a:srgbClr val="C00000"/>
                </a:solidFill>
                <a:effectLst/>
                <a:latin typeface="+mn-lt"/>
                <a:ea typeface="Times New Roman" panose="02020603050405020304" pitchFamily="18" charset="0"/>
                <a:cs typeface="Times New Roman" panose="02020603050405020304" pitchFamily="18" charset="0"/>
              </a:rPr>
              <a:t>МАТЕРИАЛЫ И ИНСТРУМЕНТЫ:</a:t>
            </a:r>
            <a:br>
              <a:rPr lang="ru-RU" sz="2000" dirty="0">
                <a:solidFill>
                  <a:srgbClr val="C00000"/>
                </a:solidFill>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 </a:t>
            </a:r>
            <a:r>
              <a:rPr lang="ru-RU" sz="2000" dirty="0" err="1">
                <a:effectLst/>
                <a:latin typeface="+mn-lt"/>
                <a:ea typeface="Times New Roman" panose="02020603050405020304" pitchFamily="18" charset="0"/>
                <a:cs typeface="Times New Roman" panose="02020603050405020304" pitchFamily="18" charset="0"/>
              </a:rPr>
              <a:t>Икеевская</a:t>
            </a:r>
            <a:r>
              <a:rPr lang="ru-RU" sz="2000" dirty="0">
                <a:effectLst/>
                <a:latin typeface="+mn-lt"/>
                <a:ea typeface="Times New Roman" panose="02020603050405020304" pitchFamily="18" charset="0"/>
                <a:cs typeface="Times New Roman" panose="02020603050405020304" pitchFamily="18" charset="0"/>
              </a:rPr>
              <a:t> и пупырчатая пленка</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2. </a:t>
            </a:r>
            <a:r>
              <a:rPr lang="ru-RU" sz="2000" dirty="0">
                <a:effectLst/>
                <a:latin typeface="+mn-lt"/>
                <a:ea typeface="Times New Roman" panose="02020603050405020304" pitchFamily="18" charset="0"/>
                <a:cs typeface="Times New Roman" panose="02020603050405020304" pitchFamily="18" charset="0"/>
              </a:rPr>
              <a:t>Шерсть разных оттенков, вискоза</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3. </a:t>
            </a:r>
            <a:r>
              <a:rPr lang="ru-RU" sz="2000" dirty="0" err="1">
                <a:effectLst/>
                <a:latin typeface="+mn-lt"/>
                <a:ea typeface="Times New Roman" panose="02020603050405020304" pitchFamily="18" charset="0"/>
                <a:cs typeface="Times New Roman" panose="02020603050405020304" pitchFamily="18" charset="0"/>
              </a:rPr>
              <a:t>Шлифмашинка</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4. </a:t>
            </a:r>
            <a:r>
              <a:rPr lang="ru-RU" sz="2000" dirty="0">
                <a:effectLst/>
                <a:latin typeface="+mn-lt"/>
                <a:ea typeface="Times New Roman" panose="02020603050405020304" pitchFamily="18" charset="0"/>
                <a:cs typeface="Times New Roman" panose="02020603050405020304" pitchFamily="18" charset="0"/>
              </a:rPr>
              <a:t>Мыло или </a:t>
            </a:r>
            <a:r>
              <a:rPr lang="ru-RU" sz="2000" dirty="0" err="1">
                <a:effectLst/>
                <a:latin typeface="+mn-lt"/>
                <a:ea typeface="Times New Roman" panose="02020603050405020304" pitchFamily="18" charset="0"/>
                <a:cs typeface="Times New Roman" panose="02020603050405020304" pitchFamily="18" charset="0"/>
              </a:rPr>
              <a:t>фейри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5. </a:t>
            </a:r>
            <a:r>
              <a:rPr lang="ru-RU" sz="2000" dirty="0">
                <a:effectLst/>
                <a:latin typeface="+mn-lt"/>
                <a:ea typeface="Times New Roman" panose="02020603050405020304" pitchFamily="18" charset="0"/>
                <a:cs typeface="Times New Roman" panose="02020603050405020304" pitchFamily="18" charset="0"/>
              </a:rPr>
              <a:t>Шифон, органза, шелк</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6. </a:t>
            </a:r>
            <a:r>
              <a:rPr lang="ru-RU" sz="2000" dirty="0">
                <a:effectLst/>
                <a:latin typeface="+mn-lt"/>
                <a:ea typeface="Times New Roman" panose="02020603050405020304" pitchFamily="18" charset="0"/>
                <a:cs typeface="Times New Roman" panose="02020603050405020304" pitchFamily="18" charset="0"/>
              </a:rPr>
              <a:t>Ножницы, непроливайка </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7. </a:t>
            </a:r>
            <a:r>
              <a:rPr lang="ru-RU" sz="2000" dirty="0">
                <a:effectLst/>
                <a:latin typeface="+mn-lt"/>
                <a:ea typeface="Times New Roman" panose="02020603050405020304" pitchFamily="18" charset="0"/>
                <a:cs typeface="Times New Roman" panose="02020603050405020304" pitchFamily="18" charset="0"/>
              </a:rPr>
              <a:t>Спиртовые чернила, акриловые краски</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8. </a:t>
            </a:r>
            <a:r>
              <a:rPr lang="ru-RU" sz="2000" dirty="0">
                <a:effectLst/>
                <a:latin typeface="+mn-lt"/>
                <a:ea typeface="Times New Roman" panose="02020603050405020304" pitchFamily="18" charset="0"/>
                <a:cs typeface="Times New Roman" panose="02020603050405020304" pitchFamily="18" charset="0"/>
              </a:rPr>
              <a:t>Разбавитель для чернил</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9. </a:t>
            </a:r>
            <a:r>
              <a:rPr lang="ru-RU" sz="2000" dirty="0">
                <a:effectLst/>
                <a:latin typeface="+mn-lt"/>
                <a:ea typeface="Times New Roman" panose="02020603050405020304" pitchFamily="18" charset="0"/>
                <a:cs typeface="Times New Roman" panose="02020603050405020304" pitchFamily="18" charset="0"/>
              </a:rPr>
              <a:t>Клеевой пистолет, стержни к нему</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10. </a:t>
            </a:r>
            <a:r>
              <a:rPr lang="ru-RU" sz="2000" dirty="0">
                <a:effectLst/>
                <a:latin typeface="+mn-lt"/>
                <a:ea typeface="Times New Roman" panose="02020603050405020304" pitchFamily="18" charset="0"/>
                <a:cs typeface="Times New Roman" panose="02020603050405020304" pitchFamily="18" charset="0"/>
              </a:rPr>
              <a:t>Чески, фломастер, кисти</a:t>
            </a:r>
            <a:br>
              <a:rPr lang="ru-RU" sz="2000" dirty="0">
                <a:latin typeface="+mn-lt"/>
                <a:ea typeface="Times New Roman" panose="02020603050405020304" pitchFamily="18" charset="0"/>
                <a:cs typeface="Times New Roman" panose="02020603050405020304" pitchFamily="18" charset="0"/>
              </a:rPr>
            </a:br>
            <a:r>
              <a:rPr lang="ru-RU" sz="2000" dirty="0">
                <a:latin typeface="+mn-lt"/>
                <a:ea typeface="Times New Roman" panose="02020603050405020304" pitchFamily="18" charset="0"/>
                <a:cs typeface="Times New Roman" panose="02020603050405020304" pitchFamily="18" charset="0"/>
              </a:rPr>
              <a:t>11. И</a:t>
            </a:r>
            <a:r>
              <a:rPr lang="ru-RU" sz="2000" dirty="0">
                <a:effectLst/>
                <a:latin typeface="+mn-lt"/>
                <a:ea typeface="Times New Roman" panose="02020603050405020304" pitchFamily="18" charset="0"/>
                <a:cs typeface="Times New Roman" panose="02020603050405020304" pitchFamily="18" charset="0"/>
              </a:rPr>
              <a:t>гла для валяния, губка</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Calibri" panose="020F0502020204030204" pitchFamily="34" charset="0"/>
                <a:cs typeface="Times New Roman" panose="02020603050405020304" pitchFamily="18" charset="0"/>
              </a:rPr>
              <a:t>12.</a:t>
            </a:r>
            <a:r>
              <a:rPr lang="ru-RU" sz="2000" dirty="0">
                <a:effectLst/>
                <a:latin typeface="+mn-lt"/>
                <a:ea typeface="Times New Roman" panose="02020603050405020304" pitchFamily="18" charset="0"/>
                <a:cs typeface="Times New Roman" panose="02020603050405020304" pitchFamily="18" charset="0"/>
              </a:rPr>
              <a:t> Различные декоративные элементы</a:t>
            </a:r>
            <a:br>
              <a:rPr lang="ru-RU" sz="2000" dirty="0">
                <a:effectLst/>
                <a:latin typeface="+mn-lt"/>
                <a:ea typeface="Calibri" panose="020F0502020204030204" pitchFamily="34" charset="0"/>
                <a:cs typeface="Times New Roman" panose="02020603050405020304" pitchFamily="18" charset="0"/>
              </a:rPr>
            </a:br>
            <a:r>
              <a:rPr lang="ru-RU" sz="2000" dirty="0">
                <a:effectLst/>
                <a:latin typeface="+mn-lt"/>
                <a:ea typeface="Times New Roman" panose="02020603050405020304" pitchFamily="18" charset="0"/>
                <a:cs typeface="Times New Roman" panose="02020603050405020304" pitchFamily="18" charset="0"/>
              </a:rPr>
              <a:t> 13. Картон, рамки</a:t>
            </a:r>
            <a:br>
              <a:rPr lang="ru-RU" sz="2000" dirty="0">
                <a:effectLst/>
                <a:latin typeface="+mn-lt"/>
                <a:ea typeface="Calibri" panose="020F0502020204030204" pitchFamily="34" charset="0"/>
                <a:cs typeface="Times New Roman" panose="02020603050405020304" pitchFamily="18" charset="0"/>
              </a:rPr>
            </a:br>
            <a:r>
              <a:rPr lang="ru-RU" sz="2000" dirty="0">
                <a:latin typeface="+mn-lt"/>
                <a:ea typeface="Times New Roman" panose="02020603050405020304" pitchFamily="18" charset="0"/>
                <a:cs typeface="Times New Roman" panose="02020603050405020304" pitchFamily="18" charset="0"/>
              </a:rPr>
              <a:t>14.</a:t>
            </a:r>
            <a:r>
              <a:rPr lang="ru-RU" sz="2000" dirty="0">
                <a:effectLst/>
                <a:latin typeface="+mn-lt"/>
                <a:ea typeface="Times New Roman" panose="02020603050405020304" pitchFamily="18" charset="0"/>
                <a:cs typeface="Times New Roman" panose="02020603050405020304" pitchFamily="18" charset="0"/>
              </a:rPr>
              <a:t>Пряжа, фетр</a:t>
            </a:r>
            <a:br>
              <a:rPr lang="ru-RU" sz="2000" dirty="0">
                <a:effectLst/>
                <a:latin typeface="+mn-lt"/>
                <a:ea typeface="Times New Roman" panose="02020603050405020304" pitchFamily="18" charset="0"/>
                <a:cs typeface="Times New Roman" panose="02020603050405020304" pitchFamily="18" charset="0"/>
              </a:rPr>
            </a:br>
            <a:endParaRPr lang="ru-RU" sz="2000" dirty="0">
              <a:latin typeface="+mn-lt"/>
            </a:endParaRPr>
          </a:p>
        </p:txBody>
      </p:sp>
      <p:pic>
        <p:nvPicPr>
          <p:cNvPr id="3" name="Рисунок 2">
            <a:extLst>
              <a:ext uri="{FF2B5EF4-FFF2-40B4-BE49-F238E27FC236}">
                <a16:creationId xmlns:a16="http://schemas.microsoft.com/office/drawing/2014/main" id="{95308A0C-9C65-49B3-AB8F-CDFA151AEA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0006" y="666623"/>
            <a:ext cx="5903794" cy="4939352"/>
          </a:xfrm>
          <a:prstGeom prst="rect">
            <a:avLst/>
          </a:prstGeom>
        </p:spPr>
      </p:pic>
    </p:spTree>
    <p:extLst>
      <p:ext uri="{BB962C8B-B14F-4D97-AF65-F5344CB8AC3E}">
        <p14:creationId xmlns:p14="http://schemas.microsoft.com/office/powerpoint/2010/main" val="270018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49163C-925A-440B-A4C9-897A23A06365}"/>
              </a:ext>
            </a:extLst>
          </p:cNvPr>
          <p:cNvSpPr>
            <a:spLocks noGrp="1"/>
          </p:cNvSpPr>
          <p:nvPr>
            <p:ph type="ctrTitle"/>
          </p:nvPr>
        </p:nvSpPr>
        <p:spPr>
          <a:xfrm>
            <a:off x="261582" y="4694830"/>
            <a:ext cx="11668836" cy="1973256"/>
          </a:xfrm>
        </p:spPr>
        <p:txBody>
          <a:bodyPr>
            <a:normAutofit/>
          </a:bodyPr>
          <a:lstStyle/>
          <a:p>
            <a:pPr algn="l"/>
            <a:r>
              <a:rPr lang="ru-RU" sz="2000" b="1" dirty="0">
                <a:solidFill>
                  <a:srgbClr val="C00000"/>
                </a:solidFill>
              </a:rPr>
              <a:t>                рис.1                                                                    рис.2                                                           рис.3                                               </a:t>
            </a:r>
            <a:r>
              <a:rPr lang="ru-RU" sz="2000" dirty="0"/>
              <a:t>1</a:t>
            </a:r>
            <a:r>
              <a:rPr lang="ru-RU" sz="2200" dirty="0"/>
              <a:t>. Нарисовать эскиз негритянки.</a:t>
            </a:r>
            <a:br>
              <a:rPr lang="ru-RU" sz="2200" dirty="0"/>
            </a:br>
            <a:r>
              <a:rPr lang="ru-RU" sz="2200" dirty="0"/>
              <a:t>2. При помощи чесок распушить и произвести ортогональную (параллельную) раскладку из шерсти и вискозы.</a:t>
            </a:r>
            <a:br>
              <a:rPr lang="ru-RU" sz="2200" dirty="0"/>
            </a:br>
            <a:r>
              <a:rPr lang="ru-RU" sz="2200" dirty="0"/>
              <a:t>3. Заготовка.</a:t>
            </a:r>
          </a:p>
        </p:txBody>
      </p:sp>
      <p:pic>
        <p:nvPicPr>
          <p:cNvPr id="4" name="Рисунок 3">
            <a:extLst>
              <a:ext uri="{FF2B5EF4-FFF2-40B4-BE49-F238E27FC236}">
                <a16:creationId xmlns:a16="http://schemas.microsoft.com/office/drawing/2014/main" id="{1F91BC62-2566-4DF0-AE3E-BC30329926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17971" y="1334220"/>
            <a:ext cx="3899850" cy="3612630"/>
          </a:xfrm>
          <a:prstGeom prst="rect">
            <a:avLst/>
          </a:prstGeom>
        </p:spPr>
      </p:pic>
      <p:pic>
        <p:nvPicPr>
          <p:cNvPr id="6" name="Рисунок 5">
            <a:extLst>
              <a:ext uri="{FF2B5EF4-FFF2-40B4-BE49-F238E27FC236}">
                <a16:creationId xmlns:a16="http://schemas.microsoft.com/office/drawing/2014/main" id="{56D150DA-414E-42A2-AFCF-76EE9A9D3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071840" y="1259987"/>
            <a:ext cx="3899851" cy="3761096"/>
          </a:xfrm>
          <a:prstGeom prst="rect">
            <a:avLst/>
          </a:prstGeom>
        </p:spPr>
      </p:pic>
      <p:pic>
        <p:nvPicPr>
          <p:cNvPr id="8" name="Рисунок 7">
            <a:extLst>
              <a:ext uri="{FF2B5EF4-FFF2-40B4-BE49-F238E27FC236}">
                <a16:creationId xmlns:a16="http://schemas.microsoft.com/office/drawing/2014/main" id="{7413302C-C79A-4F52-AD81-16E69027BF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101410" y="1131263"/>
            <a:ext cx="3899852" cy="3912881"/>
          </a:xfrm>
          <a:prstGeom prst="rect">
            <a:avLst/>
          </a:prstGeom>
        </p:spPr>
      </p:pic>
      <p:sp>
        <p:nvSpPr>
          <p:cNvPr id="3" name="TextBox 2">
            <a:extLst>
              <a:ext uri="{FF2B5EF4-FFF2-40B4-BE49-F238E27FC236}">
                <a16:creationId xmlns:a16="http://schemas.microsoft.com/office/drawing/2014/main" id="{66B9275C-5C16-4FFB-97F7-D7EF72F66325}"/>
              </a:ext>
            </a:extLst>
          </p:cNvPr>
          <p:cNvSpPr txBox="1"/>
          <p:nvPr/>
        </p:nvSpPr>
        <p:spPr>
          <a:xfrm>
            <a:off x="2359155" y="321175"/>
            <a:ext cx="9628128" cy="769441"/>
          </a:xfrm>
          <a:prstGeom prst="rect">
            <a:avLst/>
          </a:prstGeom>
          <a:noFill/>
        </p:spPr>
        <p:txBody>
          <a:bodyPr wrap="square" rtlCol="0">
            <a:spAutoFit/>
          </a:bodyPr>
          <a:lstStyle/>
          <a:p>
            <a:r>
              <a:rPr lang="ru-RU" sz="2200" b="1" dirty="0">
                <a:solidFill>
                  <a:srgbClr val="C00000"/>
                </a:solidFill>
              </a:rPr>
              <a:t>МЕТОДИЧЕСКАЯ ПОСЛЕДОВАТЕЛЬНОСТЬ ВЫПОЛНЕНИЯ </a:t>
            </a:r>
          </a:p>
          <a:p>
            <a:r>
              <a:rPr lang="ru-RU" sz="2200" b="1" dirty="0">
                <a:solidFill>
                  <a:srgbClr val="C00000"/>
                </a:solidFill>
              </a:rPr>
              <a:t>                          ТЕХНИКИ «КАЛЕЙДОСКОП»</a:t>
            </a:r>
          </a:p>
        </p:txBody>
      </p:sp>
    </p:spTree>
    <p:extLst>
      <p:ext uri="{BB962C8B-B14F-4D97-AF65-F5344CB8AC3E}">
        <p14:creationId xmlns:p14="http://schemas.microsoft.com/office/powerpoint/2010/main" val="356401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E029D1-285E-4B4A-A189-0272E31AF629}"/>
              </a:ext>
            </a:extLst>
          </p:cNvPr>
          <p:cNvSpPr>
            <a:spLocks noGrp="1"/>
          </p:cNvSpPr>
          <p:nvPr>
            <p:ph type="title"/>
          </p:nvPr>
        </p:nvSpPr>
        <p:spPr>
          <a:xfrm>
            <a:off x="128516" y="5308980"/>
            <a:ext cx="11934967" cy="1322198"/>
          </a:xfrm>
        </p:spPr>
        <p:txBody>
          <a:bodyPr>
            <a:noAutofit/>
          </a:bodyPr>
          <a:lstStyle/>
          <a:p>
            <a:r>
              <a:rPr lang="ru-RU" sz="2000" b="1" dirty="0">
                <a:solidFill>
                  <a:srgbClr val="C00000"/>
                </a:solidFill>
                <a:latin typeface="+mn-lt"/>
              </a:rPr>
              <a:t>                      Рис.4                                                             рис.5                                                                   рис.6</a:t>
            </a:r>
            <a:br>
              <a:rPr lang="ru-RU" sz="2000" b="1" dirty="0">
                <a:solidFill>
                  <a:srgbClr val="C00000"/>
                </a:solidFill>
                <a:latin typeface="+mn-lt"/>
              </a:rPr>
            </a:br>
            <a:r>
              <a:rPr lang="ru-RU" sz="2000" dirty="0">
                <a:latin typeface="+mn-lt"/>
              </a:rPr>
              <a:t>4. Увалка заготовки при помощи воды, мыла и шлифмашинки (техника «Мокрое валяние»).</a:t>
            </a:r>
            <a:br>
              <a:rPr lang="ru-RU" sz="2000" dirty="0">
                <a:latin typeface="+mn-lt"/>
              </a:rPr>
            </a:br>
            <a:r>
              <a:rPr lang="ru-RU" sz="2000" dirty="0">
                <a:latin typeface="+mn-lt"/>
              </a:rPr>
              <a:t>5. Перенос эскиза на сухую заготовку из шерсти (фломастером, маркером).</a:t>
            </a:r>
            <a:br>
              <a:rPr lang="ru-RU" sz="2000" dirty="0">
                <a:latin typeface="+mn-lt"/>
              </a:rPr>
            </a:br>
            <a:r>
              <a:rPr lang="ru-RU" sz="2000" dirty="0">
                <a:latin typeface="+mn-lt"/>
              </a:rPr>
              <a:t>6. На поролоновую губку распределить заготовку, иглой для валяния сделать контур черной шерстью(техника сухого валяния «Фелтинг»).</a:t>
            </a:r>
          </a:p>
        </p:txBody>
      </p:sp>
      <p:pic>
        <p:nvPicPr>
          <p:cNvPr id="4" name="Рисунок 3">
            <a:extLst>
              <a:ext uri="{FF2B5EF4-FFF2-40B4-BE49-F238E27FC236}">
                <a16:creationId xmlns:a16="http://schemas.microsoft.com/office/drawing/2014/main" id="{D2DF5E9A-C60C-4077-A0DC-43C44E6C6B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516" y="226821"/>
            <a:ext cx="3706505" cy="4877442"/>
          </a:xfrm>
          <a:prstGeom prst="rect">
            <a:avLst/>
          </a:prstGeom>
        </p:spPr>
      </p:pic>
      <p:pic>
        <p:nvPicPr>
          <p:cNvPr id="6" name="Рисунок 5">
            <a:extLst>
              <a:ext uri="{FF2B5EF4-FFF2-40B4-BE49-F238E27FC236}">
                <a16:creationId xmlns:a16="http://schemas.microsoft.com/office/drawing/2014/main" id="{73BAE01F-5D8B-45CD-9183-AC24D81852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458533" y="619799"/>
            <a:ext cx="4877442" cy="4091486"/>
          </a:xfrm>
          <a:prstGeom prst="rect">
            <a:avLst/>
          </a:prstGeom>
        </p:spPr>
      </p:pic>
      <p:pic>
        <p:nvPicPr>
          <p:cNvPr id="8" name="Рисунок 7">
            <a:extLst>
              <a:ext uri="{FF2B5EF4-FFF2-40B4-BE49-F238E27FC236}">
                <a16:creationId xmlns:a16="http://schemas.microsoft.com/office/drawing/2014/main" id="{26FA7DCD-7F34-4965-9D4E-CCA9BC394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557695" y="598474"/>
            <a:ext cx="4877440" cy="4134135"/>
          </a:xfrm>
          <a:prstGeom prst="rect">
            <a:avLst/>
          </a:prstGeom>
        </p:spPr>
      </p:pic>
    </p:spTree>
    <p:extLst>
      <p:ext uri="{BB962C8B-B14F-4D97-AF65-F5344CB8AC3E}">
        <p14:creationId xmlns:p14="http://schemas.microsoft.com/office/powerpoint/2010/main" val="34314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8360D6-79FF-4B6B-AAC2-E85F671171FE}"/>
              </a:ext>
            </a:extLst>
          </p:cNvPr>
          <p:cNvSpPr>
            <a:spLocks noGrp="1"/>
          </p:cNvSpPr>
          <p:nvPr>
            <p:ph type="title"/>
          </p:nvPr>
        </p:nvSpPr>
        <p:spPr>
          <a:xfrm>
            <a:off x="95535" y="4664169"/>
            <a:ext cx="11605146" cy="1791222"/>
          </a:xfrm>
        </p:spPr>
        <p:txBody>
          <a:bodyPr>
            <a:noAutofit/>
          </a:bodyPr>
          <a:lstStyle/>
          <a:p>
            <a:r>
              <a:rPr lang="ru-RU" sz="2000" b="1" dirty="0">
                <a:solidFill>
                  <a:srgbClr val="C00000"/>
                </a:solidFill>
                <a:latin typeface="+mn-lt"/>
              </a:rPr>
              <a:t>                         Рис. 7                                                           рис.8                                                      рис. 9</a:t>
            </a:r>
            <a:br>
              <a:rPr lang="ru-RU" sz="2000" b="1" dirty="0">
                <a:solidFill>
                  <a:srgbClr val="C00000"/>
                </a:solidFill>
                <a:latin typeface="+mn-lt"/>
              </a:rPr>
            </a:br>
            <a:r>
              <a:rPr lang="ru-RU" sz="2000" dirty="0">
                <a:latin typeface="+mn-lt"/>
              </a:rPr>
              <a:t>7. Коричневой шестью, иглой для фильцевания заполнить нательные части. </a:t>
            </a:r>
            <a:br>
              <a:rPr lang="ru-RU" sz="2000" dirty="0">
                <a:latin typeface="+mn-lt"/>
              </a:rPr>
            </a:br>
            <a:r>
              <a:rPr lang="ru-RU" sz="2000" dirty="0">
                <a:latin typeface="+mn-lt"/>
              </a:rPr>
              <a:t>8. Сделать надрезы на головном уборе маникюрными ножницами по намеченным линиям, снизу подложить ткань (в данном случае шифон), вытянуть и сформировать волан нужного объема. Клеевым пистолетом закрепить в некоторых местах ткань и таким образом сделать остальные воланы.</a:t>
            </a:r>
            <a:br>
              <a:rPr lang="ru-RU" sz="2000" dirty="0">
                <a:latin typeface="+mn-lt"/>
              </a:rPr>
            </a:br>
            <a:r>
              <a:rPr lang="ru-RU" sz="2000" dirty="0">
                <a:latin typeface="+mn-lt"/>
              </a:rPr>
              <a:t>9. Алой шерстью выделить губы (фильцевание).</a:t>
            </a:r>
          </a:p>
        </p:txBody>
      </p:sp>
      <p:pic>
        <p:nvPicPr>
          <p:cNvPr id="4" name="Рисунок 3">
            <a:extLst>
              <a:ext uri="{FF2B5EF4-FFF2-40B4-BE49-F238E27FC236}">
                <a16:creationId xmlns:a16="http://schemas.microsoft.com/office/drawing/2014/main" id="{B0E3D553-6E81-4BF6-B36B-23E8E7281D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4119" y="397420"/>
            <a:ext cx="4121624" cy="3862316"/>
          </a:xfrm>
          <a:prstGeom prst="rect">
            <a:avLst/>
          </a:prstGeom>
        </p:spPr>
      </p:pic>
      <p:pic>
        <p:nvPicPr>
          <p:cNvPr id="6" name="Рисунок 5">
            <a:extLst>
              <a:ext uri="{FF2B5EF4-FFF2-40B4-BE49-F238E27FC236}">
                <a16:creationId xmlns:a16="http://schemas.microsoft.com/office/drawing/2014/main" id="{2644E37F-3275-4C3C-922D-0FEF46E35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3524" y="267765"/>
            <a:ext cx="3751997" cy="4121624"/>
          </a:xfrm>
          <a:prstGeom prst="rect">
            <a:avLst/>
          </a:prstGeom>
        </p:spPr>
      </p:pic>
      <p:pic>
        <p:nvPicPr>
          <p:cNvPr id="8" name="Рисунок 7">
            <a:extLst>
              <a:ext uri="{FF2B5EF4-FFF2-40B4-BE49-F238E27FC236}">
                <a16:creationId xmlns:a16="http://schemas.microsoft.com/office/drawing/2014/main" id="{79F9F0F9-A598-45A6-9DDD-53EF3BE8A3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831540" y="397419"/>
            <a:ext cx="4121624" cy="3862316"/>
          </a:xfrm>
          <a:prstGeom prst="rect">
            <a:avLst/>
          </a:prstGeom>
        </p:spPr>
      </p:pic>
    </p:spTree>
    <p:extLst>
      <p:ext uri="{BB962C8B-B14F-4D97-AF65-F5344CB8AC3E}">
        <p14:creationId xmlns:p14="http://schemas.microsoft.com/office/powerpoint/2010/main" val="144730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789649-9165-477B-8BC0-DE30465CBC77}"/>
              </a:ext>
            </a:extLst>
          </p:cNvPr>
          <p:cNvSpPr>
            <a:spLocks noGrp="1"/>
          </p:cNvSpPr>
          <p:nvPr>
            <p:ph type="title"/>
          </p:nvPr>
        </p:nvSpPr>
        <p:spPr>
          <a:xfrm>
            <a:off x="148985" y="5319262"/>
            <a:ext cx="11948622" cy="1325563"/>
          </a:xfrm>
        </p:spPr>
        <p:txBody>
          <a:bodyPr>
            <a:normAutofit/>
          </a:bodyPr>
          <a:lstStyle/>
          <a:p>
            <a:r>
              <a:rPr lang="ru-RU" sz="2000" b="1" dirty="0">
                <a:solidFill>
                  <a:srgbClr val="C00000"/>
                </a:solidFill>
                <a:latin typeface="+mn-lt"/>
              </a:rPr>
              <a:t>                            Рис. 10                                                       рис.11                                                           рис. 12</a:t>
            </a:r>
            <a:br>
              <a:rPr lang="ru-RU" sz="2000" dirty="0">
                <a:latin typeface="+mn-lt"/>
              </a:rPr>
            </a:br>
            <a:r>
              <a:rPr lang="ru-RU" sz="2000" dirty="0">
                <a:latin typeface="+mn-lt"/>
              </a:rPr>
              <a:t>10. Изнаночная сторона изделия.</a:t>
            </a:r>
            <a:br>
              <a:rPr lang="ru-RU" sz="2000" dirty="0">
                <a:latin typeface="+mn-lt"/>
              </a:rPr>
            </a:br>
            <a:r>
              <a:rPr lang="ru-RU" sz="2000" dirty="0">
                <a:latin typeface="+mn-lt"/>
              </a:rPr>
              <a:t>11. Закрепить пленку булавками, тем самым защищая картину от краски.</a:t>
            </a:r>
            <a:br>
              <a:rPr lang="ru-RU" sz="2000" dirty="0">
                <a:latin typeface="+mn-lt"/>
              </a:rPr>
            </a:br>
            <a:r>
              <a:rPr lang="ru-RU" sz="2000" dirty="0">
                <a:latin typeface="+mn-lt"/>
              </a:rPr>
              <a:t>12. Окрасить каждый волан спиртовыми чернилами смешанные с разбавителем для краски.</a:t>
            </a:r>
          </a:p>
        </p:txBody>
      </p:sp>
      <p:pic>
        <p:nvPicPr>
          <p:cNvPr id="4" name="Рисунок 3">
            <a:extLst>
              <a:ext uri="{FF2B5EF4-FFF2-40B4-BE49-F238E27FC236}">
                <a16:creationId xmlns:a16="http://schemas.microsoft.com/office/drawing/2014/main" id="{1F6F973E-4AAA-4494-B6DA-2D12ABDB03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54681" y="672153"/>
            <a:ext cx="4599301" cy="4046561"/>
          </a:xfrm>
          <a:prstGeom prst="rect">
            <a:avLst/>
          </a:prstGeom>
        </p:spPr>
      </p:pic>
      <p:pic>
        <p:nvPicPr>
          <p:cNvPr id="6" name="Рисунок 5">
            <a:extLst>
              <a:ext uri="{FF2B5EF4-FFF2-40B4-BE49-F238E27FC236}">
                <a16:creationId xmlns:a16="http://schemas.microsoft.com/office/drawing/2014/main" id="{B33A4A44-D29F-41B1-8BAF-A496CF5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850943" y="672150"/>
            <a:ext cx="4599300" cy="4046561"/>
          </a:xfrm>
          <a:prstGeom prst="rect">
            <a:avLst/>
          </a:prstGeom>
        </p:spPr>
      </p:pic>
      <p:pic>
        <p:nvPicPr>
          <p:cNvPr id="8" name="Рисунок 7">
            <a:extLst>
              <a:ext uri="{FF2B5EF4-FFF2-40B4-BE49-F238E27FC236}">
                <a16:creationId xmlns:a16="http://schemas.microsoft.com/office/drawing/2014/main" id="{E71F843E-C0DC-4024-A4BD-102D4E017B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801971" y="726742"/>
            <a:ext cx="4599299" cy="3937379"/>
          </a:xfrm>
          <a:prstGeom prst="rect">
            <a:avLst/>
          </a:prstGeom>
        </p:spPr>
      </p:pic>
    </p:spTree>
    <p:extLst>
      <p:ext uri="{BB962C8B-B14F-4D97-AF65-F5344CB8AC3E}">
        <p14:creationId xmlns:p14="http://schemas.microsoft.com/office/powerpoint/2010/main" val="18373951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980</Words>
  <Application>Microsoft Office PowerPoint</Application>
  <PresentationFormat>Широкоэкранный</PresentationFormat>
  <Paragraphs>22</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Наглядное учебно – методическое пособие  «Калейдоскоп» (смешанная техника) к ДООП «Арт – КреатиФФ» </vt:lpstr>
      <vt:lpstr>Презентация PowerPoint</vt:lpstr>
      <vt:lpstr>ЦЕЛЬ:  Освоение техники «Калейдоскоп» средствами декоративно – прикладного искусства.  ЗАДАЧИ: Предметные:  1. Приобретение новых умений в изучении техники «Калейдоскоп» при изготовление изделий нетрадиционными способами; 2. Приобретение навыков с материалами и инструментами при выполнении изделий. Метапредметные: 1. Развитие трудолюбия, усидчивости, работоспособности, умения составлять композиции; 2. Умение работать в коллективе.                              Личностные: 1. Формирование уважения и почитания традиций на Руси; 2.          Формирование творческого воображения и фантазии.</vt:lpstr>
      <vt:lpstr>                                                             ОЖИДАЕМЫЕ РЕЗУЛЬТАТЫ:   Предметные:  1. Приобретен навык  в изучении техники «Калейдоскоп» при изготовление изделий нетрадиционными способами; 2. Приобретены умения правильного использования материалов и инструментов при выполнении изделий. Метапредметные: 1. Развиты положительные качества при работе: трудолюбие, усидчивость, работоспособность, умение составлять композиции; 2. Развиты коммуникативные навыки работы в коллективе.                              Личностные: 1. Сформирован познавательный интерес   к русской культуре и традициям русского народа; 2. Сформированы индивидуально – личностные взгляды на  творчество воображения и фантазии.</vt:lpstr>
      <vt:lpstr>МАТЕРИАЛЫ И ИНСТРУМЕНТЫ: 1. Икеевская и пупырчатая пленка 2. Шерсть разных оттенков, вискоза 3. Шлифмашинка 4. Мыло или фейри 5. Шифон, органза, шелк 6. Ножницы, непроливайка  7. Спиртовые чернила, акриловые краски 8. Разбавитель для чернил 9. Клеевой пистолет, стержни к нему 10. Чески, фломастер, кисти 11. Игла для валяния, губка 12. Различные декоративные элементы  13. Картон, рамки 14.Пряжа, фетр </vt:lpstr>
      <vt:lpstr>                рис.1                                                                    рис.2                                                           рис.3                                               1. Нарисовать эскиз негритянки. 2. При помощи чесок распушить и произвести ортогональную (параллельную) раскладку из шерсти и вискозы. 3. Заготовка.</vt:lpstr>
      <vt:lpstr>                      Рис.4                                                             рис.5                                                                   рис.6 4. Увалка заготовки при помощи воды, мыла и шлифмашинки (техника «Мокрое валяние»). 5. Перенос эскиза на сухую заготовку из шерсти (фломастером, маркером). 6. На поролоновую губку распределить заготовку, иглой для валяния сделать контур черной шерстью(техника сухого валяния «Фелтинг»).</vt:lpstr>
      <vt:lpstr>                         Рис. 7                                                           рис.8                                                      рис. 9 7. Коричневой шестью, иглой для фильцевания заполнить нательные части.  8. Сделать надрезы на головном уборе маникюрными ножницами по намеченным линиям, снизу подложить ткань (в данном случае шифон), вытянуть и сформировать волан нужного объема. Клеевым пистолетом закрепить в некоторых местах ткань и таким образом сделать остальные воланы. 9. Алой шерстью выделить губы (фильцевание).</vt:lpstr>
      <vt:lpstr>                            Рис. 10                                                       рис.11                                                           рис. 12 10. Изнаночная сторона изделия. 11. Закрепить пленку булавками, тем самым защищая картину от краски. 12. Окрасить каждый волан спиртовыми чернилами смешанные с разбавителем для краски.</vt:lpstr>
      <vt:lpstr>                   Рис. 13                                                              рис.14                                                          рис. 15 13. Просушка феном каждого волана после окрашивания. 14. Готовый головной убор для негритянки. 15. Декорирование картины (серьги, бусы, брошь),  наклеить полотно на подготовленную основу из картона (можно оргалит, ДВП и т.д.). Можно в дальнейшем обновить картину, например: добавить рамочку, украшения на головной убор «Геле» или контурами нарисовать на воланах элементы африканской росписи.</vt:lpstr>
      <vt:lpstr>КАРТИНА «НЕГРИТЯНКА» ВЫПОЛНЕННАЯ В ТЕХНИКЕ «КАЛЕЙДОСКОП»!  </vt:lpstr>
      <vt:lpstr> В технике «Калейдоскоп» была сделана Брошь. Основа фетр, ткань органза, застежка для броши. Таким образом можно создавать украшения и детали к одежде, например: на карман платья или пальто. На брошь рекомендую добавить стразы или подвеску из бусинок и т.д. </vt:lpstr>
      <vt:lpstr>                                                                                                     БЫЛО                                            СТАЛО            И еще один претендент на обновление! Для копилки «Овен» выполненного из массы папье – маше  изготовила шкурку в  технике «Калейдоскоп». На основе из фетра сделала надрезы ножницами и протянула буклированную пряжу. </vt:lpstr>
      <vt:lpstr>                   АВТОР  НАГЛЯДНОГО УЧЕБНО – МЕТОДИЧЕСКОГО ПОСОБИЯ                «КАЛЕЙДОСКОП»                                                          Ермилова Светлана Юрьевна педагог дополнительного образования Автономного учреждения дополнительного образования «Центр дополнительного образования детей и молодёжи»                Уватского муниципального района.                                                     КОНТАКТНАЯ ИНФОРМАЦИЯ Адрес:  Тюменская область, п. Туртас, ст. Юность-Комсомольская д.21 Телефон:  сотовый:8-904-889-78-09,  рабочий: 8(34561) 25-9-71 Е-mail:  iermilovas@mail.ru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программно – методического комплекта реализуемой дополнительной общеразвивающей программы по теме: «Методический продукт педагога дополнительного образования, как показатель профессионального мастерства». Аннотация К дополнительной общеразвивающей программе по декоративно – прикладному искусству «Арт – КреатиФФ»</dc:title>
  <dc:creator>ДОМ</dc:creator>
  <cp:lastModifiedBy>ДОМ</cp:lastModifiedBy>
  <cp:revision>42</cp:revision>
  <dcterms:created xsi:type="dcterms:W3CDTF">2023-05-19T06:53:16Z</dcterms:created>
  <dcterms:modified xsi:type="dcterms:W3CDTF">2023-05-22T16:53:31Z</dcterms:modified>
</cp:coreProperties>
</file>