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70" r:id="rId22"/>
    <p:sldId id="262" r:id="rId23"/>
    <p:sldId id="264" r:id="rId24"/>
    <p:sldId id="263" r:id="rId25"/>
    <p:sldId id="265" r:id="rId26"/>
    <p:sldId id="266" r:id="rId27"/>
    <p:sldId id="268" r:id="rId28"/>
    <p:sldId id="269" r:id="rId29"/>
    <p:sldId id="271" r:id="rId30"/>
    <p:sldId id="272" r:id="rId31"/>
    <p:sldId id="273" r:id="rId32"/>
    <p:sldId id="275" r:id="rId33"/>
    <p:sldId id="276" r:id="rId34"/>
    <p:sldId id="27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607F-AB1E-43BB-A76D-D7964EA0FC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937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BD97-1881-4F21-9AAC-D7F8313A5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665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AF9-52A5-4D8B-96DC-9C8756443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0195-BFA4-45E6-A286-F874CF250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24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6CBD-91F2-4358-A971-CE8246918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538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D50-D98B-4F59-9FDD-1ABD1A746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884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01F5-D299-451B-BCCE-8D3E80054E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930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5E6E-D2BB-4A30-A488-C4E322BF0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516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28E1-BD94-44E2-A8A8-D204D5A7FA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85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7FED-D73C-4EE3-B1D8-4110331A24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5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8DAC-E5BA-439B-AC68-6FD525F7C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698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4D94-AC34-4F3C-A583-079B471686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030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F2CF-B5AA-4A72-A62E-2B0230BD16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2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C37AC-C0F4-41C6-AE73-A32DE70199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41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F58F8-9206-4D7C-B41B-D93D9ACAB9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037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8AF9-8E61-4205-AFDB-1C0949999C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58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C957-6D07-45A7-AA8A-4ABD0695E2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90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0BA6-E944-48CC-BB88-D69BF3E7FC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20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CF0C-6514-4DEC-9877-8477EF44FF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186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E81C-620B-4F99-9D0F-5FF367FB4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607F-AB1E-43BB-A76D-D7964EA0FC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710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5A641-9868-4A11-98BF-015088D703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57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38AA-194F-4AAD-849A-7BA9565ED6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207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4D94-AC34-4F3C-A583-079B471686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850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F2CF-B5AA-4A72-A62E-2B0230BD16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512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C37AC-C0F4-41C6-AE73-A32DE70199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092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F58F8-9206-4D7C-B41B-D93D9ACAB9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935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8AF9-8E61-4205-AFDB-1C0949999C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076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C957-6D07-45A7-AA8A-4ABD0695E2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61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0BA6-E944-48CC-BB88-D69BF3E7FC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333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CF0C-6514-4DEC-9877-8477EF44FF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4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BD97-1881-4F21-9AAC-D7F8313A5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41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E81C-620B-4F99-9D0F-5FF367FB4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12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5A641-9868-4A11-98BF-015088D703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533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38AA-194F-4AAD-849A-7BA9565ED6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215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4D94-AC34-4F3C-A583-079B471686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902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F2CF-B5AA-4A72-A62E-2B0230BD16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136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C37AC-C0F4-41C6-AE73-A32DE70199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436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F58F8-9206-4D7C-B41B-D93D9ACAB9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55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8AF9-8E61-4205-AFDB-1C0949999C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415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C957-6D07-45A7-AA8A-4ABD0695E2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991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0BA6-E944-48CC-BB88-D69BF3E7FC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53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AF9-52A5-4D8B-96DC-9C8756443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50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CF0C-6514-4DEC-9877-8477EF44FF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375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E81C-620B-4F99-9D0F-5FF367FB4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523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5A641-9868-4A11-98BF-015088D703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180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38AA-194F-4AAD-849A-7BA9565ED6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403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4D94-AC34-4F3C-A583-079B471686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464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F2CF-B5AA-4A72-A62E-2B0230BD16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102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C37AC-C0F4-41C6-AE73-A32DE70199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677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F58F8-9206-4D7C-B41B-D93D9ACAB9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669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8AF9-8E61-4205-AFDB-1C0949999C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381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C957-6D07-45A7-AA8A-4ABD0695E2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0195-BFA4-45E6-A286-F874CF250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179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0BA6-E944-48CC-BB88-D69BF3E7FC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837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CF0C-6514-4DEC-9877-8477EF44FF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0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E81C-620B-4F99-9D0F-5FF367FB4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03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5A641-9868-4A11-98BF-015088D703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446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38AA-194F-4AAD-849A-7BA9565ED6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682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68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68 w 5740"/>
                <a:gd name="T7" fmla="*/ 0 h 4316"/>
                <a:gd name="T8" fmla="*/ 6168 w 5740"/>
                <a:gd name="T9" fmla="*/ 0 h 4316"/>
                <a:gd name="T10" fmla="*/ 6168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2 w 382"/>
                  <a:gd name="T19" fmla="*/ 96 h 96"/>
                  <a:gd name="T20" fmla="*/ 286 w 382"/>
                  <a:gd name="T21" fmla="*/ 90 h 96"/>
                  <a:gd name="T22" fmla="*/ 334 w 382"/>
                  <a:gd name="T23" fmla="*/ 84 h 96"/>
                  <a:gd name="T24" fmla="*/ 375 w 382"/>
                  <a:gd name="T25" fmla="*/ 66 h 96"/>
                  <a:gd name="T26" fmla="*/ 405 w 382"/>
                  <a:gd name="T27" fmla="*/ 42 h 96"/>
                  <a:gd name="T28" fmla="*/ 399 w 382"/>
                  <a:gd name="T29" fmla="*/ 42 h 96"/>
                  <a:gd name="T30" fmla="*/ 369 w 382"/>
                  <a:gd name="T31" fmla="*/ 66 h 96"/>
                  <a:gd name="T32" fmla="*/ 328 w 382"/>
                  <a:gd name="T33" fmla="*/ 78 h 96"/>
                  <a:gd name="T34" fmla="*/ 286 w 382"/>
                  <a:gd name="T35" fmla="*/ 90 h 96"/>
                  <a:gd name="T36" fmla="*/ 232 w 382"/>
                  <a:gd name="T37" fmla="*/ 96 h 96"/>
                  <a:gd name="T38" fmla="*/ 23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2 w 185"/>
                  <a:gd name="T5" fmla="*/ 36 h 210"/>
                  <a:gd name="T6" fmla="*/ 178 w 185"/>
                  <a:gd name="T7" fmla="*/ 72 h 210"/>
                  <a:gd name="T8" fmla="*/ 184 w 185"/>
                  <a:gd name="T9" fmla="*/ 90 h 210"/>
                  <a:gd name="T10" fmla="*/ 190 w 185"/>
                  <a:gd name="T11" fmla="*/ 114 h 210"/>
                  <a:gd name="T12" fmla="*/ 184 w 185"/>
                  <a:gd name="T13" fmla="*/ 138 h 210"/>
                  <a:gd name="T14" fmla="*/ 172 w 185"/>
                  <a:gd name="T15" fmla="*/ 162 h 210"/>
                  <a:gd name="T16" fmla="*/ 142 w 185"/>
                  <a:gd name="T17" fmla="*/ 180 h 210"/>
                  <a:gd name="T18" fmla="*/ 90 w 185"/>
                  <a:gd name="T19" fmla="*/ 198 h 210"/>
                  <a:gd name="T20" fmla="*/ 119 w 185"/>
                  <a:gd name="T21" fmla="*/ 210 h 210"/>
                  <a:gd name="T22" fmla="*/ 154 w 185"/>
                  <a:gd name="T23" fmla="*/ 192 h 210"/>
                  <a:gd name="T24" fmla="*/ 184 w 185"/>
                  <a:gd name="T25" fmla="*/ 168 h 210"/>
                  <a:gd name="T26" fmla="*/ 202 w 185"/>
                  <a:gd name="T27" fmla="*/ 144 h 210"/>
                  <a:gd name="T28" fmla="*/ 208 w 185"/>
                  <a:gd name="T29" fmla="*/ 114 h 210"/>
                  <a:gd name="T30" fmla="*/ 202 w 185"/>
                  <a:gd name="T31" fmla="*/ 90 h 210"/>
                  <a:gd name="T32" fmla="*/ 196 w 185"/>
                  <a:gd name="T33" fmla="*/ 66 h 210"/>
                  <a:gd name="T34" fmla="*/ 178 w 185"/>
                  <a:gd name="T35" fmla="*/ 48 h 210"/>
                  <a:gd name="T36" fmla="*/ 15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48AC-27CE-44CF-B662-292458637A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182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8D3A0-BE51-4C5A-AF43-61627040D3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869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4AE6E-A536-4B41-86EF-78959EF76A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296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59FA-8392-416E-9C58-2B8861BC9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329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57E71-250B-4CF4-A783-AB8273AFED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6CBD-91F2-4358-A971-CE8246918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288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8C0F-FCEB-4FAE-9593-7FA335A9A9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3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12297-630A-47BB-BF28-6ABE422707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253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01989-ED89-46A2-AEBE-54577B53F7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436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6EFF-704E-4E31-B7FE-CAE6B89C6E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116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9F97-BB18-4C9D-B108-0325DB88ED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125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C67F-4AAD-4CB4-AD64-5F27C23A87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4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D50-D98B-4F59-9FDD-1ABD1A746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7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01F5-D299-451B-BCCE-8D3E80054E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75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5E6E-D2BB-4A30-A488-C4E322BF0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28E1-BD94-44E2-A8A8-D204D5A7FA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69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7FED-D73C-4EE3-B1D8-4110331A24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65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8DAC-E5BA-439B-AC68-6FD525F7C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69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607F-AB1E-43BB-A76D-D7964EA0FC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79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BD97-1881-4F21-9AAC-D7F8313A5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06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AF9-52A5-4D8B-96DC-9C8756443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3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0195-BFA4-45E6-A286-F874CF250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91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6CBD-91F2-4358-A971-CE8246918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91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D50-D98B-4F59-9FDD-1ABD1A746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59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01F5-D299-451B-BCCE-8D3E80054E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5E6E-D2BB-4A30-A488-C4E322BF0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41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28E1-BD94-44E2-A8A8-D204D5A7FA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20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7FED-D73C-4EE3-B1D8-4110331A24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43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8DAC-E5BA-439B-AC68-6FD525F7C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97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607F-AB1E-43BB-A76D-D7964EA0FC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96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BD97-1881-4F21-9AAC-D7F8313A5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92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AF9-52A5-4D8B-96DC-9C8756443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90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0195-BFA4-45E6-A286-F874CF250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28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6CBD-91F2-4358-A971-CE8246918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81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D50-D98B-4F59-9FDD-1ABD1A746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0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01F5-D299-451B-BCCE-8D3E80054E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09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5E6E-D2BB-4A30-A488-C4E322BF0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63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28E1-BD94-44E2-A8A8-D204D5A7FA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18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7FED-D73C-4EE3-B1D8-4110331A24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81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8DAC-E5BA-439B-AC68-6FD525F7C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80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607F-AB1E-43BB-A76D-D7964EA0FC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63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BD97-1881-4F21-9AAC-D7F8313A5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06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AF9-52A5-4D8B-96DC-9C8756443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20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0195-BFA4-45E6-A286-F874CF250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68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6CBD-91F2-4358-A971-CE8246918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6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D50-D98B-4F59-9FDD-1ABD1A746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00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01F5-D299-451B-BCCE-8D3E80054E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1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5E6E-D2BB-4A30-A488-C4E322BF0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02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28E1-BD94-44E2-A8A8-D204D5A7FA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33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7FED-D73C-4EE3-B1D8-4110331A24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2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8DAC-E5BA-439B-AC68-6FD525F7C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24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607F-AB1E-43BB-A76D-D7964EA0FC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69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BD97-1881-4F21-9AAC-D7F8313A5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40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AF9-52A5-4D8B-96DC-9C8756443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65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0195-BFA4-45E6-A286-F874CF250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6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6CBD-91F2-4358-A971-CE8246918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10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D50-D98B-4F59-9FDD-1ABD1A746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0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01F5-D299-451B-BCCE-8D3E80054E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6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5E6E-D2BB-4A30-A488-C4E322BF0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93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28E1-BD94-44E2-A8A8-D204D5A7FA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897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7FED-D73C-4EE3-B1D8-4110331A24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55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8DAC-E5BA-439B-AC68-6FD525F7C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839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607F-AB1E-43BB-A76D-D7964EA0FC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92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BD97-1881-4F21-9AAC-D7F8313A5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61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AF9-52A5-4D8B-96DC-9C8756443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3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0195-BFA4-45E6-A286-F874CF250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443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6CBD-91F2-4358-A971-CE8246918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74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D50-D98B-4F59-9FDD-1ABD1A746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436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01F5-D299-451B-BCCE-8D3E80054E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734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5E6E-D2BB-4A30-A488-C4E322BF0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05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28E1-BD94-44E2-A8A8-D204D5A7FA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52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7FED-D73C-4EE3-B1D8-4110331A24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0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8DAC-E5BA-439B-AC68-6FD525F7C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712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607F-AB1E-43BB-A76D-D7964EA0FC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340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BD97-1881-4F21-9AAC-D7F8313A5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6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AF9-52A5-4D8B-96DC-9C8756443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19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0195-BFA4-45E6-A286-F874CF250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222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6CBD-91F2-4358-A971-CE8246918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492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D50-D98B-4F59-9FDD-1ABD1A746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099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01F5-D299-451B-BCCE-8D3E80054E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976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5E6E-D2BB-4A30-A488-C4E322BF0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762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28E1-BD94-44E2-A8A8-D204D5A7FA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569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7FED-D73C-4EE3-B1D8-4110331A24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927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8DAC-E5BA-439B-AC68-6FD525F7C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092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607F-AB1E-43BB-A76D-D7964EA0FC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4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BD97-1881-4F21-9AAC-D7F8313A5B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83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AF9-52A5-4D8B-96DC-9C8756443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483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0195-BFA4-45E6-A286-F874CF250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50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6CBD-91F2-4358-A971-CE8246918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764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D50-D98B-4F59-9FDD-1ABD1A746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437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01F5-D299-451B-BCCE-8D3E80054E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094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5E6E-D2BB-4A30-A488-C4E322BF0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70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28E1-BD94-44E2-A8A8-D204D5A7FA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85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7FED-D73C-4EE3-B1D8-4110331A24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121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8DAC-E5BA-439B-AC68-6FD525F7C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6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F9E3-B5D4-4D95-A3CA-20D59E36446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F22B5-F4E3-4832-805B-3A17ECE9D99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F22B5-F4E3-4832-805B-3A17ECE9D99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1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F22B5-F4E3-4832-805B-3A17ECE9D99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F22B5-F4E3-4832-805B-3A17ECE9D99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4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68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68 w 5740"/>
                <a:gd name="T7" fmla="*/ 0 h 4316"/>
                <a:gd name="T8" fmla="*/ 6168 w 5740"/>
                <a:gd name="T9" fmla="*/ 0 h 4316"/>
                <a:gd name="T10" fmla="*/ 6168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2 w 382"/>
                  <a:gd name="T19" fmla="*/ 96 h 96"/>
                  <a:gd name="T20" fmla="*/ 286 w 382"/>
                  <a:gd name="T21" fmla="*/ 90 h 96"/>
                  <a:gd name="T22" fmla="*/ 334 w 382"/>
                  <a:gd name="T23" fmla="*/ 84 h 96"/>
                  <a:gd name="T24" fmla="*/ 375 w 382"/>
                  <a:gd name="T25" fmla="*/ 66 h 96"/>
                  <a:gd name="T26" fmla="*/ 405 w 382"/>
                  <a:gd name="T27" fmla="*/ 42 h 96"/>
                  <a:gd name="T28" fmla="*/ 399 w 382"/>
                  <a:gd name="T29" fmla="*/ 42 h 96"/>
                  <a:gd name="T30" fmla="*/ 369 w 382"/>
                  <a:gd name="T31" fmla="*/ 66 h 96"/>
                  <a:gd name="T32" fmla="*/ 328 w 382"/>
                  <a:gd name="T33" fmla="*/ 78 h 96"/>
                  <a:gd name="T34" fmla="*/ 286 w 382"/>
                  <a:gd name="T35" fmla="*/ 90 h 96"/>
                  <a:gd name="T36" fmla="*/ 232 w 382"/>
                  <a:gd name="T37" fmla="*/ 96 h 96"/>
                  <a:gd name="T38" fmla="*/ 23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2 w 185"/>
                  <a:gd name="T5" fmla="*/ 36 h 210"/>
                  <a:gd name="T6" fmla="*/ 178 w 185"/>
                  <a:gd name="T7" fmla="*/ 72 h 210"/>
                  <a:gd name="T8" fmla="*/ 184 w 185"/>
                  <a:gd name="T9" fmla="*/ 90 h 210"/>
                  <a:gd name="T10" fmla="*/ 190 w 185"/>
                  <a:gd name="T11" fmla="*/ 114 h 210"/>
                  <a:gd name="T12" fmla="*/ 184 w 185"/>
                  <a:gd name="T13" fmla="*/ 138 h 210"/>
                  <a:gd name="T14" fmla="*/ 172 w 185"/>
                  <a:gd name="T15" fmla="*/ 162 h 210"/>
                  <a:gd name="T16" fmla="*/ 142 w 185"/>
                  <a:gd name="T17" fmla="*/ 180 h 210"/>
                  <a:gd name="T18" fmla="*/ 90 w 185"/>
                  <a:gd name="T19" fmla="*/ 198 h 210"/>
                  <a:gd name="T20" fmla="*/ 119 w 185"/>
                  <a:gd name="T21" fmla="*/ 210 h 210"/>
                  <a:gd name="T22" fmla="*/ 154 w 185"/>
                  <a:gd name="T23" fmla="*/ 192 h 210"/>
                  <a:gd name="T24" fmla="*/ 184 w 185"/>
                  <a:gd name="T25" fmla="*/ 168 h 210"/>
                  <a:gd name="T26" fmla="*/ 202 w 185"/>
                  <a:gd name="T27" fmla="*/ 144 h 210"/>
                  <a:gd name="T28" fmla="*/ 208 w 185"/>
                  <a:gd name="T29" fmla="*/ 114 h 210"/>
                  <a:gd name="T30" fmla="*/ 202 w 185"/>
                  <a:gd name="T31" fmla="*/ 90 h 210"/>
                  <a:gd name="T32" fmla="*/ 196 w 185"/>
                  <a:gd name="T33" fmla="*/ 66 h 210"/>
                  <a:gd name="T34" fmla="*/ 178 w 185"/>
                  <a:gd name="T35" fmla="*/ 48 h 210"/>
                  <a:gd name="T36" fmla="*/ 15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C801B-7362-44B3-B0A3-4C6AE0D127E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0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F9E3-B5D4-4D95-A3CA-20D59E36446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8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F9E3-B5D4-4D95-A3CA-20D59E36446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F9E3-B5D4-4D95-A3CA-20D59E36446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5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F9E3-B5D4-4D95-A3CA-20D59E36446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F9E3-B5D4-4D95-A3CA-20D59E36446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3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F9E3-B5D4-4D95-A3CA-20D59E36446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3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F9E3-B5D4-4D95-A3CA-20D59E36446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i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400" i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5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400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5400" i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F9E3-B5D4-4D95-A3CA-20D59E36446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8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sa=i&amp;rct=j&amp;q=&amp;esrc=s&amp;source=images&amp;cd=&amp;cad=rja&amp;uact=8&amp;ved=0ahUKEwiajM2ykdrRAhXCjCwKHbiyDIUQjRwIBw&amp;url=http://edufuture.biz/index.php?title=%D0%97%D0%B2%D1%83%D0%BA%D0%BE%D0%B2%D1%8B%D0%B5_%D0%B2%D0%BE%D0%BB%D0%BD%D1%8B&amp;psig=AFQjCNHA2A4W_GHHmSIFuTmGMVuACkRIoQ&amp;ust=1485325087262069" TargetMode="External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000125"/>
            <a:ext cx="4500562" cy="1293813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3210B0"/>
                </a:solidFill>
                <a:effectLst/>
                <a:latin typeface="Calibri" pitchFamily="34" charset="0"/>
              </a:rPr>
              <a:t>Механические волны</a:t>
            </a:r>
            <a:endParaRPr lang="ru-RU" sz="4000" dirty="0">
              <a:solidFill>
                <a:srgbClr val="3210B0"/>
              </a:solidFill>
              <a:latin typeface="Calibri" pitchFamily="34" charset="0"/>
            </a:endParaRPr>
          </a:p>
        </p:txBody>
      </p:sp>
      <p:pic>
        <p:nvPicPr>
          <p:cNvPr id="31747" name="Picture 2" descr="http://people.rit.edu/andpph/photofile-c/splash-water-waves-4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188640"/>
            <a:ext cx="43564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2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278092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67" y="2609477"/>
            <a:ext cx="44767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395288" y="333375"/>
            <a:ext cx="8497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80000"/>
              <a:defRPr/>
            </a:pPr>
            <a:r>
              <a:rPr lang="ru-RU" sz="2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l-GR" sz="4400" b="1" i="1" dirty="0">
                <a:latin typeface="Sylfaen" pitchFamily="18" charset="0"/>
              </a:rPr>
              <a:t>λ</a:t>
            </a:r>
            <a:r>
              <a:rPr lang="ru-RU" sz="2800" b="1" dirty="0">
                <a:solidFill>
                  <a:srgbClr val="990000"/>
                </a:solidFill>
                <a:latin typeface="Verdana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– длина волны (м)  –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расстояние между точками среды,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колеблющимися в одинаковой фазе.</a:t>
            </a:r>
            <a:endParaRPr lang="el-GR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787330" y="1925638"/>
            <a:ext cx="2346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b="1" smtClean="0">
                <a:latin typeface="Sylfaen" pitchFamily="18" charset="0"/>
              </a:rPr>
              <a:t>λ</a:t>
            </a:r>
            <a:r>
              <a:rPr lang="en-US" b="1" smtClean="0">
                <a:latin typeface="Sylfaen" pitchFamily="18" charset="0"/>
              </a:rPr>
              <a:t>= </a:t>
            </a:r>
            <a:r>
              <a:rPr lang="el-GR" b="1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b="1" smtClean="0">
                <a:latin typeface="Sylfaen" pitchFamily="18" charset="0"/>
              </a:rPr>
              <a:t>·T=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7333679" y="1532873"/>
            <a:ext cx="52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υ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319392" y="2178050"/>
            <a:ext cx="49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b="1" smtClean="0"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7379717" y="24304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latin typeface="Verdana" pitchFamily="34" charset="0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4499992" y="1854200"/>
            <a:ext cx="3887788" cy="1141413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latin typeface="Verdana" pitchFamily="34" charset="0"/>
            </a:endParaRPr>
          </a:p>
        </p:txBody>
      </p:sp>
      <p:pic>
        <p:nvPicPr>
          <p:cNvPr id="14338" name="Picture 2" descr="Картинки по запросу механические волны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9469"/>
            <a:ext cx="391206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971600" y="3645024"/>
            <a:ext cx="2808312" cy="64673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210B0"/>
                </a:solidFill>
                <a:effectLst/>
                <a:latin typeface="Calibri" pitchFamily="34" charset="0"/>
              </a:rPr>
              <a:t>Уравнение бегущей волны</a:t>
            </a:r>
            <a:endParaRPr lang="ru-RU" sz="3600" b="1" dirty="0">
              <a:solidFill>
                <a:srgbClr val="3210B0"/>
              </a:solidFill>
              <a:effectLst/>
              <a:latin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0112" y="1340768"/>
            <a:ext cx="3528392" cy="64807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err="1" smtClean="0"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b="1" dirty="0" smtClean="0">
                <a:effectLst/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 = 0</a:t>
            </a:r>
            <a:endParaRPr lang="ru-RU" sz="2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07504" y="3284984"/>
            <a:ext cx="1008112" cy="28803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0836" name="Picture 4" descr="Картинки по запросу уравнение бегущей вол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2" y="984858"/>
            <a:ext cx="5110614" cy="292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251520" y="3710322"/>
            <a:ext cx="648072" cy="19776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0838" name="Picture 6" descr="Картинки по запросу уравнение бегущей вол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71" y="2366778"/>
            <a:ext cx="1163603" cy="11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43715" y="26413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Время запаздывания</a:t>
            </a:r>
            <a:endParaRPr lang="ru-RU" dirty="0"/>
          </a:p>
        </p:txBody>
      </p:sp>
      <p:sp>
        <p:nvSpPr>
          <p:cNvPr id="11" name="Объект 3"/>
          <p:cNvSpPr txBox="1">
            <a:spLocks/>
          </p:cNvSpPr>
          <p:nvPr/>
        </p:nvSpPr>
        <p:spPr bwMode="auto">
          <a:xfrm>
            <a:off x="474644" y="4030987"/>
            <a:ext cx="7920322" cy="7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sin[</a:t>
            </a:r>
            <a:r>
              <a:rPr lang="el-GR" sz="3600" b="1" dirty="0" smtClean="0">
                <a:effectLst/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sz="3600" b="1" i="1" dirty="0" smtClean="0">
                <a:effectLst/>
                <a:latin typeface="Times New Roman"/>
                <a:cs typeface="Times New Roman"/>
              </a:rPr>
              <a:t>τ</a:t>
            </a:r>
            <a:r>
              <a:rPr lang="en-US" sz="3600" b="1" dirty="0" smtClean="0">
                <a:effectLst/>
                <a:latin typeface="Times New Roman"/>
                <a:cs typeface="Times New Roman"/>
              </a:rPr>
              <a:t>)] =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sin[</a:t>
            </a:r>
            <a:r>
              <a:rPr lang="el-GR" sz="3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х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/</a:t>
            </a:r>
            <a:r>
              <a:rPr lang="el-GR" sz="3600" b="1" i="1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υ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)]</a:t>
            </a:r>
            <a:endParaRPr lang="ru-RU" sz="36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210B0"/>
                </a:solidFill>
                <a:effectLst/>
                <a:latin typeface="Calibri" pitchFamily="34" charset="0"/>
              </a:rPr>
              <a:t>Волны в среде</a:t>
            </a:r>
            <a:endParaRPr lang="ru-RU" sz="3600" b="1" dirty="0">
              <a:solidFill>
                <a:srgbClr val="3210B0"/>
              </a:solidFill>
              <a:effectLst/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3501009"/>
            <a:ext cx="3816424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/>
                <a:latin typeface="Calibri" pitchFamily="34" charset="0"/>
              </a:rPr>
              <a:t>Бегущие волны в одном направлении</a:t>
            </a:r>
            <a:endParaRPr lang="ru-RU" i="1" dirty="0">
              <a:effectLst/>
              <a:latin typeface="Calibri" pitchFamily="34" charset="0"/>
            </a:endParaRPr>
          </a:p>
        </p:txBody>
      </p:sp>
      <p:pic>
        <p:nvPicPr>
          <p:cNvPr id="5" name="Picture 23" descr="http://files.school-collection.edu.ru/dlrstore/ed9122eb-6a90-37b9-25ad-56baed5884fc/11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75730"/>
            <a:ext cx="2477976" cy="149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2-6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" y="2208684"/>
            <a:ext cx="2749726" cy="146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eople.rit.edu/andpph/photofile-c/splash-water-waves-45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2034"/>
            <a:ext cx="3984382" cy="217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4694590" y="3501008"/>
            <a:ext cx="3816424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/>
                <a:latin typeface="Calibri" pitchFamily="34" charset="0"/>
              </a:rPr>
              <a:t>Бегущие волны по всем  направлениям</a:t>
            </a:r>
            <a:endParaRPr lang="ru-RU" i="1" dirty="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2206995"/>
            <a:ext cx="4038600" cy="1368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/>
                <a:latin typeface="Calibri" pitchFamily="34" charset="0"/>
              </a:rPr>
              <a:t>Волновые поверхности </a:t>
            </a:r>
            <a:r>
              <a:rPr lang="ru-RU" sz="2400" dirty="0" smtClean="0">
                <a:effectLst/>
                <a:latin typeface="Calibri" pitchFamily="34" charset="0"/>
              </a:rPr>
              <a:t>– поверхности с равными фазами.</a:t>
            </a:r>
            <a:endParaRPr lang="ru-RU" sz="2400" dirty="0">
              <a:effectLst/>
              <a:latin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88640"/>
            <a:ext cx="447484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/>
                <a:latin typeface="Calibri" pitchFamily="34" charset="0"/>
              </a:rPr>
              <a:t>Плоская волна </a:t>
            </a:r>
            <a:r>
              <a:rPr lang="ru-RU" sz="2400" dirty="0" smtClean="0">
                <a:effectLst/>
                <a:latin typeface="Calibri" pitchFamily="34" charset="0"/>
              </a:rPr>
              <a:t>– волна, в которой все точки среды совершают колебания с равными амплитудами и в одинаковой фазе.</a:t>
            </a:r>
            <a:endParaRPr lang="ru-RU" sz="2400" dirty="0">
              <a:effectLst/>
              <a:latin typeface="Calibri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9" y="747430"/>
            <a:ext cx="4005511" cy="16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9" y="3075737"/>
            <a:ext cx="4063783" cy="18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827584" y="2708920"/>
            <a:ext cx="576064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03648" y="2609828"/>
            <a:ext cx="294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Волновая поверхность</a:t>
            </a:r>
            <a:endParaRPr lang="ru-RU" b="1" i="1" dirty="0"/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V="1">
            <a:off x="3363198" y="4725144"/>
            <a:ext cx="51657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70180" y="4919179"/>
            <a:ext cx="5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луч</a:t>
            </a:r>
            <a:endParaRPr lang="ru-RU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09135" y="342900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210B0"/>
                </a:solidFill>
                <a:latin typeface="Calibri" pitchFamily="34" charset="0"/>
              </a:rPr>
              <a:t>Энергия плоской волны не рассеивается в пространстве и амплитуда уменьшается только за счет сил трения.</a:t>
            </a:r>
            <a:endParaRPr lang="ru-RU" sz="2400" b="1" dirty="0">
              <a:solidFill>
                <a:srgbClr val="3210B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24133"/>
            <a:ext cx="5040560" cy="388843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/>
                <a:latin typeface="Calibri" pitchFamily="34" charset="0"/>
              </a:rPr>
              <a:t>Сферическая волна </a:t>
            </a:r>
            <a:r>
              <a:rPr lang="ru-RU" dirty="0" smtClean="0">
                <a:effectLst/>
                <a:latin typeface="Calibri" pitchFamily="34" charset="0"/>
              </a:rPr>
              <a:t>– волна, у которой волновыми поверхностями являются сферы.</a:t>
            </a:r>
          </a:p>
          <a:p>
            <a:pPr marL="0" indent="0" algn="ctr">
              <a:buNone/>
            </a:pPr>
            <a:endParaRPr lang="ru-RU" b="1" i="1" dirty="0" smtClean="0">
              <a:effectLst/>
              <a:latin typeface="Calibri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3210B0"/>
                </a:solidFill>
                <a:effectLst/>
                <a:latin typeface="Calibri" pitchFamily="34" charset="0"/>
              </a:rPr>
              <a:t>Амплитуда и энергия </a:t>
            </a:r>
            <a:r>
              <a:rPr lang="ru-RU" b="1" dirty="0" smtClean="0">
                <a:solidFill>
                  <a:srgbClr val="3210B0"/>
                </a:solidFill>
                <a:effectLst/>
                <a:latin typeface="Calibri" pitchFamily="34" charset="0"/>
              </a:rPr>
              <a:t>сферической волны всегда </a:t>
            </a:r>
            <a:r>
              <a:rPr lang="ru-RU" b="1" dirty="0" smtClean="0">
                <a:solidFill>
                  <a:srgbClr val="3210B0"/>
                </a:solidFill>
                <a:effectLst/>
                <a:latin typeface="Calibri" pitchFamily="34" charset="0"/>
              </a:rPr>
              <a:t>убывают с течением времени.</a:t>
            </a:r>
            <a:endParaRPr lang="ru-RU" b="1" dirty="0">
              <a:solidFill>
                <a:srgbClr val="3210B0"/>
              </a:solidFill>
              <a:effectLst/>
              <a:latin typeface="Calibri" pitchFamily="34" charset="0"/>
            </a:endParaRPr>
          </a:p>
        </p:txBody>
      </p:sp>
      <p:pic>
        <p:nvPicPr>
          <p:cNvPr id="3074" name="Picture 2" descr="Картинки по запросу сферические вол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5" y="2632152"/>
            <a:ext cx="3024336" cy="308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сферические волн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" y="38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7" y="4725144"/>
            <a:ext cx="1744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Волновая </a:t>
            </a:r>
          </a:p>
          <a:p>
            <a:r>
              <a:rPr lang="ru-RU" b="1" i="1" dirty="0" smtClean="0"/>
              <a:t>поверхность</a:t>
            </a:r>
            <a:endParaRPr lang="ru-RU" b="1" i="1" dirty="0"/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H="1" flipV="1">
            <a:off x="2915816" y="4725144"/>
            <a:ext cx="288032" cy="230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flipH="1">
            <a:off x="3203847" y="3933056"/>
            <a:ext cx="342039" cy="159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485462" y="3722742"/>
            <a:ext cx="5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луч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982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042792" cy="63090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210B0"/>
                </a:solidFill>
                <a:effectLst/>
                <a:latin typeface="Calibri" pitchFamily="34" charset="0"/>
              </a:rPr>
              <a:t>Звуковые волны</a:t>
            </a:r>
            <a:endParaRPr lang="ru-RU" sz="3600" b="1" dirty="0">
              <a:solidFill>
                <a:srgbClr val="3210B0"/>
              </a:solidFill>
              <a:effectLst/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5675" y="908720"/>
            <a:ext cx="4461644" cy="23762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Calibri" pitchFamily="34" charset="0"/>
              </a:rPr>
              <a:t>- </a:t>
            </a:r>
            <a:r>
              <a:rPr lang="ru-RU" dirty="0">
                <a:effectLst/>
                <a:latin typeface="Calibri" pitchFamily="34" charset="0"/>
              </a:rPr>
              <a:t>п</a:t>
            </a:r>
            <a:r>
              <a:rPr lang="ru-RU" dirty="0" smtClean="0">
                <a:effectLst/>
                <a:latin typeface="Calibri" pitchFamily="34" charset="0"/>
              </a:rPr>
              <a:t>родольные сферические мех. </a:t>
            </a:r>
            <a:r>
              <a:rPr lang="ru-RU" dirty="0" smtClean="0">
                <a:effectLst/>
                <a:latin typeface="Calibri" pitchFamily="34" charset="0"/>
              </a:rPr>
              <a:t>волны, распространяющиеся любой в упругой среде.</a:t>
            </a:r>
            <a:endParaRPr lang="ru-RU" dirty="0">
              <a:effectLst/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29125" y="332656"/>
            <a:ext cx="4358828" cy="338437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effectLst/>
                <a:latin typeface="Calibri" pitchFamily="34" charset="0"/>
              </a:rPr>
              <a:t>Виды звуков</a:t>
            </a:r>
            <a:r>
              <a:rPr lang="ru-RU" dirty="0" smtClean="0">
                <a:effectLst/>
                <a:latin typeface="Calibri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Calibri" pitchFamily="34" charset="0"/>
              </a:rPr>
              <a:t>1. </a:t>
            </a:r>
            <a:r>
              <a:rPr lang="ru-RU" i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инфразвук</a:t>
            </a:r>
            <a:r>
              <a:rPr lang="en-US" i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lang="ru-RU" dirty="0" smtClean="0">
                <a:effectLst/>
                <a:latin typeface="Calibri" pitchFamily="34" charset="0"/>
              </a:rPr>
              <a:t>(частота менее 17 Гц)</a:t>
            </a:r>
            <a:endParaRPr lang="ru-RU" i="1" dirty="0" smtClean="0">
              <a:solidFill>
                <a:srgbClr val="C00000"/>
              </a:solidFill>
              <a:effectLst/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/>
                <a:latin typeface="Calibri" pitchFamily="34" charset="0"/>
              </a:rPr>
              <a:t>2. </a:t>
            </a:r>
            <a:r>
              <a:rPr lang="ru-RU" i="1" dirty="0" smtClean="0">
                <a:solidFill>
                  <a:srgbClr val="175D23"/>
                </a:solidFill>
                <a:effectLst/>
                <a:latin typeface="Calibri" pitchFamily="34" charset="0"/>
              </a:rPr>
              <a:t>акустический</a:t>
            </a:r>
            <a:r>
              <a:rPr lang="ru-RU" i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lang="ru-RU" dirty="0" smtClean="0">
                <a:effectLst/>
                <a:latin typeface="Calibri" pitchFamily="34" charset="0"/>
              </a:rPr>
              <a:t>(частота от 17 Гц до 20 кГц)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/>
                <a:latin typeface="Calibri" pitchFamily="34" charset="0"/>
              </a:rPr>
              <a:t>3. </a:t>
            </a:r>
            <a:r>
              <a:rPr lang="ru-RU" i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ультразвук </a:t>
            </a:r>
            <a:r>
              <a:rPr lang="ru-RU" dirty="0" smtClean="0">
                <a:effectLst/>
                <a:latin typeface="Calibri" pitchFamily="34" charset="0"/>
              </a:rPr>
              <a:t>(частота более 20 кГц)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i="1" dirty="0" smtClean="0">
              <a:solidFill>
                <a:srgbClr val="0000FF"/>
              </a:solidFill>
              <a:effectLst/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dirty="0" smtClean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pic>
        <p:nvPicPr>
          <p:cNvPr id="6" name="Picture 2" descr="Картинки по запросу возникновение звуковых волн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" y="3789040"/>
            <a:ext cx="8820472" cy="33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4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7747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effectLst/>
                <a:latin typeface="Calibri" pitchFamily="34" charset="0"/>
              </a:rPr>
              <a:t>Свойства звуковых волн.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857250"/>
            <a:ext cx="8785225" cy="5545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1</a:t>
            </a:r>
            <a:r>
              <a:rPr lang="ru-RU" sz="2400" dirty="0" smtClean="0">
                <a:effectLst/>
              </a:rPr>
              <a:t>. </a:t>
            </a:r>
            <a:r>
              <a:rPr lang="ru-RU" sz="2400" b="1" i="1" dirty="0" smtClean="0">
                <a:effectLst/>
              </a:rPr>
              <a:t>распространяются в любых веществах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Сталь – более 5000м/с; </a:t>
            </a:r>
            <a:r>
              <a:rPr lang="ru-RU" sz="2400" b="1" u="sng" dirty="0" smtClean="0">
                <a:effectLst/>
              </a:rPr>
              <a:t>вода – 1400м/с; воздух – 340м/с.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2</a:t>
            </a:r>
            <a:r>
              <a:rPr lang="ru-RU" sz="2400" dirty="0" smtClean="0">
                <a:effectLst/>
              </a:rPr>
              <a:t>. </a:t>
            </a:r>
            <a:r>
              <a:rPr lang="ru-RU" sz="2400" b="1" i="1" dirty="0" smtClean="0">
                <a:effectLst/>
              </a:rPr>
              <a:t>Скорость звука зависит от температуры.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effectLst/>
              </a:rPr>
              <a:t>(при увеличении </a:t>
            </a:r>
            <a:r>
              <a:rPr lang="en-US" sz="2000" dirty="0" smtClean="0">
                <a:effectLst/>
              </a:rPr>
              <a:t>t</a:t>
            </a:r>
            <a:r>
              <a:rPr lang="ru-RU" sz="2000" dirty="0" smtClean="0">
                <a:effectLst/>
              </a:rPr>
              <a:t> скорость звука увеличивается)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3</a:t>
            </a:r>
            <a:r>
              <a:rPr lang="ru-RU" sz="2400" dirty="0" smtClean="0">
                <a:effectLst/>
              </a:rPr>
              <a:t>. </a:t>
            </a:r>
            <a:r>
              <a:rPr lang="ru-RU" sz="2400" b="1" i="1" dirty="0" smtClean="0">
                <a:solidFill>
                  <a:srgbClr val="0000FF"/>
                </a:solidFill>
                <a:effectLst/>
              </a:rPr>
              <a:t>Эхо </a:t>
            </a:r>
            <a:r>
              <a:rPr lang="ru-RU" sz="2400" i="1" dirty="0" smtClean="0">
                <a:effectLst/>
              </a:rPr>
              <a:t>– отражение звука от препятствий.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4</a:t>
            </a:r>
            <a:r>
              <a:rPr lang="ru-RU" sz="2400" b="1" i="1" dirty="0" smtClean="0">
                <a:effectLst/>
              </a:rPr>
              <a:t>. </a:t>
            </a:r>
            <a:r>
              <a:rPr lang="ru-RU" sz="2400" i="1" dirty="0" smtClean="0">
                <a:effectLst/>
              </a:rPr>
              <a:t>При переходе из одного вещества в другое </a:t>
            </a:r>
            <a:r>
              <a:rPr lang="ru-RU" sz="2400" b="1" i="1" u="sng" dirty="0" smtClean="0">
                <a:effectLst/>
              </a:rPr>
              <a:t>частота звука не изменяется.</a:t>
            </a:r>
          </a:p>
        </p:txBody>
      </p:sp>
    </p:spTree>
    <p:extLst>
      <p:ext uri="{BB962C8B-B14F-4D97-AF65-F5344CB8AC3E}">
        <p14:creationId xmlns:p14="http://schemas.microsoft.com/office/powerpoint/2010/main" val="5946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312"/>
          </a:xfrm>
        </p:spPr>
        <p:txBody>
          <a:bodyPr/>
          <a:lstStyle/>
          <a:p>
            <a:r>
              <a:rPr lang="ru-RU" sz="3600" smtClean="0">
                <a:solidFill>
                  <a:srgbClr val="C00000"/>
                </a:solidFill>
                <a:effectLst/>
              </a:rPr>
              <a:t>Характеристики звуков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1. </a:t>
            </a:r>
            <a:r>
              <a:rPr lang="ru-RU" sz="2800" b="1" dirty="0" smtClean="0">
                <a:latin typeface="Calibri" pitchFamily="34" charset="0"/>
              </a:rPr>
              <a:t>Громкость звука </a:t>
            </a:r>
            <a:r>
              <a:rPr lang="ru-RU" sz="2800" dirty="0" smtClean="0">
                <a:latin typeface="Calibri" pitchFamily="34" charset="0"/>
              </a:rPr>
              <a:t>зависит от амплитуды колебаний частиц среды.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8" name="Picture 6" descr="http://images.apple.com/ru/sound/images/sounddiagram200605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561662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410" y="3573016"/>
            <a:ext cx="8770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80000"/>
              <a:buFontTx/>
              <a:buChar char="-"/>
            </a:pPr>
            <a:r>
              <a:rPr lang="ru-RU" sz="2800" u="sng" kern="0" dirty="0">
                <a:solidFill>
                  <a:srgbClr val="000000"/>
                </a:solidFill>
                <a:latin typeface="Calibri" pitchFamily="34" charset="0"/>
              </a:rPr>
              <a:t>Уровень громкости </a:t>
            </a:r>
            <a:r>
              <a:rPr lang="ru-RU" sz="2800" kern="0" dirty="0">
                <a:solidFill>
                  <a:srgbClr val="000000"/>
                </a:solidFill>
                <a:latin typeface="Calibri" pitchFamily="34" charset="0"/>
              </a:rPr>
              <a:t>измеряется в </a:t>
            </a:r>
            <a:r>
              <a:rPr lang="ru-RU" sz="2800" b="1" kern="0" dirty="0" err="1" smtClean="0">
                <a:solidFill>
                  <a:srgbClr val="000000"/>
                </a:solidFill>
                <a:latin typeface="Calibri" pitchFamily="34" charset="0"/>
              </a:rPr>
              <a:t>дециБелах</a:t>
            </a:r>
            <a:r>
              <a:rPr lang="ru-RU" sz="2800" b="1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b="1" kern="0" dirty="0">
                <a:solidFill>
                  <a:srgbClr val="000000"/>
                </a:solidFill>
                <a:latin typeface="Calibri" pitchFamily="34" charset="0"/>
              </a:rPr>
              <a:t>(дБ)</a:t>
            </a:r>
          </a:p>
        </p:txBody>
      </p:sp>
    </p:spTree>
    <p:extLst>
      <p:ext uri="{BB962C8B-B14F-4D97-AF65-F5344CB8AC3E}">
        <p14:creationId xmlns:p14="http://schemas.microsoft.com/office/powerpoint/2010/main" val="30492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14619" y="332656"/>
            <a:ext cx="8329613" cy="576064"/>
          </a:xfrm>
        </p:spPr>
        <p:txBody>
          <a:bodyPr/>
          <a:lstStyle/>
          <a:p>
            <a:pPr>
              <a:buNone/>
              <a:defRPr/>
            </a:pPr>
            <a:r>
              <a:rPr lang="ru-RU" b="1" dirty="0">
                <a:effectLst/>
                <a:latin typeface="Calibri" pitchFamily="34" charset="0"/>
              </a:rPr>
              <a:t>2. Высота </a:t>
            </a:r>
            <a:r>
              <a:rPr lang="ru-RU" b="1" dirty="0" smtClean="0">
                <a:effectLst/>
                <a:latin typeface="Calibri" pitchFamily="34" charset="0"/>
              </a:rPr>
              <a:t>тона </a:t>
            </a:r>
            <a:r>
              <a:rPr lang="ru-RU" dirty="0" smtClean="0">
                <a:effectLst/>
                <a:latin typeface="Calibri" pitchFamily="34" charset="0"/>
              </a:rPr>
              <a:t>зависит </a:t>
            </a:r>
            <a:r>
              <a:rPr lang="ru-RU" dirty="0">
                <a:effectLst/>
                <a:latin typeface="Calibri" pitchFamily="34" charset="0"/>
              </a:rPr>
              <a:t>от частоты колебаний.</a:t>
            </a:r>
            <a:endParaRPr lang="ru-RU" b="1" dirty="0">
              <a:effectLst/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atin typeface="Calibri" pitchFamily="34" charset="0"/>
              </a:rPr>
              <a:t>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9940" name="Picture 16" descr="http://kurs.mksat.net/_kurs1/lesson1_kurs1_files/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8" y="1052736"/>
            <a:ext cx="4151312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1052736"/>
            <a:ext cx="350043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3210B0"/>
                </a:solidFill>
              </a:rPr>
              <a:t>Чем выше частота колебаний источника звука, тем выше издаваемый звук. </a:t>
            </a:r>
          </a:p>
        </p:txBody>
      </p:sp>
    </p:spTree>
    <p:extLst>
      <p:ext uri="{BB962C8B-B14F-4D97-AF65-F5344CB8AC3E}">
        <p14:creationId xmlns:p14="http://schemas.microsoft.com/office/powerpoint/2010/main" val="10289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8352928" cy="576064"/>
          </a:xfrm>
        </p:spPr>
        <p:txBody>
          <a:bodyPr/>
          <a:lstStyle/>
          <a:p>
            <a:pPr>
              <a:buNone/>
              <a:defRPr/>
            </a:pPr>
            <a:r>
              <a:rPr lang="ru-RU" b="1" dirty="0">
                <a:effectLst/>
                <a:latin typeface="Calibri" pitchFamily="34" charset="0"/>
              </a:rPr>
              <a:t>3. Тембр </a:t>
            </a:r>
            <a:r>
              <a:rPr lang="ru-RU" dirty="0">
                <a:effectLst/>
                <a:latin typeface="Calibri" pitchFamily="34" charset="0"/>
              </a:rPr>
              <a:t>- индивидуальная окраска звука.</a:t>
            </a:r>
          </a:p>
          <a:p>
            <a:pPr>
              <a:buNone/>
              <a:defRPr/>
            </a:pPr>
            <a:endParaRPr lang="ru-RU" b="1" dirty="0">
              <a:effectLst/>
              <a:latin typeface="Calibri" pitchFamily="34" charset="0"/>
            </a:endParaRPr>
          </a:p>
        </p:txBody>
      </p:sp>
      <p:pic>
        <p:nvPicPr>
          <p:cNvPr id="43012" name="Picture 14" descr="https://encrypted-tbn0.gstatic.com/images?q=tbn:ANd9GcRqUmy7xq_i9KN19_VBgGKVMbWuX44lBfvEJbK-6qxmcXPIwnei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60860"/>
            <a:ext cx="3709698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s://encrypted-tbn0.gstatic.com/images?q=tbn:ANd9GcTkLUyHYhwP3DCwfOFCRnbrC8fsJ1PLo43M5v0dLgPfJjeaEowp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59" y="1060860"/>
            <a:ext cx="4114799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www.vilaglex.hu/Lexikon/Kepek/TransHu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vilaglex.hu/Lexikon/Kepek/LongHul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82" y="876499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6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16633"/>
            <a:ext cx="8429004" cy="10081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effectLst/>
                <a:latin typeface="Calibri" pitchFamily="34" charset="0"/>
              </a:rPr>
              <a:t>Эхолокация</a:t>
            </a:r>
            <a:r>
              <a:rPr lang="ru-RU" b="1" dirty="0" smtClean="0">
                <a:effectLst/>
                <a:latin typeface="Calibri" pitchFamily="34" charset="0"/>
              </a:rPr>
              <a:t> </a:t>
            </a:r>
            <a:r>
              <a:rPr lang="ru-RU" sz="2400" dirty="0" smtClean="0">
                <a:effectLst/>
                <a:latin typeface="Calibri" pitchFamily="34" charset="0"/>
              </a:rPr>
              <a:t>- </a:t>
            </a:r>
            <a:r>
              <a:rPr lang="ru-RU" sz="2400" dirty="0">
                <a:effectLst/>
                <a:latin typeface="Calibri" pitchFamily="34" charset="0"/>
              </a:rPr>
              <a:t>определение местоположения объекта по отражению звуковой волны.</a:t>
            </a:r>
          </a:p>
          <a:p>
            <a:pPr marL="0" indent="0">
              <a:buNone/>
            </a:pPr>
            <a:endParaRPr lang="ru-RU" sz="2400" b="1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pic>
        <p:nvPicPr>
          <p:cNvPr id="67589" name="Picture 8" descr="http://korabley.net/_nw/10/86854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5"/>
            <a:ext cx="3600398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4935538" y="1608138"/>
            <a:ext cx="96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44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868988" y="1223963"/>
            <a:ext cx="9124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l-GR" sz="4400" b="1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5961063" y="1928813"/>
            <a:ext cx="6991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176963" y="190976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6091839" y="1909763"/>
            <a:ext cx="466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4864100" y="1266826"/>
            <a:ext cx="2027238" cy="136842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1143" y="2852936"/>
            <a:ext cx="4334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расстояние до объекта </a:t>
            </a:r>
            <a:endParaRPr lang="ru-RU" dirty="0"/>
          </a:p>
        </p:txBody>
      </p:sp>
      <p:pic>
        <p:nvPicPr>
          <p:cNvPr id="13" name="Picture 2" descr="http://www.syl.ru/misc/i/ai/150092/4724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3789040"/>
            <a:ext cx="3528392" cy="24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naukam.ru/wp-content/uploads/2013/05/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70" y="3789040"/>
            <a:ext cx="4766164" cy="24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2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" grpId="0"/>
      <p:bldP spid="7" grpId="0"/>
      <p:bldP spid="8" grpId="0" animBg="1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90000"/>
                </a:solidFill>
                <a:effectLst/>
                <a:latin typeface="Calibri" pitchFamily="34" charset="0"/>
              </a:rPr>
              <a:t>Механические волны – </a:t>
            </a:r>
            <a:r>
              <a:rPr lang="ru-RU" sz="2800" b="1" smtClean="0">
                <a:solidFill>
                  <a:schemeClr val="tx1"/>
                </a:solidFill>
                <a:effectLst/>
                <a:latin typeface="Calibri" pitchFamily="34" charset="0"/>
              </a:rPr>
              <a:t>колебания, распространяющиеся в веществе с течением времени.</a:t>
            </a:r>
            <a:endParaRPr lang="ru-RU" sz="280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4716463" y="4737100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5940425" y="4089400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5940425" y="4737100"/>
            <a:ext cx="0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5795963" y="4592638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7935913" y="3846513"/>
            <a:ext cx="5492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Sylfaen" pitchFamily="18" charset="0"/>
              </a:rPr>
              <a:t>υ</a:t>
            </a: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8172450" y="4089400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5940425" y="43767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6227763" y="4376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1527" name="Picture 23" descr="http://files.school-collection.edu.ru/dlrstore/ed9122eb-6a90-37b9-25ad-56baed5884fc/11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4257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http://www.vilaglex.hu/Lexikon/Kepek/TransHu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52588"/>
            <a:ext cx="30241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4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0" animBg="1"/>
      <p:bldP spid="54285" grpId="0" animBg="1"/>
      <p:bldP spid="54286" grpId="0" animBg="1"/>
      <p:bldP spid="54287" grpId="0"/>
      <p:bldP spid="54288" grpId="0" animBg="1"/>
      <p:bldP spid="54290" grpId="0" animBg="1"/>
      <p:bldP spid="542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2-6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822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4987925" y="1571625"/>
            <a:ext cx="3673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372475" y="635000"/>
            <a:ext cx="5492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Sylfaen" pitchFamily="18" charset="0"/>
              </a:rPr>
              <a:t>υ</a:t>
            </a: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8609013" y="87788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6140450" y="1427163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6429375" y="1571625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 flipH="1">
            <a:off x="5276850" y="1571625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Picture 8" descr="http://www.acs.psu.edu/drussell/Demos/waves-intro/wavepul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82073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323528" y="5301208"/>
            <a:ext cx="8424936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5845" name="Picture 2" descr="http://images.myshared.ru/276564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6948264" y="6093296"/>
            <a:ext cx="1800200" cy="43204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00075" y="214313"/>
            <a:ext cx="8543925" cy="65087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210B0"/>
                </a:solidFill>
                <a:effectLst/>
                <a:latin typeface="Calibri" pitchFamily="34" charset="0"/>
              </a:rPr>
              <a:t>Общие свойства </a:t>
            </a:r>
            <a:r>
              <a:rPr lang="ru-RU" sz="3600" b="1" dirty="0" smtClean="0">
                <a:solidFill>
                  <a:srgbClr val="3210B0"/>
                </a:solidFill>
                <a:effectLst/>
                <a:latin typeface="Calibri" pitchFamily="34" charset="0"/>
              </a:rPr>
              <a:t>механических волн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8429625" cy="28575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ru-RU" sz="3200" smtClean="0">
                <a:effectLst/>
                <a:latin typeface="Calibri" pitchFamily="34" charset="0"/>
              </a:rPr>
              <a:t>Распространяются только в веществе (упругой среде), т. е. в газах, жидкостях и твердых телах.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sz="3200" u="sng" smtClean="0">
                <a:effectLst/>
                <a:latin typeface="Calibri" pitchFamily="34" charset="0"/>
              </a:rPr>
              <a:t>Не  переносят </a:t>
            </a:r>
            <a:r>
              <a:rPr lang="ru-RU" sz="3200" smtClean="0">
                <a:effectLst/>
                <a:latin typeface="Calibri" pitchFamily="34" charset="0"/>
              </a:rPr>
              <a:t>вещество.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sz="3200" smtClean="0">
                <a:effectLst/>
                <a:latin typeface="Calibri" pitchFamily="34" charset="0"/>
              </a:rPr>
              <a:t>Переносят энергию в пространстве от частицы к частице вещества.</a:t>
            </a:r>
          </a:p>
        </p:txBody>
      </p:sp>
      <p:pic>
        <p:nvPicPr>
          <p:cNvPr id="38916" name="Picture 2" descr="http://pic.rutube.ru/video/52/b5/52b59df9a7c3d2817eff185faef653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000500"/>
            <a:ext cx="507206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4536504" cy="482453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effectLst/>
                <a:latin typeface="Calibri" pitchFamily="34" charset="0"/>
              </a:rPr>
              <a:t>В </a:t>
            </a:r>
            <a:r>
              <a:rPr lang="ru-RU" sz="2400" b="1" dirty="0" smtClean="0">
                <a:effectLst/>
                <a:latin typeface="Calibri" pitchFamily="34" charset="0"/>
              </a:rPr>
              <a:t>поперечных волнах </a:t>
            </a:r>
            <a:r>
              <a:rPr lang="ru-RU" sz="2400" dirty="0" smtClean="0">
                <a:effectLst/>
                <a:latin typeface="Calibri" pitchFamily="34" charset="0"/>
              </a:rPr>
              <a:t>возникает упругая деформация (сдвига), за счет которой тело возвращается в положение равновесия </a:t>
            </a:r>
            <a:r>
              <a:rPr lang="ru-RU" sz="2400" dirty="0" smtClean="0">
                <a:effectLst/>
                <a:latin typeface="Times New Roman"/>
                <a:cs typeface="Times New Roman"/>
              </a:rPr>
              <a:t>→ </a:t>
            </a:r>
            <a:r>
              <a:rPr lang="ru-RU" sz="2400" b="1" i="1" dirty="0" smtClean="0">
                <a:effectLst/>
                <a:latin typeface="Calibri" pitchFamily="34" charset="0"/>
                <a:cs typeface="Times New Roman"/>
              </a:rPr>
              <a:t>поперечные волны могут возникать только в твердых телах или на поверхности жидкости.</a:t>
            </a:r>
            <a:endParaRPr lang="ru-RU" sz="2400" b="1" i="1" dirty="0">
              <a:effectLst/>
              <a:latin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88640"/>
            <a:ext cx="4032448" cy="482453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Calibri" pitchFamily="34" charset="0"/>
              </a:rPr>
              <a:t>В </a:t>
            </a:r>
            <a:r>
              <a:rPr lang="ru-RU" b="1" dirty="0" smtClean="0">
                <a:effectLst/>
                <a:latin typeface="Calibri" pitchFamily="34" charset="0"/>
              </a:rPr>
              <a:t>продольных волнах </a:t>
            </a:r>
            <a:r>
              <a:rPr lang="ru-RU" dirty="0" smtClean="0">
                <a:effectLst/>
                <a:latin typeface="Calibri" pitchFamily="34" charset="0"/>
              </a:rPr>
              <a:t>возникает деформация сжатия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dirty="0" smtClean="0">
                <a:effectLst/>
                <a:latin typeface="Calibri" pitchFamily="34" charset="0"/>
                <a:cs typeface="Times New Roman"/>
              </a:rPr>
              <a:t> </a:t>
            </a:r>
            <a:r>
              <a:rPr lang="ru-RU" b="1" i="1" dirty="0" smtClean="0">
                <a:effectLst/>
                <a:latin typeface="Calibri" pitchFamily="34" charset="0"/>
                <a:cs typeface="Times New Roman"/>
              </a:rPr>
              <a:t>продольные волны возникают во всех средах </a:t>
            </a:r>
            <a:r>
              <a:rPr lang="ru-RU" sz="2400" i="1" dirty="0" smtClean="0">
                <a:effectLst/>
                <a:latin typeface="Calibri" pitchFamily="34" charset="0"/>
                <a:cs typeface="Times New Roman"/>
              </a:rPr>
              <a:t>(газах, жидкостях, твердых телах)</a:t>
            </a:r>
            <a:endParaRPr lang="ru-RU" sz="2400" i="1" dirty="0">
              <a:effectLst/>
              <a:latin typeface="Calibri" pitchFamily="34" charset="0"/>
            </a:endParaRPr>
          </a:p>
        </p:txBody>
      </p:sp>
      <p:pic>
        <p:nvPicPr>
          <p:cNvPr id="6" name="Picture 23" descr="http://files.school-collection.edu.ru/dlrstore/ed9122eb-6a90-37b9-25ad-56baed5884fc/11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14583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1838696" cy="166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2-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356673" cy="178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508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3210B0"/>
                </a:solidFill>
                <a:effectLst/>
                <a:latin typeface="Calibri" pitchFamily="34" charset="0"/>
              </a:rPr>
              <a:t>Характеристики механических волн: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83047" y="1531939"/>
            <a:ext cx="84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 =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670472" y="1193801"/>
            <a:ext cx="312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546647" y="1846263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1619672" y="183991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227685" y="1531938"/>
            <a:ext cx="44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754735" y="1314451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754735" y="1771651"/>
            <a:ext cx="41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2754735" y="18907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540917" y="2679106"/>
            <a:ext cx="9573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l-GR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548235" y="2640013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619672" y="3214688"/>
            <a:ext cx="312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1619672" y="328771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2157835" y="2914651"/>
            <a:ext cx="447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2710286" y="2697163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2638848" y="3200401"/>
            <a:ext cx="46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5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l-GR" sz="3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2710286" y="327342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i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8655" y="1312864"/>
            <a:ext cx="22060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π</a:t>
            </a:r>
            <a:r>
              <a:rPr lang="el-GR" sz="4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endParaRPr lang="el-GR" sz="4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58655" y="2755108"/>
            <a:ext cx="3076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4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4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ωt</a:t>
            </a:r>
            <a:r>
              <a:rPr lang="en-US" sz="4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- фаза</a:t>
            </a:r>
            <a:endParaRPr lang="el-GR" sz="3200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3829670"/>
            <a:ext cx="5490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4800" b="1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∆</a:t>
            </a:r>
            <a:r>
              <a:rPr lang="el-GR" sz="4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4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800" b="1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∆</a:t>
            </a:r>
            <a:r>
              <a:rPr lang="en-US" sz="4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– разность фаз</a:t>
            </a:r>
            <a:endParaRPr lang="el-GR" sz="3200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1" grpId="0"/>
      <p:bldP spid="65542" grpId="0"/>
      <p:bldP spid="65543" grpId="0"/>
      <p:bldP spid="65544" grpId="0" animBg="1"/>
      <p:bldP spid="65545" grpId="0"/>
      <p:bldP spid="65546" grpId="0"/>
      <p:bldP spid="65547" grpId="0"/>
      <p:bldP spid="65548" grpId="0" animBg="1"/>
      <p:bldP spid="65549" grpId="0"/>
      <p:bldP spid="65550" grpId="0"/>
      <p:bldP spid="65551" grpId="0"/>
      <p:bldP spid="65552" grpId="0" animBg="1"/>
      <p:bldP spid="65553" grpId="0"/>
      <p:bldP spid="65554" grpId="0"/>
      <p:bldP spid="65555" grpId="0"/>
      <p:bldP spid="65556" grpId="0" animBg="1"/>
      <p:bldP spid="3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1989" name="Picture 2" descr="http://www.uchportal.ru/_ld/130/76676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3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Круги">
  <a:themeElements>
    <a:clrScheme name="Круги 10">
      <a:dk1>
        <a:srgbClr val="000000"/>
      </a:dk1>
      <a:lt1>
        <a:srgbClr val="F8F8F8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BFBFB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00"/>
        </a:dk1>
        <a:lt1>
          <a:srgbClr val="F8F8F8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BFBFB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468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20</vt:i4>
      </vt:variant>
    </vt:vector>
  </HeadingPairs>
  <TitlesOfParts>
    <vt:vector size="41" baseType="lpstr">
      <vt:lpstr>Arial</vt:lpstr>
      <vt:lpstr>Calibri</vt:lpstr>
      <vt:lpstr>Sylfaen</vt:lpstr>
      <vt:lpstr>Times New Roman</vt:lpstr>
      <vt:lpstr>Verdana</vt:lpstr>
      <vt:lpstr>Wingdings</vt:lpstr>
      <vt:lpstr>Тема Office</vt:lpstr>
      <vt:lpstr>Круги</vt:lpstr>
      <vt:lpstr>1_Круги</vt:lpstr>
      <vt:lpstr>2_Круги</vt:lpstr>
      <vt:lpstr>3_Круги</vt:lpstr>
      <vt:lpstr>4_Круги</vt:lpstr>
      <vt:lpstr>5_Круги</vt:lpstr>
      <vt:lpstr>6_Круги</vt:lpstr>
      <vt:lpstr>7_Круги</vt:lpstr>
      <vt:lpstr>8_Круги</vt:lpstr>
      <vt:lpstr>9_Круги</vt:lpstr>
      <vt:lpstr>10_Круги</vt:lpstr>
      <vt:lpstr>11_Круги</vt:lpstr>
      <vt:lpstr>12_Круги</vt:lpstr>
      <vt:lpstr>13_Круги</vt:lpstr>
      <vt:lpstr>Механические волны</vt:lpstr>
      <vt:lpstr>Презентация PowerPoint</vt:lpstr>
      <vt:lpstr>Механические волны – колебания, распространяющиеся в веществе с течением времени.</vt:lpstr>
      <vt:lpstr>Презентация PowerPoint</vt:lpstr>
      <vt:lpstr>Презентация PowerPoint</vt:lpstr>
      <vt:lpstr>Общие свойства механических волн</vt:lpstr>
      <vt:lpstr>Презентация PowerPoint</vt:lpstr>
      <vt:lpstr>Характеристики механических волн:</vt:lpstr>
      <vt:lpstr>Презентация PowerPoint</vt:lpstr>
      <vt:lpstr>Презентация PowerPoint</vt:lpstr>
      <vt:lpstr>Уравнение бегущей волны</vt:lpstr>
      <vt:lpstr>Волны в среде</vt:lpstr>
      <vt:lpstr>Презентация PowerPoint</vt:lpstr>
      <vt:lpstr>Презентация PowerPoint</vt:lpstr>
      <vt:lpstr>Звуковые волны</vt:lpstr>
      <vt:lpstr>Свойства звуковых волн.</vt:lpstr>
      <vt:lpstr>Характеристики звуков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Механические волны</dc:title>
  <dc:creator>uuuг</dc:creator>
  <cp:lastModifiedBy>пк</cp:lastModifiedBy>
  <cp:revision>22</cp:revision>
  <dcterms:created xsi:type="dcterms:W3CDTF">2017-11-09T02:05:53Z</dcterms:created>
  <dcterms:modified xsi:type="dcterms:W3CDTF">2021-12-13T03:05:29Z</dcterms:modified>
</cp:coreProperties>
</file>