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90A66AE-81F5-474A-B74B-EE41E9320F19}" type="datetimeFigureOut">
              <a:rPr lang="uk-UA" smtClean="0"/>
              <a:t>18.05.2023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9" y="-99392"/>
            <a:ext cx="922305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270" y="1256"/>
            <a:ext cx="7772400" cy="177156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История детского театра</a:t>
            </a:r>
          </a:p>
        </p:txBody>
      </p:sp>
    </p:spTree>
    <p:extLst>
      <p:ext uri="{BB962C8B-B14F-4D97-AF65-F5344CB8AC3E}">
        <p14:creationId xmlns:p14="http://schemas.microsoft.com/office/powerpoint/2010/main" val="23662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18157"/>
            <a:ext cx="6305534" cy="472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80618" y="18864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Впервые в России о детских театрах заговорил </a:t>
            </a:r>
            <a:endParaRPr lang="ru-RU" sz="2800" dirty="0" smtClean="0"/>
          </a:p>
          <a:p>
            <a:pPr algn="ctr"/>
            <a:r>
              <a:rPr lang="ru-RU" sz="2800" dirty="0" smtClean="0"/>
              <a:t>царь </a:t>
            </a:r>
            <a:r>
              <a:rPr lang="ru-RU" sz="2800" dirty="0"/>
              <a:t>Алексей Михайлович. </a:t>
            </a:r>
            <a:endParaRPr lang="ru-RU" sz="2800" dirty="0" smtClean="0"/>
          </a:p>
          <a:p>
            <a:pPr algn="ctr"/>
            <a:r>
              <a:rPr lang="ru-RU" sz="2800" dirty="0" smtClean="0"/>
              <a:t>По </a:t>
            </a:r>
            <a:r>
              <a:rPr lang="ru-RU" sz="2800" dirty="0"/>
              <a:t>возвращении из поездки по стране он дал поручение открыть детский театр при дворце.</a:t>
            </a:r>
          </a:p>
        </p:txBody>
      </p:sp>
    </p:spTree>
    <p:extLst>
      <p:ext uri="{BB962C8B-B14F-4D97-AF65-F5344CB8AC3E}">
        <p14:creationId xmlns:p14="http://schemas.microsoft.com/office/powerpoint/2010/main" val="23908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5496"/>
          </a:xfrm>
        </p:spPr>
        <p:txBody>
          <a:bodyPr/>
          <a:lstStyle/>
          <a:p>
            <a:r>
              <a:rPr lang="ru-RU" dirty="0"/>
              <a:t>Детский театр в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052736"/>
            <a:ext cx="4067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дореволюционной России профессиональных театров для детей не было. </a:t>
            </a:r>
            <a:endParaRPr lang="ru-RU" sz="2400" dirty="0" smtClean="0"/>
          </a:p>
          <a:p>
            <a:pPr algn="ctr"/>
            <a:r>
              <a:rPr lang="ru-RU" sz="2400" dirty="0" smtClean="0"/>
              <a:t>Первый </a:t>
            </a:r>
            <a:r>
              <a:rPr lang="ru-RU" sz="2400" dirty="0"/>
              <a:t>в России детский театр был создан в 1779 году в г. Богородицке, Тульской губернии, в имении графов Бобринских, управляющим, </a:t>
            </a:r>
            <a:endParaRPr lang="ru-RU" sz="2400" dirty="0" smtClean="0"/>
          </a:p>
          <a:p>
            <a:pPr algn="ctr"/>
            <a:r>
              <a:rPr lang="ru-RU" sz="2400" dirty="0" smtClean="0"/>
              <a:t>известным </a:t>
            </a:r>
            <a:r>
              <a:rPr lang="ru-RU" sz="2400" dirty="0"/>
              <a:t>ученым-энциклопедистом Андреем Тимофеевичем </a:t>
            </a:r>
            <a:r>
              <a:rPr lang="ru-RU" sz="2400" dirty="0" err="1"/>
              <a:t>Болотовым</a:t>
            </a:r>
            <a:r>
              <a:rPr lang="ru-RU" sz="2400" dirty="0"/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03082"/>
            <a:ext cx="47053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0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7" y="547300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 1903 году в Нью-Йорке был открыт первый </a:t>
            </a:r>
            <a:endParaRPr lang="ru-RU" sz="3200" dirty="0" smtClean="0"/>
          </a:p>
          <a:p>
            <a:pPr algn="ctr"/>
            <a:r>
              <a:rPr lang="ru-RU" sz="3200" dirty="0" smtClean="0"/>
              <a:t>профессиональный </a:t>
            </a:r>
            <a:r>
              <a:rPr lang="ru-RU" sz="3200" dirty="0"/>
              <a:t>театр для детей.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1" y="301622"/>
            <a:ext cx="7159011" cy="509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3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Этот опыт американцев в России переняли только спустя 15 лет и создали первый театр для детей при поддержке А. В. Луначарского.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32" y="2268622"/>
            <a:ext cx="3744416" cy="457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7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В 1920-е годы создаются театры во многих городах страны. Первые репертуары были по мотивам русских народных </a:t>
            </a:r>
            <a:r>
              <a:rPr lang="ru-RU" sz="2800" dirty="0" smtClean="0"/>
              <a:t>сказок</a:t>
            </a:r>
          </a:p>
          <a:p>
            <a:pPr algn="r"/>
            <a:r>
              <a:rPr lang="ru-RU" sz="2800" dirty="0" smtClean="0"/>
              <a:t> </a:t>
            </a:r>
            <a:r>
              <a:rPr lang="ru-RU" sz="2800" dirty="0"/>
              <a:t>и классической литературы. </a:t>
            </a:r>
            <a:endParaRPr lang="ru-RU" sz="2800" dirty="0" smtClean="0"/>
          </a:p>
          <a:p>
            <a:pPr algn="r"/>
            <a:r>
              <a:rPr lang="ru-RU" sz="2800" dirty="0" smtClean="0"/>
              <a:t>Именно </a:t>
            </a:r>
            <a:r>
              <a:rPr lang="ru-RU" sz="2800" dirty="0"/>
              <a:t>в </a:t>
            </a:r>
            <a:r>
              <a:rPr lang="ru-RU" sz="2800" dirty="0" smtClean="0"/>
              <a:t>это </a:t>
            </a:r>
            <a:r>
              <a:rPr lang="ru-RU" sz="2800" dirty="0"/>
              <a:t>время и возникло </a:t>
            </a:r>
            <a:endParaRPr lang="ru-RU" sz="2800" dirty="0" smtClean="0"/>
          </a:p>
          <a:p>
            <a:pPr algn="r"/>
            <a:r>
              <a:rPr lang="ru-RU" sz="2800" dirty="0" smtClean="0"/>
              <a:t>Понятие </a:t>
            </a:r>
            <a:r>
              <a:rPr lang="ru-RU" sz="2800" dirty="0"/>
              <a:t>«театр юного </a:t>
            </a:r>
            <a:endParaRPr lang="ru-RU" sz="2800" dirty="0" smtClean="0"/>
          </a:p>
          <a:p>
            <a:pPr algn="r"/>
            <a:r>
              <a:rPr lang="ru-RU" sz="2800" dirty="0" smtClean="0"/>
              <a:t>зрителя</a:t>
            </a:r>
            <a:r>
              <a:rPr lang="ru-RU" sz="2800" dirty="0"/>
              <a:t>».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931572" cy="27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08543"/>
            <a:ext cx="4790179" cy="347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2" y="1412776"/>
            <a:ext cx="3415436" cy="24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146" y="0"/>
            <a:ext cx="87849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С начала 1930-х годов советская драматургия заняла основное место в репертуаре </a:t>
            </a:r>
            <a:r>
              <a:rPr lang="ru-RU" sz="3200" dirty="0" err="1"/>
              <a:t>ТЮЗов</a:t>
            </a:r>
            <a:r>
              <a:rPr lang="ru-RU" sz="3200" dirty="0"/>
              <a:t>. Задачей их стала помощь школе и пионерской организации в воспитании детей и юношества в коммунистическом духе. </a:t>
            </a:r>
            <a:endParaRPr lang="ru-RU" sz="3200" dirty="0" smtClean="0"/>
          </a:p>
          <a:p>
            <a:pPr algn="ctr"/>
            <a:r>
              <a:rPr lang="ru-RU" sz="3200" dirty="0" smtClean="0"/>
              <a:t>Для </a:t>
            </a:r>
            <a:r>
              <a:rPr lang="ru-RU" sz="3200" dirty="0"/>
              <a:t>школьников младшего возраста прорабатывается жанр театральной сказки, в которой фантастика и фольклор сочетаются с элементами современной действительности («Снежная Королева» X. К. Андерсена, «Красная Шапочка» </a:t>
            </a:r>
            <a:endParaRPr lang="ru-RU" sz="3200" dirty="0" smtClean="0"/>
          </a:p>
          <a:p>
            <a:pPr algn="ctr"/>
            <a:r>
              <a:rPr lang="ru-RU" sz="3200" dirty="0" smtClean="0"/>
              <a:t>Ш</a:t>
            </a:r>
            <a:r>
              <a:rPr lang="ru-RU" sz="3200" dirty="0"/>
              <a:t>. Перро, «осовремененная» Е. Шварцем, </a:t>
            </a:r>
            <a:endParaRPr lang="ru-RU" sz="3200" dirty="0" smtClean="0"/>
          </a:p>
          <a:p>
            <a:pPr algn="ctr"/>
            <a:r>
              <a:rPr lang="ru-RU" sz="3200" dirty="0" smtClean="0"/>
              <a:t>и </a:t>
            </a:r>
            <a:r>
              <a:rPr lang="ru-RU" sz="3200" dirty="0"/>
              <a:t>др.).</a:t>
            </a:r>
          </a:p>
        </p:txBody>
      </p:sp>
    </p:spTree>
    <p:extLst>
      <p:ext uri="{BB962C8B-B14F-4D97-AF65-F5344CB8AC3E}">
        <p14:creationId xmlns:p14="http://schemas.microsoft.com/office/powerpoint/2010/main" val="14987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7619" y="1625559"/>
            <a:ext cx="59710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Театр – удивительное </a:t>
            </a:r>
            <a:endParaRPr lang="ru-RU" sz="2800" dirty="0" smtClean="0"/>
          </a:p>
          <a:p>
            <a:pPr algn="ctr"/>
            <a:r>
              <a:rPr lang="ru-RU" sz="2800" dirty="0" smtClean="0"/>
              <a:t>и </a:t>
            </a:r>
            <a:r>
              <a:rPr lang="ru-RU" sz="2800" dirty="0"/>
              <a:t>интересное место, где происходят волшебные события. Там можно посмеяться и поплакать, задуматься о жизни, проникнуться сочувствием к другим людям. Чтобы увидеть представление, нужно прийти в театральное здание, где всегда ждут своего зрителя актеры, готовые дарить ему живые эмоции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18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17"/>
            <a:ext cx="9144000" cy="688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836712"/>
            <a:ext cx="6624736" cy="29523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Театральное искусство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возникло </a:t>
            </a:r>
            <a:r>
              <a:rPr lang="ru-RU" sz="2400" b="1" dirty="0">
                <a:solidFill>
                  <a:schemeClr val="bg1"/>
                </a:solidFill>
              </a:rPr>
              <a:t>очень давно и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развивалось </a:t>
            </a:r>
            <a:r>
              <a:rPr lang="ru-RU" sz="2400" b="1" dirty="0">
                <a:solidFill>
                  <a:schemeClr val="bg1"/>
                </a:solidFill>
              </a:rPr>
              <a:t>вместе с жизнью самого человечества.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	</a:t>
            </a:r>
            <a:r>
              <a:rPr lang="ru-RU" sz="2400" b="1" dirty="0" smtClean="0">
                <a:solidFill>
                  <a:schemeClr val="bg1"/>
                </a:solidFill>
              </a:rPr>
              <a:t>Игры </a:t>
            </a:r>
            <a:r>
              <a:rPr lang="ru-RU" sz="2400" b="1" dirty="0">
                <a:solidFill>
                  <a:schemeClr val="bg1"/>
                </a:solidFill>
              </a:rPr>
              <a:t>и обряды первобытных людей стали отправной точкой зарождения театра.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88" y="4500436"/>
            <a:ext cx="3973624" cy="223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0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72" y="3147663"/>
            <a:ext cx="4812026" cy="360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	Добрые </a:t>
            </a:r>
            <a:r>
              <a:rPr lang="ru-RU" sz="3200" dirty="0"/>
              <a:t>и злые силы — </a:t>
            </a:r>
            <a:endParaRPr lang="ru-RU" sz="3200" dirty="0" smtClean="0"/>
          </a:p>
          <a:p>
            <a:pPr algn="ctr"/>
            <a:r>
              <a:rPr lang="ru-RU" sz="3200" dirty="0" smtClean="0"/>
              <a:t>первые </a:t>
            </a:r>
            <a:r>
              <a:rPr lang="ru-RU" sz="3200" dirty="0"/>
              <a:t>действующие лица этих доисторических обрядов и игр, в которых люди пытались изобразить различных духов и божеств, явления природы, которые не могли объяснить. </a:t>
            </a:r>
          </a:p>
        </p:txBody>
      </p:sp>
    </p:spTree>
    <p:extLst>
      <p:ext uri="{BB962C8B-B14F-4D97-AF65-F5344CB8AC3E}">
        <p14:creationId xmlns:p14="http://schemas.microsoft.com/office/powerpoint/2010/main" val="26933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40" y="775922"/>
            <a:ext cx="4527661" cy="509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62" y="476672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/>
              <a:t>Прообразом театра в Древнем Египте </a:t>
            </a:r>
            <a:endParaRPr lang="ru-RU" sz="3200" dirty="0" smtClean="0"/>
          </a:p>
          <a:p>
            <a:pPr algn="ctr"/>
            <a:r>
              <a:rPr lang="ru-RU" sz="3200" dirty="0" smtClean="0"/>
              <a:t>были </a:t>
            </a:r>
            <a:r>
              <a:rPr lang="ru-RU" sz="3200" dirty="0"/>
              <a:t>фестивали, первые упоминания о которых относятся к IV династии (</a:t>
            </a:r>
            <a:r>
              <a:rPr lang="ru-RU" sz="3200" dirty="0" err="1"/>
              <a:t>ок</a:t>
            </a:r>
            <a:r>
              <a:rPr lang="ru-RU" sz="3200" dirty="0"/>
              <a:t>. 2600 год до н. э</a:t>
            </a:r>
            <a:r>
              <a:rPr lang="ru-RU" sz="3200" dirty="0" smtClean="0"/>
              <a:t>.).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Статуи божеств во время процессии проносились по </a:t>
            </a:r>
            <a:r>
              <a:rPr lang="ru-RU" sz="3200" dirty="0" smtClean="0"/>
              <a:t>городу.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88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Во время таких празднеств</a:t>
            </a:r>
            <a:r>
              <a:rPr lang="ru-RU" sz="3200" dirty="0" smtClean="0"/>
              <a:t>,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длившихся несколько дней, выносили из храмов статуи божеств, разыгрывались сценки и мистерии на мифологические темы, играла музыка, устраивались танцы.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4859337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Само слово «театр» — греческого происхождения. </a:t>
            </a:r>
            <a:endParaRPr lang="ru-RU" sz="2800" dirty="0" smtClean="0"/>
          </a:p>
          <a:p>
            <a:pPr algn="ctr"/>
            <a:r>
              <a:rPr lang="ru-RU" sz="2800" dirty="0" smtClean="0"/>
              <a:t>В </a:t>
            </a:r>
            <a:r>
              <a:rPr lang="ru-RU" sz="2800" dirty="0"/>
              <a:t>греческом языке оно означало место для зрелища </a:t>
            </a:r>
            <a:endParaRPr lang="ru-RU" sz="2800" dirty="0" smtClean="0"/>
          </a:p>
          <a:p>
            <a:pPr algn="ctr"/>
            <a:r>
              <a:rPr lang="ru-RU" sz="2800" dirty="0" smtClean="0"/>
              <a:t>и </a:t>
            </a:r>
            <a:r>
              <a:rPr lang="ru-RU" sz="2800" dirty="0"/>
              <a:t>само зрелище. </a:t>
            </a:r>
            <a:r>
              <a:rPr lang="ru-RU" sz="2800" dirty="0" smtClean="0"/>
              <a:t>Годом </a:t>
            </a:r>
            <a:r>
              <a:rPr lang="ru-RU" sz="2800" dirty="0"/>
              <a:t>рождения </a:t>
            </a:r>
            <a:endParaRPr lang="ru-RU" sz="2800" dirty="0" smtClean="0"/>
          </a:p>
          <a:p>
            <a:pPr algn="ctr"/>
            <a:r>
              <a:rPr lang="ru-RU" sz="2800" dirty="0" smtClean="0"/>
              <a:t>мирового </a:t>
            </a:r>
            <a:r>
              <a:rPr lang="ru-RU" sz="2800" dirty="0"/>
              <a:t>театра считается 534 г. до н. </a:t>
            </a:r>
            <a:r>
              <a:rPr lang="ru-RU" sz="2800" dirty="0" smtClean="0"/>
              <a:t>э.</a:t>
            </a:r>
            <a:endParaRPr lang="ru-RU" sz="2800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20482" r="21429" b="3961"/>
          <a:stretch/>
        </p:blipFill>
        <p:spPr bwMode="auto">
          <a:xfrm>
            <a:off x="2051720" y="1772816"/>
            <a:ext cx="5040560" cy="491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0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12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Афинский театр восхвалял величие богов, рассказывал о различных святых и значимых событиях. </a:t>
            </a:r>
            <a:endParaRPr lang="ru-RU" sz="2800" dirty="0" smtClean="0"/>
          </a:p>
          <a:p>
            <a:pPr algn="ctr"/>
            <a:r>
              <a:rPr lang="ru-RU" sz="2800" dirty="0" smtClean="0"/>
              <a:t>Представление </a:t>
            </a:r>
            <a:r>
              <a:rPr lang="ru-RU" sz="2800" dirty="0"/>
              <a:t>происходило на улице, </a:t>
            </a:r>
            <a:endParaRPr lang="ru-RU" sz="2800" dirty="0" smtClean="0"/>
          </a:p>
          <a:p>
            <a:pPr algn="ctr"/>
            <a:r>
              <a:rPr lang="ru-RU" sz="2800" dirty="0" smtClean="0"/>
              <a:t>стихийно</a:t>
            </a:r>
            <a:r>
              <a:rPr lang="ru-RU" sz="2800" dirty="0"/>
              <a:t>, а зрителями были зеваки.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b="12530"/>
          <a:stretch/>
        </p:blipFill>
        <p:spPr bwMode="auto">
          <a:xfrm>
            <a:off x="1331640" y="2815771"/>
            <a:ext cx="612068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9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68" y="3140311"/>
            <a:ext cx="522446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1768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XIV—XVI </a:t>
            </a:r>
            <a:r>
              <a:rPr lang="ru-RU" sz="2800" dirty="0" smtClean="0"/>
              <a:t>вв. </a:t>
            </a:r>
            <a:r>
              <a:rPr lang="ru-RU" sz="2800" dirty="0"/>
              <a:t>в Западной Европе широкое распространение получает </a:t>
            </a:r>
            <a:r>
              <a:rPr lang="ru-RU" sz="2800" b="1" dirty="0"/>
              <a:t>мистерия</a:t>
            </a:r>
            <a:r>
              <a:rPr lang="ru-RU" sz="2800" dirty="0"/>
              <a:t>, возникшая на основе литургической драмы. </a:t>
            </a:r>
            <a:endParaRPr lang="ru-RU" sz="2800" dirty="0" smtClean="0"/>
          </a:p>
          <a:p>
            <a:pPr algn="ctr"/>
            <a:r>
              <a:rPr lang="ru-RU" sz="2800" dirty="0" smtClean="0"/>
              <a:t>Представления </a:t>
            </a:r>
            <a:r>
              <a:rPr lang="ru-RU" sz="2800" dirty="0"/>
              <a:t>мистерий происходили в ярмарочные дни на площадях и являлись частью городских празднеств. Содержание мистерий составляли библейские и евангельские сюжеты</a:t>
            </a:r>
          </a:p>
        </p:txBody>
      </p:sp>
    </p:spTree>
    <p:extLst>
      <p:ext uri="{BB962C8B-B14F-4D97-AF65-F5344CB8AC3E}">
        <p14:creationId xmlns:p14="http://schemas.microsoft.com/office/powerpoint/2010/main" val="20676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7504"/>
          </a:xfrm>
        </p:spPr>
        <p:txBody>
          <a:bodyPr/>
          <a:lstStyle/>
          <a:p>
            <a:r>
              <a:rPr lang="ru-RU" dirty="0"/>
              <a:t>Театр в России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8" y="1340767"/>
            <a:ext cx="8175648" cy="525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4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208</TotalTime>
  <Words>455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История детского театра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 в России</vt:lpstr>
      <vt:lpstr>Презентация PowerPoint</vt:lpstr>
      <vt:lpstr>Детский театр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детского театра</dc:title>
  <dc:creator>Sara Yasmeen (Wipro Technologies)</dc:creator>
  <cp:lastModifiedBy>22</cp:lastModifiedBy>
  <cp:revision>17</cp:revision>
  <dcterms:created xsi:type="dcterms:W3CDTF">2010-02-23T11:30:32Z</dcterms:created>
  <dcterms:modified xsi:type="dcterms:W3CDTF">2023-05-18T09:10:48Z</dcterms:modified>
</cp:coreProperties>
</file>