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5"/>
  </p:notesMasterIdLst>
  <p:sldIdLst>
    <p:sldId id="320" r:id="rId2"/>
    <p:sldId id="276" r:id="rId3"/>
    <p:sldId id="321" r:id="rId4"/>
    <p:sldId id="326" r:id="rId5"/>
    <p:sldId id="287" r:id="rId6"/>
    <p:sldId id="284" r:id="rId7"/>
    <p:sldId id="282" r:id="rId8"/>
    <p:sldId id="277" r:id="rId9"/>
    <p:sldId id="278" r:id="rId10"/>
    <p:sldId id="279" r:id="rId11"/>
    <p:sldId id="288" r:id="rId12"/>
    <p:sldId id="289" r:id="rId13"/>
    <p:sldId id="297" r:id="rId14"/>
    <p:sldId id="314" r:id="rId15"/>
    <p:sldId id="315" r:id="rId16"/>
    <p:sldId id="298" r:id="rId17"/>
    <p:sldId id="281" r:id="rId18"/>
    <p:sldId id="299" r:id="rId19"/>
    <p:sldId id="305" r:id="rId20"/>
    <p:sldId id="304" r:id="rId21"/>
    <p:sldId id="283" r:id="rId22"/>
    <p:sldId id="324" r:id="rId23"/>
    <p:sldId id="291" r:id="rId24"/>
    <p:sldId id="292" r:id="rId25"/>
    <p:sldId id="323" r:id="rId26"/>
    <p:sldId id="293" r:id="rId27"/>
    <p:sldId id="294" r:id="rId28"/>
    <p:sldId id="295" r:id="rId29"/>
    <p:sldId id="296" r:id="rId30"/>
    <p:sldId id="300" r:id="rId31"/>
    <p:sldId id="301" r:id="rId32"/>
    <p:sldId id="302" r:id="rId33"/>
    <p:sldId id="303" r:id="rId34"/>
    <p:sldId id="306" r:id="rId35"/>
    <p:sldId id="307" r:id="rId36"/>
    <p:sldId id="308" r:id="rId37"/>
    <p:sldId id="309" r:id="rId38"/>
    <p:sldId id="310" r:id="rId39"/>
    <p:sldId id="311" r:id="rId40"/>
    <p:sldId id="312" r:id="rId41"/>
    <p:sldId id="316" r:id="rId42"/>
    <p:sldId id="325" r:id="rId43"/>
    <p:sldId id="322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28388A"/>
    <a:srgbClr val="0000CC"/>
    <a:srgbClr val="26798C"/>
    <a:srgbClr val="33CC33"/>
    <a:srgbClr val="66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C9244F-78C7-4EE3-B8D9-1261AC6EBD24}" type="datetimeFigureOut">
              <a:rPr lang="ru-RU" smtClean="0"/>
              <a:pPr/>
              <a:t>18.05.2023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D7296D-C6EB-4FE4-9C50-B1BFB2FAB2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0336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D7296D-C6EB-4FE4-9C50-B1BFB2FAB291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399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CD01FBE-A178-43D2-AD60-FC7876B3C8E6}" type="slidenum">
              <a:rPr lang="ru-RU" smtClean="0">
                <a:latin typeface="Arial" charset="0"/>
                <a:cs typeface="Arial" charset="0"/>
              </a:rPr>
              <a:pPr/>
              <a:t>24</a:t>
            </a:fld>
            <a:endParaRPr 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49C53-1431-437F-98D1-0FF4F85F5483}" type="datetimeFigureOut">
              <a:rPr lang="ru-RU" smtClean="0"/>
              <a:pPr/>
              <a:t>18.05.2023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91D0D-B4B3-4E3B-A57D-FC658E8855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49C53-1431-437F-98D1-0FF4F85F5483}" type="datetimeFigureOut">
              <a:rPr lang="ru-RU" smtClean="0"/>
              <a:pPr/>
              <a:t>18.05.2023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91D0D-B4B3-4E3B-A57D-FC658E8855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49C53-1431-437F-98D1-0FF4F85F5483}" type="datetimeFigureOut">
              <a:rPr lang="ru-RU" smtClean="0"/>
              <a:pPr/>
              <a:t>18.05.2023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91D0D-B4B3-4E3B-A57D-FC658E8855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44475"/>
            <a:ext cx="8385175" cy="14319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755650" y="1989138"/>
            <a:ext cx="3927475" cy="4191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835525" y="1989138"/>
            <a:ext cx="3927475" cy="4191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83A4A7-A2E5-486A-A481-A49EEB10AD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49C53-1431-437F-98D1-0FF4F85F5483}" type="datetimeFigureOut">
              <a:rPr lang="ru-RU" smtClean="0"/>
              <a:pPr/>
              <a:t>18.05.2023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91D0D-B4B3-4E3B-A57D-FC658E8855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49C53-1431-437F-98D1-0FF4F85F5483}" type="datetimeFigureOut">
              <a:rPr lang="ru-RU" smtClean="0"/>
              <a:pPr/>
              <a:t>18.05.2023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91D0D-B4B3-4E3B-A57D-FC658E8855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49C53-1431-437F-98D1-0FF4F85F5483}" type="datetimeFigureOut">
              <a:rPr lang="ru-RU" smtClean="0"/>
              <a:pPr/>
              <a:t>18.05.2023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91D0D-B4B3-4E3B-A57D-FC658E8855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49C53-1431-437F-98D1-0FF4F85F5483}" type="datetimeFigureOut">
              <a:rPr lang="ru-RU" smtClean="0"/>
              <a:pPr/>
              <a:t>18.05.2023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91D0D-B4B3-4E3B-A57D-FC658E8855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49C53-1431-437F-98D1-0FF4F85F5483}" type="datetimeFigureOut">
              <a:rPr lang="ru-RU" smtClean="0"/>
              <a:pPr/>
              <a:t>18.05.2023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91D0D-B4B3-4E3B-A57D-FC658E8855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49C53-1431-437F-98D1-0FF4F85F5483}" type="datetimeFigureOut">
              <a:rPr lang="ru-RU" smtClean="0"/>
              <a:pPr/>
              <a:t>18.05.2023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91D0D-B4B3-4E3B-A57D-FC658E8855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49C53-1431-437F-98D1-0FF4F85F5483}" type="datetimeFigureOut">
              <a:rPr lang="ru-RU" smtClean="0"/>
              <a:pPr/>
              <a:t>18.05.2023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91D0D-B4B3-4E3B-A57D-FC658E8855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49C53-1431-437F-98D1-0FF4F85F5483}" type="datetimeFigureOut">
              <a:rPr lang="ru-RU" smtClean="0"/>
              <a:pPr/>
              <a:t>18.05.2023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91D0D-B4B3-4E3B-A57D-FC658E88559B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97B49C53-1431-437F-98D1-0FF4F85F5483}" type="datetimeFigureOut">
              <a:rPr lang="ru-RU" smtClean="0"/>
              <a:pPr/>
              <a:t>18.05.2023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A5791D0D-B4B3-4E3B-A57D-FC658E88559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jpeg"/><Relationship Id="rId4" Type="http://schemas.openxmlformats.org/officeDocument/2006/relationships/image" Target="../media/image35.png"/><Relationship Id="rId9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43;&#1072;&#1083;&#1080;&#1085;&#1072;\Desktop\&#1053;&#1072;&#1089;&#1077;&#1082;&#1086;&#1084;&#1099;&#1077;%20(&#1087;&#1086;&#1076;&#1075;.&#1075;&#1088;.)\&#1047;&#1074;&#1091;&#1082;&#1080;%20&#1085;&#1072;&#1089;&#1077;&#1082;&#1086;&#1084;&#1099;&#1093;.mp3" TargetMode="Externa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slide" Target="slide18.xml"/><Relationship Id="rId1" Type="http://schemas.openxmlformats.org/officeDocument/2006/relationships/slideLayout" Target="../slideLayouts/slideLayout1.xml"/><Relationship Id="rId4" Type="http://schemas.openxmlformats.org/officeDocument/2006/relationships/slide" Target="slide19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43.png"/><Relationship Id="rId3" Type="http://schemas.openxmlformats.org/officeDocument/2006/relationships/image" Target="../media/image73.png"/><Relationship Id="rId7" Type="http://schemas.openxmlformats.org/officeDocument/2006/relationships/image" Target="../media/image76.gif"/><Relationship Id="rId12" Type="http://schemas.openxmlformats.org/officeDocument/2006/relationships/image" Target="../media/image81.gif"/><Relationship Id="rId17" Type="http://schemas.openxmlformats.org/officeDocument/2006/relationships/image" Target="../media/image84.jpeg"/><Relationship Id="rId2" Type="http://schemas.openxmlformats.org/officeDocument/2006/relationships/image" Target="../media/image72.png"/><Relationship Id="rId16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11" Type="http://schemas.openxmlformats.org/officeDocument/2006/relationships/image" Target="../media/image80.png"/><Relationship Id="rId5" Type="http://schemas.openxmlformats.org/officeDocument/2006/relationships/image" Target="../media/image75.png"/><Relationship Id="rId15" Type="http://schemas.openxmlformats.org/officeDocument/2006/relationships/image" Target="../media/image55.gif"/><Relationship Id="rId10" Type="http://schemas.openxmlformats.org/officeDocument/2006/relationships/image" Target="../media/image79.png"/><Relationship Id="rId4" Type="http://schemas.openxmlformats.org/officeDocument/2006/relationships/image" Target="../media/image74.png"/><Relationship Id="rId9" Type="http://schemas.openxmlformats.org/officeDocument/2006/relationships/image" Target="../media/image78.png"/><Relationship Id="rId14" Type="http://schemas.openxmlformats.org/officeDocument/2006/relationships/image" Target="../media/image8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gif"/><Relationship Id="rId12" Type="http://schemas.openxmlformats.org/officeDocument/2006/relationships/image" Target="../media/image93.gi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6" Type="http://schemas.openxmlformats.org/officeDocument/2006/relationships/image" Target="../media/image88.gif"/><Relationship Id="rId11" Type="http://schemas.openxmlformats.org/officeDocument/2006/relationships/image" Target="../media/image92.gif"/><Relationship Id="rId5" Type="http://schemas.openxmlformats.org/officeDocument/2006/relationships/image" Target="../media/image87.png"/><Relationship Id="rId10" Type="http://schemas.openxmlformats.org/officeDocument/2006/relationships/image" Target="../media/image91.gif"/><Relationship Id="rId4" Type="http://schemas.openxmlformats.org/officeDocument/2006/relationships/image" Target="../media/image86.png"/><Relationship Id="rId9" Type="http://schemas.openxmlformats.org/officeDocument/2006/relationships/image" Target="../media/image55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1340768"/>
            <a:ext cx="7056784" cy="2232248"/>
          </a:xfrm>
          <a:ln w="38100">
            <a:solidFill>
              <a:srgbClr val="92D05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4800" dirty="0" smtClean="0">
                <a:solidFill>
                  <a:schemeClr val="tx2">
                    <a:lumMod val="50000"/>
                  </a:schemeClr>
                </a:solidFill>
              </a:rPr>
              <a:t>Тема</a:t>
            </a:r>
            <a:r>
              <a:rPr lang="ru-RU" sz="8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6000" dirty="0" smtClean="0">
                <a:solidFill>
                  <a:schemeClr val="tx2">
                    <a:lumMod val="50000"/>
                  </a:schemeClr>
                </a:solidFill>
              </a:rPr>
              <a:t>«НАСЕКОМЫЕ»</a:t>
            </a:r>
            <a:r>
              <a:rPr lang="ru-RU" sz="80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80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(подготовительная группа)</a:t>
            </a:r>
            <a:endParaRPr lang="ru-RU" sz="32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76056" y="5733256"/>
            <a:ext cx="3857620" cy="923330"/>
          </a:xfrm>
          <a:prstGeom prst="rect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Century" pitchFamily="18" charset="0"/>
              </a:rPr>
              <a:t>Выполнила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latin typeface="Century" pitchFamily="18" charset="0"/>
              </a:rPr>
              <a:t>: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Century" pitchFamily="18" charset="0"/>
              </a:rPr>
              <a:t> 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Century" pitchFamily="18" charset="0"/>
              </a:rPr>
              <a:t>воспитатель МОУ «</a:t>
            </a:r>
            <a:r>
              <a:rPr lang="ru-RU" b="1" dirty="0" err="1" smtClean="0">
                <a:solidFill>
                  <a:schemeClr val="tx2">
                    <a:lumMod val="50000"/>
                  </a:schemeClr>
                </a:solidFill>
                <a:latin typeface="Century" pitchFamily="18" charset="0"/>
              </a:rPr>
              <a:t>Кусинская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Century" pitchFamily="18" charset="0"/>
              </a:rPr>
              <a:t> СОШ</a:t>
            </a:r>
            <a:r>
              <a:rPr lang="ru-RU" b="1" smtClean="0">
                <a:solidFill>
                  <a:schemeClr val="tx2">
                    <a:lumMod val="50000"/>
                  </a:schemeClr>
                </a:solidFill>
                <a:latin typeface="Century" pitchFamily="18" charset="0"/>
              </a:rPr>
              <a:t>» </a:t>
            </a:r>
          </a:p>
          <a:p>
            <a:pPr algn="ctr"/>
            <a:r>
              <a:rPr lang="ru-RU" b="1" smtClean="0">
                <a:solidFill>
                  <a:schemeClr val="tx2">
                    <a:lumMod val="50000"/>
                  </a:schemeClr>
                </a:solidFill>
                <a:latin typeface="Century" pitchFamily="18" charset="0"/>
              </a:rPr>
              <a:t>Киселева Ольга Николаевна</a:t>
            </a:r>
            <a:endParaRPr lang="ru-RU" b="1" dirty="0" smtClean="0">
              <a:solidFill>
                <a:schemeClr val="tx2">
                  <a:lumMod val="50000"/>
                </a:schemeClr>
              </a:solidFill>
              <a:latin typeface="Century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69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642910" y="357166"/>
            <a:ext cx="300595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/>
              <a:t>С ветки на тропинку,</a:t>
            </a:r>
          </a:p>
          <a:p>
            <a:r>
              <a:rPr lang="ru-RU" b="1" dirty="0"/>
              <a:t>С травки на былинку</a:t>
            </a:r>
          </a:p>
          <a:p>
            <a:r>
              <a:rPr lang="ru-RU" b="1" dirty="0"/>
              <a:t>Прыгает пружинка –</a:t>
            </a:r>
          </a:p>
          <a:p>
            <a:r>
              <a:rPr lang="ru-RU" b="1" dirty="0"/>
              <a:t>Зеленая спинка.</a:t>
            </a:r>
          </a:p>
        </p:txBody>
      </p:sp>
      <p:pic>
        <p:nvPicPr>
          <p:cNvPr id="44038" name="Picture 6" descr="0_3d521_77bd6392_X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1857364"/>
            <a:ext cx="6408738" cy="4806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4039" name="Text Box 7"/>
          <p:cNvSpPr txBox="1">
            <a:spLocks noChangeArrowheads="1"/>
          </p:cNvSpPr>
          <p:nvPr/>
        </p:nvSpPr>
        <p:spPr bwMode="auto">
          <a:xfrm>
            <a:off x="5000628" y="642918"/>
            <a:ext cx="23415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000" dirty="0"/>
              <a:t>Кузнечик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40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40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68313" y="260350"/>
            <a:ext cx="7889901" cy="1431925"/>
          </a:xfrm>
          <a:solidFill>
            <a:schemeClr val="bg2"/>
          </a:solidFill>
          <a:ln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pPr algn="ctr" eaLnBrk="1" hangingPunct="1">
              <a:defRPr/>
            </a:pPr>
            <a:r>
              <a:rPr lang="ru-RU" b="0" dirty="0" smtClean="0">
                <a:solidFill>
                  <a:schemeClr val="tx1"/>
                </a:solidFill>
                <a:latin typeface="Arial" charset="0"/>
              </a:rPr>
              <a:t>Сам мал, а больше себя ношу носит.</a:t>
            </a:r>
          </a:p>
        </p:txBody>
      </p:sp>
      <p:pic>
        <p:nvPicPr>
          <p:cNvPr id="29702" name="Picture 6" descr="муравей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63688" y="1844824"/>
            <a:ext cx="5100659" cy="37862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Rectangle 5"/>
          <p:cNvSpPr txBox="1">
            <a:spLocks noRot="1" noChangeArrowheads="1"/>
          </p:cNvSpPr>
          <p:nvPr/>
        </p:nvSpPr>
        <p:spPr>
          <a:xfrm>
            <a:off x="5724128" y="5877272"/>
            <a:ext cx="3008313" cy="7175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Trebuchet MS"/>
              </a:rPr>
              <a:t>МУРАВЕЙ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7" y="3929066"/>
            <a:ext cx="2357454" cy="92447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4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стрекоза</a:t>
            </a:r>
            <a:endParaRPr lang="ru-RU" sz="440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10243" name="Picture 2" descr="C:\Users\Феликс\Desktop\картинки\стрекоз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40" y="2500306"/>
            <a:ext cx="5553075" cy="4114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Содержимое 2"/>
          <p:cNvSpPr>
            <a:spLocks noGrp="1"/>
          </p:cNvSpPr>
          <p:nvPr>
            <p:ph sz="quarter" idx="1"/>
          </p:nvPr>
        </p:nvSpPr>
        <p:spPr>
          <a:xfrm>
            <a:off x="285720" y="0"/>
            <a:ext cx="4043371" cy="2543183"/>
          </a:xfrm>
        </p:spPr>
        <p:txBody>
          <a:bodyPr>
            <a:normAutofit fontScale="85000" lnSpcReduction="20000"/>
          </a:bodyPr>
          <a:lstStyle/>
          <a:p>
            <a:pPr marL="274320" indent="-274320" algn="ctr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Что за девчонка:</a:t>
            </a:r>
          </a:p>
          <a:p>
            <a:pPr marL="274320" indent="-274320" algn="ctr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В поясе тонка,</a:t>
            </a:r>
          </a:p>
          <a:p>
            <a:pPr marL="274320" indent="-274320" algn="ctr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Огромные очи,</a:t>
            </a:r>
          </a:p>
          <a:p>
            <a:pPr marL="274320" indent="-274320" algn="ctr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Летит-стрекочет</a:t>
            </a: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3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91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3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22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3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53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3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1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5000628" y="1285860"/>
            <a:ext cx="3008313" cy="71755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</a:rPr>
              <a:t>ПЧЕЛА.</a:t>
            </a:r>
          </a:p>
        </p:txBody>
      </p:sp>
      <p:pic>
        <p:nvPicPr>
          <p:cNvPr id="60420" name="Picture 4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71670" y="2514600"/>
            <a:ext cx="5448300" cy="4343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0" y="357166"/>
            <a:ext cx="45720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Домовитая хозяйка </a:t>
            </a:r>
            <a:br>
              <a:rPr lang="ru-RU" sz="2000" b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Пролетела над лужайкой, </a:t>
            </a:r>
            <a:br>
              <a:rPr lang="ru-RU" sz="2000" b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Похлопочет над цветком - </a:t>
            </a:r>
            <a:br>
              <a:rPr lang="ru-RU" sz="2000" b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Он поделится медком 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"/>
                                        <p:tgtEl>
                                          <p:spTgt spid="604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1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231774" y="347663"/>
            <a:ext cx="5132313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/>
              <a:t>Где сладко, там она кружит,</a:t>
            </a:r>
          </a:p>
          <a:p>
            <a:r>
              <a:rPr lang="ru-RU" sz="2000" b="1" dirty="0"/>
              <a:t>Как пчела.</a:t>
            </a:r>
          </a:p>
          <a:p>
            <a:r>
              <a:rPr lang="ru-RU" sz="2000" b="1" dirty="0"/>
              <a:t>Она жалит и жужжит,</a:t>
            </a:r>
          </a:p>
          <a:p>
            <a:r>
              <a:rPr lang="ru-RU" sz="2000" b="1" dirty="0"/>
              <a:t>Как пчела.</a:t>
            </a:r>
          </a:p>
          <a:p>
            <a:r>
              <a:rPr lang="ru-RU" sz="2000" b="1" dirty="0"/>
              <a:t>И попадает в компот,</a:t>
            </a:r>
          </a:p>
          <a:p>
            <a:r>
              <a:rPr lang="ru-RU" sz="2000" b="1" dirty="0"/>
              <a:t>Как пчела.</a:t>
            </a:r>
          </a:p>
          <a:p>
            <a:r>
              <a:rPr lang="ru-RU" sz="2000" b="1" dirty="0"/>
              <a:t>Вот только </a:t>
            </a:r>
            <a:r>
              <a:rPr lang="ru-RU" sz="2000" b="1" dirty="0" smtClean="0"/>
              <a:t>мёду </a:t>
            </a:r>
            <a:r>
              <a:rPr lang="ru-RU" sz="2000" b="1" dirty="0"/>
              <a:t>не дает,</a:t>
            </a:r>
          </a:p>
          <a:p>
            <a:r>
              <a:rPr lang="ru-RU" sz="2000" b="1" dirty="0"/>
              <a:t>Как пчела.</a:t>
            </a:r>
          </a:p>
        </p:txBody>
      </p:sp>
      <p:pic>
        <p:nvPicPr>
          <p:cNvPr id="45062" name="Picture 6" descr="os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3022836"/>
            <a:ext cx="5256709" cy="37542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5063" name="Text Box 7"/>
          <p:cNvSpPr txBox="1">
            <a:spLocks noChangeArrowheads="1"/>
          </p:cNvSpPr>
          <p:nvPr/>
        </p:nvSpPr>
        <p:spPr bwMode="auto">
          <a:xfrm>
            <a:off x="158750" y="3165475"/>
            <a:ext cx="10445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000" dirty="0"/>
              <a:t>Оса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50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50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827584" y="0"/>
            <a:ext cx="7848872" cy="3357565"/>
          </a:xfrm>
        </p:spPr>
        <p:txBody>
          <a:bodyPr>
            <a:noAutofit/>
          </a:bodyPr>
          <a:lstStyle/>
          <a:p>
            <a:pPr marL="0" indent="-274320" algn="ctr" eaLnBrk="1" fontAlgn="auto" hangingPunct="1">
              <a:spcBef>
                <a:spcPts val="0"/>
              </a:spcBef>
              <a:spcAft>
                <a:spcPts val="0"/>
              </a:spcAft>
              <a:buFont typeface="Wingdings"/>
              <a:buNone/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Этот увалень лохматый.</a:t>
            </a:r>
          </a:p>
          <a:p>
            <a:pPr marL="0" indent="-274320" algn="ctr" eaLnBrk="1" fontAlgn="auto" hangingPunct="1">
              <a:spcBef>
                <a:spcPts val="0"/>
              </a:spcBef>
              <a:spcAft>
                <a:spcPts val="0"/>
              </a:spcAft>
              <a:buFont typeface="Wingdings"/>
              <a:buNone/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Злюка тощая такая, сладкоежка полосатый,</a:t>
            </a:r>
          </a:p>
          <a:p>
            <a:pPr marL="0" indent="-274320" algn="ctr" eaLnBrk="1" fontAlgn="auto" hangingPunct="1">
              <a:spcBef>
                <a:spcPts val="0"/>
              </a:spcBef>
              <a:spcAft>
                <a:spcPts val="0"/>
              </a:spcAft>
              <a:buFont typeface="Wingdings"/>
              <a:buNone/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Надо мной весь день летает, </a:t>
            </a:r>
          </a:p>
          <a:p>
            <a:pPr marL="0" indent="-274320" algn="ctr" eaLnBrk="1" fontAlgn="auto" hangingPunct="1">
              <a:spcBef>
                <a:spcPts val="0"/>
              </a:spcBef>
              <a:spcAft>
                <a:spcPts val="0"/>
              </a:spcAft>
              <a:buFont typeface="Wingdings"/>
              <a:buNone/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Опускает  хоботок,</a:t>
            </a:r>
          </a:p>
          <a:p>
            <a:pPr marL="0" indent="-274320" algn="ctr" eaLnBrk="1" fontAlgn="auto" hangingPunct="1">
              <a:spcBef>
                <a:spcPts val="0"/>
              </a:spcBef>
              <a:spcAft>
                <a:spcPts val="0"/>
              </a:spcAft>
              <a:buFont typeface="Wingdings"/>
              <a:buNone/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И ужалит ненароком,</a:t>
            </a:r>
          </a:p>
          <a:p>
            <a:pPr marL="0" indent="-274320" algn="ctr" eaLnBrk="1" fontAlgn="auto" hangingPunct="1">
              <a:spcBef>
                <a:spcPts val="0"/>
              </a:spcBef>
              <a:spcAft>
                <a:spcPts val="0"/>
              </a:spcAft>
              <a:buFont typeface="Wingdings"/>
              <a:buNone/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В распустившийся цветок…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4" name="Picture 2" descr="C:\Users\Феликс\Desktop\картинки\шмель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50010" y="3500438"/>
            <a:ext cx="5611428" cy="31410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71472" y="3929066"/>
            <a:ext cx="2138354" cy="631844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4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шмель</a:t>
            </a:r>
            <a:endParaRPr lang="ru-RU" sz="440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3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71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3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22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3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83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3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34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3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15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3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9" name="Rectangle 7"/>
          <p:cNvSpPr>
            <a:spLocks noGrp="1" noRot="1" noChangeArrowheads="1"/>
          </p:cNvSpPr>
          <p:nvPr>
            <p:ph type="title"/>
          </p:nvPr>
        </p:nvSpPr>
        <p:spPr>
          <a:xfrm>
            <a:off x="4860032" y="1484784"/>
            <a:ext cx="3384376" cy="1185861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1800" dirty="0" smtClean="0">
                <a:solidFill>
                  <a:schemeClr val="hlink"/>
                </a:solidFill>
              </a:rPr>
              <a:t/>
            </a:r>
            <a:br>
              <a:rPr lang="ru-RU" sz="1800" dirty="0" smtClean="0">
                <a:solidFill>
                  <a:schemeClr val="hlink"/>
                </a:solidFill>
              </a:rPr>
            </a:b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</a:rPr>
              <a:t>БОЖЬЯ КОРОВКА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  <a:b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</a:br>
            <a:endParaRPr lang="ru-RU" b="1" dirty="0" smtClean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3929058" y="214290"/>
            <a:ext cx="4279869" cy="1697029"/>
          </a:xfrm>
        </p:spPr>
        <p:txBody>
          <a:bodyPr/>
          <a:lstStyle/>
          <a:p>
            <a:pPr eaLnBrk="1" hangingPunct="1">
              <a:defRPr/>
            </a:pPr>
            <a:r>
              <a:rPr lang="ru-RU" sz="2000" b="1" dirty="0" smtClean="0">
                <a:solidFill>
                  <a:schemeClr val="tx1"/>
                </a:solidFill>
              </a:rPr>
              <a:t>Расправила крылья</a:t>
            </a:r>
            <a:br>
              <a:rPr lang="ru-RU" sz="2000" b="1" dirty="0" smtClean="0">
                <a:solidFill>
                  <a:schemeClr val="tx1"/>
                </a:solidFill>
              </a:rPr>
            </a:br>
            <a:r>
              <a:rPr lang="ru-RU" sz="2000" b="1" dirty="0" smtClean="0">
                <a:solidFill>
                  <a:schemeClr val="tx1"/>
                </a:solidFill>
              </a:rPr>
              <a:t>Стремительно, ловко.</a:t>
            </a:r>
            <a:br>
              <a:rPr lang="ru-RU" sz="2000" b="1" dirty="0" smtClean="0">
                <a:solidFill>
                  <a:schemeClr val="tx1"/>
                </a:solidFill>
              </a:rPr>
            </a:br>
            <a:r>
              <a:rPr lang="ru-RU" sz="2000" b="1" dirty="0" smtClean="0">
                <a:solidFill>
                  <a:schemeClr val="tx1"/>
                </a:solidFill>
              </a:rPr>
              <a:t>И в небо умчалась …</a:t>
            </a:r>
            <a:br>
              <a:rPr lang="ru-RU" sz="2000" b="1" dirty="0" smtClean="0">
                <a:solidFill>
                  <a:schemeClr val="tx1"/>
                </a:solidFill>
              </a:rPr>
            </a:br>
            <a:endParaRPr lang="ru-RU" sz="2000" b="1" dirty="0" smtClean="0">
              <a:solidFill>
                <a:schemeClr val="tx1"/>
              </a:solidFill>
            </a:endParaRPr>
          </a:p>
        </p:txBody>
      </p:sp>
      <p:pic>
        <p:nvPicPr>
          <p:cNvPr id="9" name="Picture 6" descr="http://img0.liveinternet.ru/images/attach/c/9/106/767/106767878_large_n6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528" y="2276872"/>
            <a:ext cx="5277695" cy="388843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70" decel="1000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770" decel="100000"/>
                                        <p:tgtEl>
                                          <p:spTgt spid="3891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6" dur="77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8" dur="77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9" grpId="0"/>
      <p:bldP spid="7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214282" y="571480"/>
            <a:ext cx="313579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/>
              <a:t>Необычный я </a:t>
            </a:r>
            <a:r>
              <a:rPr lang="ru-RU" b="1" dirty="0" err="1"/>
              <a:t>усатик</a:t>
            </a:r>
            <a:r>
              <a:rPr lang="ru-RU" b="1" dirty="0"/>
              <a:t>.</a:t>
            </a:r>
          </a:p>
          <a:p>
            <a:r>
              <a:rPr lang="ru-RU" b="1" dirty="0"/>
              <a:t>Я отважный клоп  -….</a:t>
            </a:r>
          </a:p>
        </p:txBody>
      </p:sp>
      <p:pic>
        <p:nvPicPr>
          <p:cNvPr id="46086" name="Picture 6" descr="0_45431_78327a05_X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52738"/>
            <a:ext cx="5143500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8" name="Picture 8" descr="0_6a7a0_d954233a_X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260648"/>
            <a:ext cx="5130831" cy="3429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9" name="Text Box 9"/>
          <p:cNvSpPr txBox="1">
            <a:spLocks noChangeArrowheads="1"/>
          </p:cNvSpPr>
          <p:nvPr/>
        </p:nvSpPr>
        <p:spPr bwMode="auto">
          <a:xfrm>
            <a:off x="5187950" y="4652963"/>
            <a:ext cx="331314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4000" dirty="0"/>
              <a:t>Клоп - солдатик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46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6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6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4" grpId="0"/>
      <p:bldP spid="4608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95936" y="5959475"/>
            <a:ext cx="3000396" cy="898525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400" dirty="0" smtClean="0">
                <a:solidFill>
                  <a:srgbClr val="CF7B27"/>
                </a:solidFill>
              </a:rPr>
              <a:t> 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</a:rPr>
              <a:t>СВЕРЧОК</a:t>
            </a:r>
            <a:endParaRPr lang="ru-RU" sz="2400" b="1" dirty="0" smtClean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5" name="Содержимое 4" descr="sverchok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75656" y="404664"/>
            <a:ext cx="6319838" cy="3886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457200" y="5334000"/>
            <a:ext cx="51054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chemeClr val="tx2">
                    <a:lumMod val="10000"/>
                  </a:schemeClr>
                </a:solidFill>
              </a:rPr>
              <a:t>Целый день он спать не прочь.</a:t>
            </a:r>
            <a:br>
              <a:rPr lang="ru-RU" sz="2000" b="1" dirty="0">
                <a:solidFill>
                  <a:schemeClr val="tx2">
                    <a:lumMod val="10000"/>
                  </a:schemeClr>
                </a:solidFill>
              </a:rPr>
            </a:br>
            <a:r>
              <a:rPr lang="ru-RU" sz="2000" b="1" dirty="0">
                <a:solidFill>
                  <a:schemeClr val="tx2">
                    <a:lumMod val="10000"/>
                  </a:schemeClr>
                </a:solidFill>
              </a:rPr>
              <a:t>Но едва наступит ночь,</a:t>
            </a:r>
            <a:br>
              <a:rPr lang="ru-RU" sz="2000" b="1" dirty="0">
                <a:solidFill>
                  <a:schemeClr val="tx2">
                    <a:lumMod val="10000"/>
                  </a:schemeClr>
                </a:solidFill>
              </a:rPr>
            </a:br>
            <a:r>
              <a:rPr lang="ru-RU" sz="2000" b="1" dirty="0" smtClean="0">
                <a:solidFill>
                  <a:schemeClr val="tx2">
                    <a:lumMod val="10000"/>
                  </a:schemeClr>
                </a:solidFill>
              </a:rPr>
              <a:t>Запоёт </a:t>
            </a:r>
            <a:r>
              <a:rPr lang="ru-RU" sz="2000" b="1" dirty="0">
                <a:solidFill>
                  <a:schemeClr val="tx2">
                    <a:lumMod val="10000"/>
                  </a:schemeClr>
                </a:solidFill>
              </a:rPr>
              <a:t>его смычок.</a:t>
            </a:r>
            <a:br>
              <a:rPr lang="ru-RU" sz="2000" b="1" dirty="0">
                <a:solidFill>
                  <a:schemeClr val="tx2">
                    <a:lumMod val="10000"/>
                  </a:schemeClr>
                </a:solidFill>
              </a:rPr>
            </a:br>
            <a:r>
              <a:rPr lang="ru-RU" sz="2000" b="1" dirty="0">
                <a:solidFill>
                  <a:schemeClr val="tx2">
                    <a:lumMod val="10000"/>
                  </a:schemeClr>
                </a:solidFill>
              </a:rPr>
              <a:t>Музыканта звать …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7056784" cy="23446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 smtClean="0">
                <a:latin typeface="Georgia" pitchFamily="18" charset="0"/>
              </a:rPr>
              <a:t>На поверхности воды летом обитает,</a:t>
            </a:r>
            <a:br>
              <a:rPr lang="ru-RU" sz="2000" b="1" dirty="0" smtClean="0">
                <a:latin typeface="Georgia" pitchFamily="18" charset="0"/>
              </a:rPr>
            </a:br>
            <a:r>
              <a:rPr lang="ru-RU" sz="2000" b="1" dirty="0" smtClean="0">
                <a:latin typeface="Georgia" pitchFamily="18" charset="0"/>
              </a:rPr>
              <a:t>Под корой, без суеты, зиму коротает.</a:t>
            </a:r>
            <a:br>
              <a:rPr lang="ru-RU" sz="2000" b="1" dirty="0" smtClean="0">
                <a:latin typeface="Georgia" pitchFamily="18" charset="0"/>
              </a:rPr>
            </a:br>
            <a:r>
              <a:rPr lang="ru-RU" sz="2000" b="1" dirty="0" smtClean="0">
                <a:latin typeface="Georgia" pitchFamily="18" charset="0"/>
              </a:rPr>
              <a:t>Ход её длиннющих ног – водной глади мерка.</a:t>
            </a:r>
            <a:br>
              <a:rPr lang="ru-RU" sz="2000" b="1" dirty="0" smtClean="0">
                <a:latin typeface="Georgia" pitchFamily="18" charset="0"/>
              </a:rPr>
            </a:br>
            <a:r>
              <a:rPr lang="ru-RU" sz="2000" b="1" dirty="0" smtClean="0">
                <a:latin typeface="Georgia" pitchFamily="18" charset="0"/>
              </a:rPr>
              <a:t>Кто б скользить ещё так мог? </a:t>
            </a:r>
            <a:br>
              <a:rPr lang="ru-RU" sz="2000" b="1" dirty="0" smtClean="0">
                <a:latin typeface="Georgia" pitchFamily="18" charset="0"/>
              </a:rPr>
            </a:br>
            <a:r>
              <a:rPr lang="ru-RU" sz="2000" b="1" dirty="0" smtClean="0">
                <a:latin typeface="Georgia" pitchFamily="18" charset="0"/>
              </a:rPr>
              <a:t>Только…</a:t>
            </a:r>
            <a:endParaRPr lang="ru-RU" sz="2000" b="1" dirty="0">
              <a:latin typeface="Georgia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1628800"/>
            <a:ext cx="2987824" cy="994122"/>
          </a:xfrm>
        </p:spPr>
        <p:txBody>
          <a:bodyPr/>
          <a:lstStyle/>
          <a:p>
            <a:r>
              <a:rPr lang="ru-RU" sz="2800" dirty="0" smtClean="0">
                <a:solidFill>
                  <a:schemeClr val="tx1"/>
                </a:solidFill>
                <a:latin typeface="Georgia" pitchFamily="18" charset="0"/>
              </a:rPr>
              <a:t>водомерка</a:t>
            </a:r>
            <a:endParaRPr lang="ru-RU" sz="2800" dirty="0"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32770" name="AutoShape 2" descr="http://im1-tub-ru.yandex.net/i?id=fc8c23b6675b3ecc755ccb3730ca1ffa-103-144&amp;n=2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2771" name="Picture 3" descr="C:\Users\Людмила\Downloads\i (9).jpg"/>
          <p:cNvPicPr>
            <a:picLocks noChangeAspect="1" noChangeArrowheads="1"/>
          </p:cNvPicPr>
          <p:nvPr/>
        </p:nvPicPr>
        <p:blipFill>
          <a:blip r:embed="rId2" cstate="print"/>
          <a:srcRect l="10535" b="8929"/>
          <a:stretch>
            <a:fillRect/>
          </a:stretch>
        </p:blipFill>
        <p:spPr bwMode="auto">
          <a:xfrm>
            <a:off x="3440910" y="2571744"/>
            <a:ext cx="5703090" cy="401762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10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4678" y="214290"/>
            <a:ext cx="2643206" cy="924475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Загадка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14546" y="1643050"/>
            <a:ext cx="4572000" cy="3539430"/>
          </a:xfrm>
          <a:prstGeom prst="rect">
            <a:avLst/>
          </a:prstGeom>
          <a:solidFill>
            <a:schemeClr val="bg2"/>
          </a:solidFill>
          <a:ln w="381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Есть у ребят</a:t>
            </a:r>
          </a:p>
          <a:p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Зелёный друг,</a:t>
            </a:r>
          </a:p>
          <a:p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Весёлый друг,</a:t>
            </a:r>
          </a:p>
          <a:p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Хороший.</a:t>
            </a:r>
          </a:p>
          <a:p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Он им протянет</a:t>
            </a:r>
          </a:p>
          <a:p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Сотни рук</a:t>
            </a:r>
          </a:p>
          <a:p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И тысячи ладошек.</a:t>
            </a:r>
            <a:endParaRPr lang="ru-RU" sz="32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5" name="Picture 7" descr="3677615_pict_ma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2160" y="4149080"/>
            <a:ext cx="2386608" cy="980728"/>
          </a:xfrm>
        </p:spPr>
        <p:txBody>
          <a:bodyPr/>
          <a:lstStyle/>
          <a:p>
            <a:r>
              <a:rPr lang="ru-RU" dirty="0" smtClean="0">
                <a:latin typeface="Georgia" pitchFamily="18" charset="0"/>
              </a:rPr>
              <a:t>Таракан</a:t>
            </a:r>
            <a:endParaRPr lang="ru-RU" dirty="0">
              <a:latin typeface="Georgia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88640"/>
            <a:ext cx="453650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Georgia" pitchFamily="18" charset="0"/>
              </a:rPr>
              <a:t>Прячется по углам,</a:t>
            </a:r>
          </a:p>
          <a:p>
            <a:r>
              <a:rPr lang="ru-RU" sz="2400" dirty="0" smtClean="0">
                <a:latin typeface="Georgia" pitchFamily="18" charset="0"/>
              </a:rPr>
              <a:t>Спать мешает по ночам,</a:t>
            </a:r>
          </a:p>
          <a:p>
            <a:r>
              <a:rPr lang="ru-RU" sz="2400" dirty="0" smtClean="0">
                <a:latin typeface="Georgia" pitchFamily="18" charset="0"/>
              </a:rPr>
              <a:t>Неделями не питается,</a:t>
            </a:r>
          </a:p>
          <a:p>
            <a:r>
              <a:rPr lang="ru-RU" sz="2400" dirty="0" smtClean="0">
                <a:latin typeface="Georgia" pitchFamily="18" charset="0"/>
              </a:rPr>
              <a:t>Как вредитель называется?</a:t>
            </a:r>
          </a:p>
          <a:p>
            <a:r>
              <a:rPr lang="ru-RU" dirty="0" smtClean="0">
                <a:latin typeface="Georgia" pitchFamily="18" charset="0"/>
              </a:rPr>
              <a:t/>
            </a:r>
            <a:br>
              <a:rPr lang="ru-RU" dirty="0" smtClean="0">
                <a:latin typeface="Georgia" pitchFamily="18" charset="0"/>
              </a:rPr>
            </a:br>
            <a:endParaRPr lang="ru-RU" dirty="0">
              <a:latin typeface="Georgia" pitchFamily="18" charset="0"/>
            </a:endParaRPr>
          </a:p>
        </p:txBody>
      </p:sp>
      <p:sp>
        <p:nvSpPr>
          <p:cNvPr id="33794" name="AutoShape 2" descr="http://versii.com/photos_new/2009/bank_15901_img_200x230_7841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3795" name="Picture 3" descr="C:\Users\Людмила\Downloads\bank_15901_img_200x230_78413.jpg"/>
          <p:cNvPicPr>
            <a:picLocks noChangeAspect="1" noChangeArrowheads="1"/>
          </p:cNvPicPr>
          <p:nvPr/>
        </p:nvPicPr>
        <p:blipFill>
          <a:blip r:embed="rId2" cstate="print"/>
          <a:srcRect t="7380" r="5128" b="5664"/>
          <a:stretch>
            <a:fillRect/>
          </a:stretch>
        </p:blipFill>
        <p:spPr bwMode="auto">
          <a:xfrm>
            <a:off x="323528" y="2060848"/>
            <a:ext cx="4824536" cy="446644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3797" name="AutoShape 5" descr="http://im0-tub-ru.yandex.net/i?id=b24449031a369dd731b55c17c20ff685-58-144&amp;n=2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3798" name="Picture 6" descr="C:\Users\Людмила\Downloads\i (8).jpg"/>
          <p:cNvPicPr>
            <a:picLocks noChangeAspect="1" noChangeArrowheads="1"/>
          </p:cNvPicPr>
          <p:nvPr/>
        </p:nvPicPr>
        <p:blipFill>
          <a:blip r:embed="rId3" cstate="print"/>
          <a:srcRect l="8850" r="4867"/>
          <a:stretch>
            <a:fillRect/>
          </a:stretch>
        </p:blipFill>
        <p:spPr bwMode="auto">
          <a:xfrm>
            <a:off x="5580112" y="404664"/>
            <a:ext cx="3182753" cy="244827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48133" name="Picture 5" descr="0_52c75_45509a04_X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86150" y="0"/>
            <a:ext cx="5657850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5" name="Picture 7" descr="b-3518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00375"/>
            <a:ext cx="5791200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7" name="Picture 9" descr="4053417_e5b462d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57775" y="3000375"/>
            <a:ext cx="4086225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9" name="Picture 11" descr="3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495800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8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48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48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763688" y="0"/>
            <a:ext cx="5328592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Физ.минутка </a:t>
            </a:r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</a:rPr>
              <a:t>«Кузнечики»</a:t>
            </a:r>
            <a:endParaRPr lang="ru-RU" sz="2800" dirty="0"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323528" y="1249680"/>
          <a:ext cx="8640960" cy="560832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4104456"/>
                <a:gridCol w="4536504"/>
              </a:tblGrid>
              <a:tr h="370840">
                <a:tc>
                  <a:txBody>
                    <a:bodyPr/>
                    <a:lstStyle/>
                    <a:p>
                      <a:r>
                        <a:rPr kumimoji="0" lang="ru-RU" sz="2000" b="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Чок</a:t>
                      </a:r>
                      <a:r>
                        <a:rPr kumimoji="0" lang="ru-RU" sz="2000" b="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– </a:t>
                      </a:r>
                      <a:r>
                        <a:rPr kumimoji="0" lang="ru-RU" sz="2000" b="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чок</a:t>
                      </a:r>
                      <a:r>
                        <a:rPr kumimoji="0" lang="ru-RU" sz="2000" b="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каблучок!</a:t>
                      </a:r>
                      <a:endParaRPr lang="ru-RU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2000" b="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(Потопать ногами) </a:t>
                      </a:r>
                      <a:endParaRPr lang="ru-RU" sz="2000" b="0" dirty="0"/>
                    </a:p>
                  </a:txBody>
                  <a:tcPr/>
                </a:tc>
              </a:tr>
              <a:tr h="565264">
                <a:tc>
                  <a:txBody>
                    <a:bodyPr/>
                    <a:lstStyle/>
                    <a:p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В танце кружится сверчок. 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 Покружиться) </a:t>
                      </a:r>
                    </a:p>
                    <a:p>
                      <a:endParaRPr lang="ru-RU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А кузнечик без ошибки исполняет вальс на скрипке.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(Движения руками, как при игре на скрипке)</a:t>
                      </a:r>
                      <a:endParaRPr lang="ru-RU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kumimoji="0" lang="ru-RU" sz="20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Крылья бабочки мелькают 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(Движения руками, как крыльями) </a:t>
                      </a:r>
                    </a:p>
                    <a:p>
                      <a:endParaRPr lang="ru-RU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 муравьем она порхает. 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(Покружиться )</a:t>
                      </a:r>
                    </a:p>
                    <a:p>
                      <a:endParaRPr lang="ru-RU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Под весёлый </a:t>
                      </a:r>
                      <a:r>
                        <a:rPr kumimoji="0" lang="ru-RU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гопачок</a:t>
                      </a: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лихо пляшет паучок. 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(Танцевальные движения)</a:t>
                      </a:r>
                    </a:p>
                    <a:p>
                      <a:endParaRPr lang="ru-RU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Звонко хлопают ладошки! 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(Похлопать в ладоши)</a:t>
                      </a:r>
                    </a:p>
                    <a:p>
                      <a:endParaRPr lang="ru-RU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Всё! Устали наши ножки! 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(Тихо сесть)</a:t>
                      </a:r>
                    </a:p>
                    <a:p>
                      <a:endParaRPr lang="ru-RU" sz="20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5630" name="Picture 30" descr="http://worldartsme.com/images/grass-background-clipart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5013176"/>
            <a:ext cx="3491879" cy="1844824"/>
          </a:xfrm>
          <a:prstGeom prst="rect">
            <a:avLst/>
          </a:prstGeom>
          <a:noFill/>
        </p:spPr>
      </p:pic>
      <p:pic>
        <p:nvPicPr>
          <p:cNvPr id="21" name="Picture 30" descr="http://worldartsme.com/images/grass-background-clipart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5085184"/>
            <a:ext cx="3600400" cy="1772816"/>
          </a:xfrm>
          <a:prstGeom prst="rect">
            <a:avLst/>
          </a:prstGeom>
          <a:noFill/>
        </p:spPr>
      </p:pic>
      <p:pic>
        <p:nvPicPr>
          <p:cNvPr id="20" name="Picture 30" descr="http://worldartsme.com/images/grass-background-clipart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5157192"/>
            <a:ext cx="3635896" cy="1700808"/>
          </a:xfrm>
          <a:prstGeom prst="rect">
            <a:avLst/>
          </a:prstGeom>
          <a:noFill/>
        </p:spPr>
      </p:pic>
      <p:pic>
        <p:nvPicPr>
          <p:cNvPr id="25614" name="Picture 14" descr="http://playcast.ru/uploads/2015/08/31/14882886.png"/>
          <p:cNvPicPr>
            <a:picLocks noChangeAspect="1" noChangeArrowheads="1"/>
          </p:cNvPicPr>
          <p:nvPr/>
        </p:nvPicPr>
        <p:blipFill>
          <a:blip r:embed="rId4" cstate="print"/>
          <a:srcRect r="1259" b="21315"/>
          <a:stretch>
            <a:fillRect/>
          </a:stretch>
        </p:blipFill>
        <p:spPr bwMode="auto">
          <a:xfrm>
            <a:off x="7280740" y="0"/>
            <a:ext cx="1863259" cy="1484784"/>
          </a:xfrm>
          <a:prstGeom prst="rect">
            <a:avLst/>
          </a:prstGeom>
          <a:noFill/>
        </p:spPr>
      </p:pic>
      <p:pic>
        <p:nvPicPr>
          <p:cNvPr id="14" name="Picture 28" descr="grasshopper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0272" y="5085184"/>
            <a:ext cx="1805186" cy="7653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Муравей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живет в улье ?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603" name="Picture 8" descr="C:\Users\Феликс\Desktop\картинки\улей 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88" y="2071688"/>
            <a:ext cx="3957637" cy="357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Феликс\Desktop\картинки\муравей 2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055" t="8479" r="17649" b="51202"/>
          <a:stretch>
            <a:fillRect/>
          </a:stretch>
        </p:blipFill>
        <p:spPr bwMode="auto">
          <a:xfrm>
            <a:off x="2843808" y="4509120"/>
            <a:ext cx="792088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C:\Users\Феликс\Desktop\картинки\муравей 2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14953" t="8777" r="23751" b="53784"/>
          <a:stretch>
            <a:fillRect/>
          </a:stretch>
        </p:blipFill>
        <p:spPr bwMode="auto">
          <a:xfrm>
            <a:off x="1907704" y="4077072"/>
            <a:ext cx="792088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C:\Users\Феликс\Desktop\картинки\муравей 2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291" r="18840" b="45325"/>
          <a:stretch>
            <a:fillRect/>
          </a:stretch>
        </p:blipFill>
        <p:spPr bwMode="auto">
          <a:xfrm>
            <a:off x="827584" y="4357694"/>
            <a:ext cx="864096" cy="1015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C:\Users\Феликс\Desktop\картинки\муравей 2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523" r="13724" b="62630"/>
          <a:stretch>
            <a:fillRect/>
          </a:stretch>
        </p:blipFill>
        <p:spPr bwMode="auto">
          <a:xfrm>
            <a:off x="7452320" y="1071546"/>
            <a:ext cx="1152128" cy="1061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C:\Users\Феликс\Desktop\картинки\муравей 2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59794"/>
          <a:stretch>
            <a:fillRect/>
          </a:stretch>
        </p:blipFill>
        <p:spPr bwMode="auto">
          <a:xfrm>
            <a:off x="7699375" y="2143116"/>
            <a:ext cx="1444625" cy="1141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Феликс\Desktop\картинки\муравей 2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865" r="905" b="59115"/>
          <a:stretch>
            <a:fillRect/>
          </a:stretch>
        </p:blipFill>
        <p:spPr bwMode="auto">
          <a:xfrm>
            <a:off x="6084168" y="5297488"/>
            <a:ext cx="1080120" cy="939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Users\Феликс\Desktop\картинки\муравей 2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18208" r="5557" b="61907"/>
          <a:stretch>
            <a:fillRect/>
          </a:stretch>
        </p:blipFill>
        <p:spPr bwMode="auto">
          <a:xfrm>
            <a:off x="6444208" y="2736850"/>
            <a:ext cx="1152128" cy="1124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Феликс\Desktop\картинки\муравей 2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679" b="60135"/>
          <a:stretch>
            <a:fillRect/>
          </a:stretch>
        </p:blipFill>
        <p:spPr bwMode="auto">
          <a:xfrm>
            <a:off x="6012160" y="928670"/>
            <a:ext cx="1290349" cy="1132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Феликс\Desktop\картинки\муравей 2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113" t="8987" r="16590" b="50973"/>
          <a:stretch>
            <a:fillRect/>
          </a:stretch>
        </p:blipFill>
        <p:spPr bwMode="auto">
          <a:xfrm>
            <a:off x="4572000" y="4941168"/>
            <a:ext cx="792088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Users\Феликс\Desktop\картинки\муравей 2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547" b="58067"/>
          <a:stretch>
            <a:fillRect/>
          </a:stretch>
        </p:blipFill>
        <p:spPr bwMode="auto">
          <a:xfrm>
            <a:off x="7092280" y="3797300"/>
            <a:ext cx="1130970" cy="99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 descr="http://playcast.ru/uploads/2016/10/23/20286047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92097" y="0"/>
            <a:ext cx="1551903" cy="1556792"/>
          </a:xfrm>
          <a:prstGeom prst="rect">
            <a:avLst/>
          </a:prstGeom>
          <a:noFill/>
        </p:spPr>
      </p:pic>
      <p:pic>
        <p:nvPicPr>
          <p:cNvPr id="15" name="Picture 4" descr="http://klop911.ru/wp-content/uploads/2014/03/k-chemu-snyatsya-muravi-1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t="28174" r="935" b="10784"/>
          <a:stretch>
            <a:fillRect/>
          </a:stretch>
        </p:blipFill>
        <p:spPr bwMode="auto">
          <a:xfrm rot="18592054" flipH="1">
            <a:off x="1331640" y="5877272"/>
            <a:ext cx="907298" cy="360039"/>
          </a:xfrm>
          <a:prstGeom prst="rect">
            <a:avLst/>
          </a:prstGeom>
          <a:noFill/>
        </p:spPr>
      </p:pic>
      <p:pic>
        <p:nvPicPr>
          <p:cNvPr id="16" name="Picture 4" descr="http://klop911.ru/wp-content/uploads/2014/03/k-chemu-snyatsya-muravi-1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t="28174" r="935" b="10784"/>
          <a:stretch>
            <a:fillRect/>
          </a:stretch>
        </p:blipFill>
        <p:spPr bwMode="auto">
          <a:xfrm rot="1829657">
            <a:off x="3275856" y="6093296"/>
            <a:ext cx="907298" cy="360039"/>
          </a:xfrm>
          <a:prstGeom prst="rect">
            <a:avLst/>
          </a:prstGeom>
          <a:noFill/>
        </p:spPr>
      </p:pic>
      <p:pic>
        <p:nvPicPr>
          <p:cNvPr id="17" name="Picture 4" descr="http://klop911.ru/wp-content/uploads/2014/03/k-chemu-snyatsya-muravi-1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t="28174" r="935" b="10784"/>
          <a:stretch>
            <a:fillRect/>
          </a:stretch>
        </p:blipFill>
        <p:spPr bwMode="auto">
          <a:xfrm rot="1463686">
            <a:off x="7452320" y="6237312"/>
            <a:ext cx="907298" cy="360039"/>
          </a:xfrm>
          <a:prstGeom prst="rect">
            <a:avLst/>
          </a:prstGeom>
          <a:noFill/>
        </p:spPr>
      </p:pic>
      <p:pic>
        <p:nvPicPr>
          <p:cNvPr id="18" name="Picture 4" descr="http://klop911.ru/wp-content/uploads/2014/03/k-chemu-snyatsya-muravi-1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t="28174" r="935" b="10784"/>
          <a:stretch>
            <a:fillRect/>
          </a:stretch>
        </p:blipFill>
        <p:spPr bwMode="auto">
          <a:xfrm>
            <a:off x="5436096" y="3501008"/>
            <a:ext cx="907298" cy="360039"/>
          </a:xfrm>
          <a:prstGeom prst="rect">
            <a:avLst/>
          </a:prstGeom>
          <a:noFill/>
        </p:spPr>
      </p:pic>
      <p:pic>
        <p:nvPicPr>
          <p:cNvPr id="19" name="Picture 4" descr="http://klop911.ru/wp-content/uploads/2014/03/k-chemu-snyatsya-muravi-1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t="28174" r="935" b="10784"/>
          <a:stretch>
            <a:fillRect/>
          </a:stretch>
        </p:blipFill>
        <p:spPr bwMode="auto">
          <a:xfrm rot="19530175" flipH="1">
            <a:off x="395536" y="5661248"/>
            <a:ext cx="907298" cy="360039"/>
          </a:xfrm>
          <a:prstGeom prst="rect">
            <a:avLst/>
          </a:prstGeom>
          <a:noFill/>
        </p:spPr>
      </p:pic>
      <p:pic>
        <p:nvPicPr>
          <p:cNvPr id="20" name="Picture 4" descr="http://klop911.ru/wp-content/uploads/2014/03/k-chemu-snyatsya-muravi-1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t="28174" r="935" b="10784"/>
          <a:stretch>
            <a:fillRect/>
          </a:stretch>
        </p:blipFill>
        <p:spPr bwMode="auto">
          <a:xfrm rot="1188413">
            <a:off x="7668344" y="4941168"/>
            <a:ext cx="907298" cy="360039"/>
          </a:xfrm>
          <a:prstGeom prst="rect">
            <a:avLst/>
          </a:prstGeom>
          <a:noFill/>
        </p:spPr>
      </p:pic>
      <p:pic>
        <p:nvPicPr>
          <p:cNvPr id="26631" name="Picture 2" descr="C:\Users\Феликс\Desktop\картинки\муравейник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4929222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1.11111E-6 L -0.44011 -0.0312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00" y="-1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486 -0.05093 L -0.49357 -0.2085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00" y="-7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229 -0.13311 L -0.50486 -0.3219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00" y="-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04 -0.09514 L -0.33507 -0.5766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00" y="-24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000"/>
                            </p:stCondLst>
                            <p:childTnLst>
                              <p:par>
                                <p:cTn id="2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61 -0.10301 L -0.16666 -0.4914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0" y="-1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000"/>
                            </p:stCondLst>
                            <p:childTnLst>
                              <p:par>
                                <p:cTn id="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81 0.07654 L -0.61406 -0.47398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00" y="-2750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000"/>
                            </p:stCondLst>
                            <p:childTnLst>
                              <p:par>
                                <p:cTn id="3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11111E-6 L -0.11806 -0.3884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0" y="-1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8000"/>
                            </p:stCondLst>
                            <p:childTnLst>
                              <p:par>
                                <p:cTn id="3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41 -0.03261 C -0.10278 -0.07029 -0.16597 -0.10775 -0.13941 -0.1355 C -0.11284 -0.16324 0.10504 -0.17526 0.12032 -0.19862 C 0.13559 -0.22197 -0.02257 -0.22382 -0.04809 -0.27561 C -0.07361 -0.3274 -0.03489 -0.47052 -0.03229 -0.50937 " pathEditMode="relative" ptsTypes="aaaaA">
                                      <p:cBhvr>
                                        <p:cTn id="3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0"/>
                            </p:stCondLst>
                            <p:childTnLst>
                              <p:par>
                                <p:cTn id="4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476 0.0125 L -0.0033 -0.3759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0" y="-1940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2000"/>
                            </p:stCondLst>
                            <p:childTnLst>
                              <p:par>
                                <p:cTn id="46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8 -0.01041 L -0.60086 -0.55052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00" y="-27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4000"/>
                            </p:stCondLst>
                            <p:childTnLst>
                              <p:par>
                                <p:cTn id="4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 0.02084 L -0.11146 -0.36759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0" y="-1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6000"/>
                            </p:stCondLst>
                            <p:childTnLst>
                              <p:par>
                                <p:cTn id="5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16185E-6 L 0.28108 -0.4037 " pathEditMode="relative" rAng="0" ptsTypes="AA">
                                      <p:cBhvr>
                                        <p:cTn id="53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00" y="-2020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9000"/>
                            </p:stCondLst>
                            <p:childTnLst>
                              <p:par>
                                <p:cTn id="5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44444E-6 L -0.46476 -0.04213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00" y="-2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1000"/>
                            </p:stCondLst>
                            <p:childTnLst>
                              <p:par>
                                <p:cTn id="6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75723E-6 L -0.22292 -0.05757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00" y="-2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50867E-6 L 0.19688 -0.4797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00" y="-24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886 -0.15578 L -0.54705 -0.16643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00" y="-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2000" fill="hold"/>
                                        <p:tgtEl>
                                          <p:spTgt spid="266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4 -0.07884 L 0.09931 0.10289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0" y="9100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9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763688" y="0"/>
            <a:ext cx="5328592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Физ.минутка </a:t>
            </a:r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</a:rPr>
              <a:t>«Кузнечики»</a:t>
            </a:r>
            <a:endParaRPr lang="ru-RU" sz="2800" dirty="0"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323528" y="1249680"/>
          <a:ext cx="8640960" cy="560832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4104456"/>
                <a:gridCol w="4536504"/>
              </a:tblGrid>
              <a:tr h="370840">
                <a:tc>
                  <a:txBody>
                    <a:bodyPr/>
                    <a:lstStyle/>
                    <a:p>
                      <a:r>
                        <a:rPr kumimoji="0" lang="ru-RU" sz="2000" b="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Чок</a:t>
                      </a:r>
                      <a:r>
                        <a:rPr kumimoji="0" lang="ru-RU" sz="2000" b="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– </a:t>
                      </a:r>
                      <a:r>
                        <a:rPr kumimoji="0" lang="ru-RU" sz="2000" b="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чок</a:t>
                      </a:r>
                      <a:r>
                        <a:rPr kumimoji="0" lang="ru-RU" sz="2000" b="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каблучок!</a:t>
                      </a:r>
                      <a:endParaRPr lang="ru-RU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2000" b="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(Потопать ногами) </a:t>
                      </a:r>
                      <a:endParaRPr lang="ru-RU" sz="2000" b="0" dirty="0"/>
                    </a:p>
                  </a:txBody>
                  <a:tcPr/>
                </a:tc>
              </a:tr>
              <a:tr h="565264">
                <a:tc>
                  <a:txBody>
                    <a:bodyPr/>
                    <a:lstStyle/>
                    <a:p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В танце кружится сверчок. 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 Покружиться) </a:t>
                      </a:r>
                    </a:p>
                    <a:p>
                      <a:endParaRPr lang="ru-RU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А кузнечик без ошибки исполняет вальс на скрипке.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(Движения руками, как при игре на скрипке)</a:t>
                      </a:r>
                      <a:endParaRPr lang="ru-RU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kumimoji="0" lang="ru-RU" sz="20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Крылья бабочки мелькают 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(Движения руками, как крыльями) </a:t>
                      </a:r>
                    </a:p>
                    <a:p>
                      <a:endParaRPr lang="ru-RU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 муравьем она порхает. 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(Покружиться )</a:t>
                      </a:r>
                    </a:p>
                    <a:p>
                      <a:endParaRPr lang="ru-RU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Под весёлый </a:t>
                      </a:r>
                      <a:r>
                        <a:rPr kumimoji="0" lang="ru-RU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гопачок</a:t>
                      </a: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лихо пляшет паучок. 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(Танцевальные движения)</a:t>
                      </a:r>
                    </a:p>
                    <a:p>
                      <a:endParaRPr lang="ru-RU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Звонко хлопают ладошки! 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(Похлопать в ладоши)</a:t>
                      </a:r>
                    </a:p>
                    <a:p>
                      <a:endParaRPr lang="ru-RU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Всё! Устали наши ножки! 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(Тихо сесть)</a:t>
                      </a:r>
                    </a:p>
                    <a:p>
                      <a:endParaRPr lang="ru-RU" sz="20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5630" name="Picture 30" descr="http://worldartsme.com/images/grass-background-clipart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5013176"/>
            <a:ext cx="3491879" cy="1844824"/>
          </a:xfrm>
          <a:prstGeom prst="rect">
            <a:avLst/>
          </a:prstGeom>
          <a:noFill/>
        </p:spPr>
      </p:pic>
      <p:pic>
        <p:nvPicPr>
          <p:cNvPr id="21" name="Picture 30" descr="http://worldartsme.com/images/grass-background-clipart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5085184"/>
            <a:ext cx="3600400" cy="1772816"/>
          </a:xfrm>
          <a:prstGeom prst="rect">
            <a:avLst/>
          </a:prstGeom>
          <a:noFill/>
        </p:spPr>
      </p:pic>
      <p:pic>
        <p:nvPicPr>
          <p:cNvPr id="20" name="Picture 30" descr="http://worldartsme.com/images/grass-background-clipart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5157192"/>
            <a:ext cx="3635896" cy="1700808"/>
          </a:xfrm>
          <a:prstGeom prst="rect">
            <a:avLst/>
          </a:prstGeom>
          <a:noFill/>
        </p:spPr>
      </p:pic>
      <p:pic>
        <p:nvPicPr>
          <p:cNvPr id="25614" name="Picture 14" descr="http://playcast.ru/uploads/2015/08/31/14882886.png"/>
          <p:cNvPicPr>
            <a:picLocks noChangeAspect="1" noChangeArrowheads="1"/>
          </p:cNvPicPr>
          <p:nvPr/>
        </p:nvPicPr>
        <p:blipFill>
          <a:blip r:embed="rId4" cstate="print"/>
          <a:srcRect r="1259" b="21315"/>
          <a:stretch>
            <a:fillRect/>
          </a:stretch>
        </p:blipFill>
        <p:spPr bwMode="auto">
          <a:xfrm>
            <a:off x="7280740" y="0"/>
            <a:ext cx="1863259" cy="1484784"/>
          </a:xfrm>
          <a:prstGeom prst="rect">
            <a:avLst/>
          </a:prstGeom>
          <a:noFill/>
        </p:spPr>
      </p:pic>
      <p:pic>
        <p:nvPicPr>
          <p:cNvPr id="14" name="Picture 28" descr="grasshopper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0272" y="5085184"/>
            <a:ext cx="1805186" cy="7653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332656"/>
            <a:ext cx="7125113" cy="924475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Закончи предложение…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75656" y="1484784"/>
            <a:ext cx="6010492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Майский жук большой, божья коровка …</a:t>
            </a:r>
          </a:p>
        </p:txBody>
      </p:sp>
      <p:pic>
        <p:nvPicPr>
          <p:cNvPr id="17410" name="Picture 2" descr="http://raduga.name/wp-content/uploads/2014/06/57643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21" t="19829" r="1644" b="15726"/>
          <a:stretch>
            <a:fillRect/>
          </a:stretch>
        </p:blipFill>
        <p:spPr bwMode="auto">
          <a:xfrm flipH="1">
            <a:off x="539552" y="2852936"/>
            <a:ext cx="4298324" cy="2304256"/>
          </a:xfrm>
          <a:prstGeom prst="rect">
            <a:avLst/>
          </a:prstGeom>
          <a:noFill/>
        </p:spPr>
      </p:pic>
      <p:pic>
        <p:nvPicPr>
          <p:cNvPr id="8" name="Picture 14" descr="http://www.playcast.ru/uploads/2014/03/24/796330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3356992"/>
            <a:ext cx="1531449" cy="15121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60648"/>
            <a:ext cx="7125113" cy="924475"/>
          </a:xfrm>
        </p:spPr>
        <p:txBody>
          <a:bodyPr/>
          <a:lstStyle/>
          <a:p>
            <a:pPr eaLnBrk="1" hangingPunct="1">
              <a:defRPr/>
            </a:pP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Закончи предложение…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47664" y="1484784"/>
            <a:ext cx="5736057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 мухи крылья короткие, у стрекозы …</a:t>
            </a:r>
          </a:p>
        </p:txBody>
      </p:sp>
      <p:pic>
        <p:nvPicPr>
          <p:cNvPr id="6" name="Picture 10" descr="http://img0.liveinternet.ru/images/attach/c/9/106/767/106767884_large_n8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1691680" y="3140968"/>
            <a:ext cx="2311582" cy="1875060"/>
          </a:xfrm>
          <a:prstGeom prst="rect">
            <a:avLst/>
          </a:prstGeom>
          <a:noFill/>
        </p:spPr>
      </p:pic>
      <p:pic>
        <p:nvPicPr>
          <p:cNvPr id="8" name="Picture 18" descr="http://img0.liveinternet.ru/images/attach/c/9/106/767/106767894_large_n13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566" t="3886" r="6604"/>
          <a:stretch>
            <a:fillRect/>
          </a:stretch>
        </p:blipFill>
        <p:spPr bwMode="auto">
          <a:xfrm>
            <a:off x="4355976" y="2492896"/>
            <a:ext cx="3474210" cy="34372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7125113" cy="924475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Закончи предложение…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07704" y="1268760"/>
            <a:ext cx="5755743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 жука усы толстые, у бабочки …</a:t>
            </a:r>
          </a:p>
        </p:txBody>
      </p:sp>
      <p:pic>
        <p:nvPicPr>
          <p:cNvPr id="15362" name="Picture 2" descr="http://img0.liveinternet.ru/images/attach/c/9/106/959/106959574_4593156_gamar3r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340" t="12193"/>
          <a:stretch>
            <a:fillRect/>
          </a:stretch>
        </p:blipFill>
        <p:spPr bwMode="auto">
          <a:xfrm>
            <a:off x="1259632" y="2708920"/>
            <a:ext cx="2880320" cy="3537213"/>
          </a:xfrm>
          <a:prstGeom prst="rect">
            <a:avLst/>
          </a:prstGeom>
          <a:noFill/>
        </p:spPr>
      </p:pic>
      <p:pic>
        <p:nvPicPr>
          <p:cNvPr id="8" name="Picture 8" descr="http://img0.liveinternet.ru/images/attach/c/9/106/767/106767880_large_n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32040" y="2996952"/>
            <a:ext cx="3065815" cy="2448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0"/>
            <a:ext cx="7125113" cy="924475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Закончи предложение…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57356" y="1285860"/>
            <a:ext cx="5428089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 шмеля спина широкая, у комара…</a:t>
            </a:r>
          </a:p>
        </p:txBody>
      </p:sp>
      <p:pic>
        <p:nvPicPr>
          <p:cNvPr id="14342" name="Picture 6" descr="http://3.bp.blogspot.com/-gedVkzfWLxk/VEVpzKIhwqI/AAAAAAAAHIk/yGFWa7tdfJM/s1600/bumble-bee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rcRect l="10937" t="13151" r="4688" b="10286"/>
          <a:stretch>
            <a:fillRect/>
          </a:stretch>
        </p:blipFill>
        <p:spPr bwMode="auto">
          <a:xfrm>
            <a:off x="1115616" y="2420888"/>
            <a:ext cx="3094874" cy="2808312"/>
          </a:xfrm>
          <a:prstGeom prst="rect">
            <a:avLst/>
          </a:prstGeom>
          <a:noFill/>
        </p:spPr>
      </p:pic>
      <p:pic>
        <p:nvPicPr>
          <p:cNvPr id="14344" name="Picture 8" descr="http://raduga.name/wp-content/uploads/2014/06/3467653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4401" r="3572" b="13718"/>
          <a:stretch>
            <a:fillRect/>
          </a:stretch>
        </p:blipFill>
        <p:spPr bwMode="auto">
          <a:xfrm>
            <a:off x="4427984" y="2564904"/>
            <a:ext cx="4221159" cy="2448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9632" y="1556792"/>
            <a:ext cx="691276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Травою поле зарастает,</a:t>
            </a:r>
          </a:p>
          <a:p>
            <a:r>
              <a:rPr lang="ru-RU" sz="2800" dirty="0" smtClean="0"/>
              <a:t>Траву домашний скот съедает.</a:t>
            </a:r>
          </a:p>
          <a:p>
            <a:r>
              <a:rPr lang="ru-RU" sz="2800" dirty="0" smtClean="0"/>
              <a:t>Всё лето скот на нём пасётся.</a:t>
            </a:r>
          </a:p>
          <a:p>
            <a:r>
              <a:rPr lang="ru-RU" sz="2800" dirty="0" smtClean="0"/>
              <a:t>Скажи, как поле то зовётся.</a:t>
            </a:r>
            <a:br>
              <a:rPr lang="ru-RU" sz="2800" dirty="0" smtClean="0"/>
            </a:b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156176" y="3501008"/>
            <a:ext cx="136815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(Луг)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6" name="Picture 5" descr="65251346_889513_eab8657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Звуки насекомых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683568" y="6165304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51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8852962" cy="1446550"/>
          </a:xfrm>
          <a:prstGeom prst="rect">
            <a:avLst/>
          </a:prstGeom>
          <a:solidFill>
            <a:schemeClr val="bg2"/>
          </a:solidFill>
          <a:ln w="28575"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ru-RU" sz="4400" b="1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Какое насекомое является санитаром леса?</a:t>
            </a:r>
            <a:endParaRPr lang="ru-RU" sz="4400" b="1" dirty="0">
              <a:ln w="11430"/>
              <a:solidFill>
                <a:schemeClr val="tx2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Picture 6" descr="http://img0.liveinternet.ru/images/attach/c/9/106/767/106767878_large_n6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528" y="2204864"/>
            <a:ext cx="2736304" cy="2016019"/>
          </a:xfrm>
          <a:prstGeom prst="rect">
            <a:avLst/>
          </a:prstGeom>
          <a:noFill/>
        </p:spPr>
      </p:pic>
      <p:pic>
        <p:nvPicPr>
          <p:cNvPr id="10" name="Picture 20" descr="http://img1.liveinternet.ru/images/attach/c/9/106/767/106767895_large_n14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68144" y="2348880"/>
            <a:ext cx="2577915" cy="1840315"/>
          </a:xfrm>
          <a:prstGeom prst="rect">
            <a:avLst/>
          </a:prstGeom>
          <a:noFill/>
        </p:spPr>
      </p:pic>
      <p:pic>
        <p:nvPicPr>
          <p:cNvPr id="11" name="Picture 4" descr="http://klop911.ru/wp-content/uploads/2014/03/k-chemu-snyatsya-muravi-1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30521" r="1721" b="13132"/>
          <a:stretch>
            <a:fillRect/>
          </a:stretch>
        </p:blipFill>
        <p:spPr bwMode="auto">
          <a:xfrm>
            <a:off x="2411760" y="4293096"/>
            <a:ext cx="3900432" cy="14401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Richard Cœur de Lion\800px-Unter_der_Rinde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195735" y="4005064"/>
            <a:ext cx="5544457" cy="1584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857224" y="428604"/>
            <a:ext cx="7848872" cy="156966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Какое насекомое ест кору дерева?</a:t>
            </a:r>
            <a:endParaRPr lang="ru-RU" sz="4800" b="1" dirty="0">
              <a:ln w="11430"/>
              <a:solidFill>
                <a:schemeClr val="tx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2290" name="Picture 2" descr="https://moya-belarus.ru/wp-content/uploads/2016/05/zhuk-koroed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875" r="2351" b="10226"/>
          <a:stretch>
            <a:fillRect/>
          </a:stretch>
        </p:blipFill>
        <p:spPr bwMode="auto">
          <a:xfrm>
            <a:off x="6084168" y="4683824"/>
            <a:ext cx="2160240" cy="1811814"/>
          </a:xfrm>
          <a:prstGeom prst="rect">
            <a:avLst/>
          </a:prstGeom>
          <a:noFill/>
        </p:spPr>
      </p:pic>
      <p:pic>
        <p:nvPicPr>
          <p:cNvPr id="9" name="Picture 12" descr="http://img0.liveinternet.ru/images/attach/c/9/106/767/106767886_large_n9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58" y="4732896"/>
            <a:ext cx="2558658" cy="1842235"/>
          </a:xfrm>
          <a:prstGeom prst="rect">
            <a:avLst/>
          </a:prstGeom>
          <a:noFill/>
        </p:spPr>
      </p:pic>
      <p:pic>
        <p:nvPicPr>
          <p:cNvPr id="10" name="Picture 30" descr="bee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4869160"/>
            <a:ext cx="1556791" cy="15567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4.04624E-6 L -0.2757 -0.3146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0" y="-15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288" y="1052735"/>
            <a:ext cx="8569325" cy="5471889"/>
          </a:xfrm>
        </p:spPr>
        <p:txBody>
          <a:bodyPr/>
          <a:lstStyle/>
          <a:p>
            <a:pPr marR="0" algn="ctr" eaLnBrk="1" hangingPunct="1"/>
            <a:endParaRPr lang="ru-RU" dirty="0" smtClean="0"/>
          </a:p>
          <a:p>
            <a:pPr marR="0" algn="ctr" eaLnBrk="1" hangingPunct="1"/>
            <a:r>
              <a:rPr lang="ru-RU" b="1" dirty="0" smtClean="0"/>
              <a:t>1.Какое насекомое «поёт» крыльями и «слушает» ногами?</a:t>
            </a:r>
          </a:p>
          <a:p>
            <a:pPr marR="0" algn="l" eaLnBrk="1" hangingPunct="1"/>
            <a:r>
              <a:rPr lang="ru-RU" dirty="0" smtClean="0"/>
              <a:t>           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214546" y="214290"/>
            <a:ext cx="4608512" cy="1008112"/>
          </a:xfrm>
          <a:solidFill>
            <a:schemeClr val="tx2">
              <a:lumMod val="60000"/>
              <a:lumOff val="40000"/>
            </a:schemeClr>
          </a:solidFill>
          <a:ln w="28575">
            <a:solidFill>
              <a:srgbClr val="669900"/>
            </a:solidFill>
          </a:ln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dirty="0" smtClean="0"/>
              <a:t>Проверь себя.</a:t>
            </a:r>
            <a:endParaRPr lang="ru-RU" dirty="0"/>
          </a:p>
        </p:txBody>
      </p:sp>
      <p:pic>
        <p:nvPicPr>
          <p:cNvPr id="10" name="Picture 30" descr="Бабочки Анимация На Прозрачном Фоне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899592" y="2264200"/>
            <a:ext cx="2808311" cy="2931876"/>
          </a:xfrm>
          <a:prstGeom prst="rect">
            <a:avLst/>
          </a:prstGeom>
          <a:noFill/>
        </p:spPr>
      </p:pic>
      <p:pic>
        <p:nvPicPr>
          <p:cNvPr id="13" name="Picture 16" descr="https://img-fotki.yandex.ru/get/6003/tatyana2q8-medvedeva.249/0_5d759_49ffde7d_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3068960"/>
            <a:ext cx="2194189" cy="1857748"/>
          </a:xfrm>
          <a:prstGeom prst="rect">
            <a:avLst/>
          </a:prstGeom>
          <a:noFill/>
        </p:spPr>
      </p:pic>
      <p:pic>
        <p:nvPicPr>
          <p:cNvPr id="14" name="Picture 20" descr="http://img1.liveinternet.ru/images/attach/c/9/106/767/106767895_large_n14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62439" y="4437112"/>
            <a:ext cx="2275308" cy="16242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15616" y="188640"/>
            <a:ext cx="7125113" cy="924475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333300"/>
                </a:solidFill>
                <a:latin typeface="Georgia" pitchFamily="18" charset="0"/>
              </a:rPr>
              <a:t>Какое из этих животных </a:t>
            </a:r>
            <a:r>
              <a:rPr lang="ru-RU" dirty="0" smtClean="0">
                <a:solidFill>
                  <a:srgbClr val="C00000"/>
                </a:solidFill>
                <a:latin typeface="Georgia" pitchFamily="18" charset="0"/>
              </a:rPr>
              <a:t>не насекомое</a:t>
            </a:r>
            <a:r>
              <a:rPr lang="ru-RU" dirty="0" smtClean="0">
                <a:solidFill>
                  <a:srgbClr val="333300"/>
                </a:solidFill>
                <a:latin typeface="Georgia" pitchFamily="18" charset="0"/>
              </a:rPr>
              <a:t>?</a:t>
            </a:r>
            <a:endParaRPr lang="ru-RU" dirty="0">
              <a:solidFill>
                <a:srgbClr val="333300"/>
              </a:solidFill>
              <a:latin typeface="Georgia" pitchFamily="18" charset="0"/>
            </a:endParaRPr>
          </a:p>
        </p:txBody>
      </p:sp>
      <p:pic>
        <p:nvPicPr>
          <p:cNvPr id="20484" name="Picture 4" descr="https://encrypted-tbn0.gstatic.com/images?q=tbn:ANd9GcT7oJJ7hASvn2iAw4kME_e5Lfb3_nh7IAFAnyYiwnFBH8ThM5MziA"/>
          <p:cNvPicPr>
            <a:picLocks noChangeAspect="1" noChangeArrowheads="1"/>
          </p:cNvPicPr>
          <p:nvPr/>
        </p:nvPicPr>
        <p:blipFill>
          <a:blip r:embed="rId2" cstate="print"/>
          <a:srcRect l="5755" t="5076" b="6088"/>
          <a:stretch>
            <a:fillRect/>
          </a:stretch>
        </p:blipFill>
        <p:spPr bwMode="auto">
          <a:xfrm>
            <a:off x="1043608" y="1268760"/>
            <a:ext cx="3436497" cy="244827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488" name="Picture 8" descr="http://im1-tub-ru.yandex.net/i?id=3327beb989859b23b881605781540c72-41-144&amp;n=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4149080"/>
            <a:ext cx="3428345" cy="246751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490" name="Picture 10" descr="http://im3-tub-ru.yandex.net/i?id=9be0fba265b1c51f2400a3f7330315af-59-144&amp;n=21"/>
          <p:cNvPicPr>
            <a:picLocks noChangeAspect="1" noChangeArrowheads="1"/>
          </p:cNvPicPr>
          <p:nvPr/>
        </p:nvPicPr>
        <p:blipFill>
          <a:blip r:embed="rId4" cstate="print"/>
          <a:srcRect l="2083" t="5037" b="9333"/>
          <a:stretch>
            <a:fillRect/>
          </a:stretch>
        </p:blipFill>
        <p:spPr bwMode="auto">
          <a:xfrm>
            <a:off x="971600" y="4221088"/>
            <a:ext cx="3456384" cy="237626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492" name="Picture 12" descr="https://encrypted-tbn0.gstatic.com/images?q=tbn:ANd9GcRcE9Ac5faUuh46eeey6LKSyfPhgQU4S4nakB0DlXPXHd-yrb_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1196752"/>
            <a:ext cx="3384376" cy="237626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4860032" y="1124744"/>
            <a:ext cx="3312368" cy="2304256"/>
          </a:xfrm>
          <a:prstGeom prst="line">
            <a:avLst/>
          </a:prstGeom>
          <a:ln>
            <a:solidFill>
              <a:srgbClr val="28388A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5076056" y="1196752"/>
            <a:ext cx="3312368" cy="2304256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0"/>
            <a:ext cx="8229600" cy="1401763"/>
          </a:xfrm>
        </p:spPr>
        <p:txBody>
          <a:bodyPr/>
          <a:lstStyle/>
          <a:p>
            <a:pPr marL="0" algn="ctr" eaLnBrk="1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dirty="0" smtClean="0">
                <a:latin typeface="Times New Roman" pitchFamily="18" charset="0"/>
              </a:rPr>
              <a:t>Назовите насекомое и тип его ног, </a:t>
            </a:r>
          </a:p>
          <a:p>
            <a:pPr marL="0" algn="ctr" eaLnBrk="1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dirty="0" smtClean="0">
                <a:latin typeface="Times New Roman" pitchFamily="18" charset="0"/>
              </a:rPr>
              <a:t>если оно ими копает -</a:t>
            </a:r>
          </a:p>
        </p:txBody>
      </p:sp>
      <p:pic>
        <p:nvPicPr>
          <p:cNvPr id="5123" name="Picture 7" descr="bent456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4"/>
              </a:clrFrom>
              <a:clrTo>
                <a:srgbClr val="FEFEF4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7544" y="620688"/>
            <a:ext cx="4302125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5076056" y="1628800"/>
            <a:ext cx="216024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Медведка </a:t>
            </a:r>
            <a:endParaRPr lang="ru-RU" sz="28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</a:endParaRPr>
          </a:p>
        </p:txBody>
      </p:sp>
      <p:pic>
        <p:nvPicPr>
          <p:cNvPr id="5125" name="Picture 11" descr="020313kera2"/>
          <p:cNvPicPr>
            <a:picLocks noChangeAspect="1" noChangeArrowheads="1"/>
          </p:cNvPicPr>
          <p:nvPr/>
        </p:nvPicPr>
        <p:blipFill>
          <a:blip r:embed="rId3" cstate="print"/>
          <a:srcRect b="16499"/>
          <a:stretch>
            <a:fillRect/>
          </a:stretch>
        </p:blipFill>
        <p:spPr bwMode="auto">
          <a:xfrm>
            <a:off x="4500563" y="2492375"/>
            <a:ext cx="4356100" cy="396081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5132" name="AutoShape 12"/>
          <p:cNvSpPr>
            <a:spLocks noChangeArrowheads="1"/>
          </p:cNvSpPr>
          <p:nvPr/>
        </p:nvSpPr>
        <p:spPr bwMode="auto">
          <a:xfrm>
            <a:off x="3924300" y="5445125"/>
            <a:ext cx="647700" cy="288925"/>
          </a:xfrm>
          <a:prstGeom prst="rightArrow">
            <a:avLst>
              <a:gd name="adj1" fmla="val 50000"/>
              <a:gd name="adj2" fmla="val 5604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539552" y="4941168"/>
            <a:ext cx="36718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копательные 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ноги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2" dur="2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404664"/>
            <a:ext cx="8229600" cy="1150938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None/>
            </a:pPr>
            <a:r>
              <a:rPr lang="ru-RU" sz="3600" dirty="0" smtClean="0">
                <a:latin typeface="Times New Roman" pitchFamily="18" charset="0"/>
              </a:rPr>
              <a:t>Назовите насекомое и тип его ног, если они помогают ему плавать -</a:t>
            </a:r>
          </a:p>
          <a:p>
            <a:pPr eaLnBrk="1" hangingPunct="1"/>
            <a:endParaRPr lang="ru-RU" dirty="0" smtClean="0"/>
          </a:p>
        </p:txBody>
      </p:sp>
      <p:pic>
        <p:nvPicPr>
          <p:cNvPr id="6147" name="Picture 5" descr="Plavunec"/>
          <p:cNvPicPr>
            <a:picLocks noChangeAspect="1" noChangeArrowheads="1"/>
          </p:cNvPicPr>
          <p:nvPr/>
        </p:nvPicPr>
        <p:blipFill>
          <a:blip r:embed="rId2" cstate="print"/>
          <a:srcRect l="6609" t="15671" r="10551" b="6989"/>
          <a:stretch>
            <a:fillRect/>
          </a:stretch>
        </p:blipFill>
        <p:spPr bwMode="auto">
          <a:xfrm>
            <a:off x="5364163" y="1844675"/>
            <a:ext cx="3371850" cy="458152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971600" y="1628800"/>
            <a:ext cx="39592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Жук-плавунец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.</a:t>
            </a:r>
            <a:endParaRPr lang="ru-RU" sz="28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6151" name="AutoShape 7"/>
          <p:cNvSpPr>
            <a:spLocks noChangeArrowheads="1"/>
          </p:cNvSpPr>
          <p:nvPr/>
        </p:nvSpPr>
        <p:spPr bwMode="auto">
          <a:xfrm>
            <a:off x="5219700" y="2781300"/>
            <a:ext cx="719138" cy="287338"/>
          </a:xfrm>
          <a:prstGeom prst="rightArrow">
            <a:avLst>
              <a:gd name="adj1" fmla="val 50000"/>
              <a:gd name="adj2" fmla="val 62569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899592" y="4077072"/>
            <a:ext cx="39592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Плавательные 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ноги.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24" dur="2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1" grpId="0" animBg="1"/>
      <p:bldP spid="6151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333375"/>
            <a:ext cx="8229600" cy="1008063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buNone/>
            </a:pPr>
            <a:r>
              <a:rPr lang="ru-RU" sz="3600" dirty="0" smtClean="0">
                <a:latin typeface="Times New Roman" pitchFamily="18" charset="0"/>
              </a:rPr>
              <a:t>Назовите насекомое и тип его ног, если они помогают прыгать -</a:t>
            </a:r>
          </a:p>
          <a:p>
            <a:pPr eaLnBrk="1" hangingPunct="1"/>
            <a:endParaRPr lang="ru-RU" dirty="0" smtClean="0"/>
          </a:p>
        </p:txBody>
      </p:sp>
      <p:pic>
        <p:nvPicPr>
          <p:cNvPr id="7171" name="Picture 5" descr="кузнечик, клипарт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48038" y="3357563"/>
            <a:ext cx="5345112" cy="295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611188" y="1484313"/>
            <a:ext cx="511333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Кузнечик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.</a:t>
            </a:r>
            <a:endParaRPr lang="ru-RU" sz="28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7175" name="AutoShape 7"/>
          <p:cNvSpPr>
            <a:spLocks noChangeArrowheads="1"/>
          </p:cNvSpPr>
          <p:nvPr/>
        </p:nvSpPr>
        <p:spPr bwMode="auto">
          <a:xfrm>
            <a:off x="4284663" y="2133600"/>
            <a:ext cx="358775" cy="576263"/>
          </a:xfrm>
          <a:prstGeom prst="downArrow">
            <a:avLst>
              <a:gd name="adj1" fmla="val 50000"/>
              <a:gd name="adj2" fmla="val 40155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51520" y="2420888"/>
            <a:ext cx="511333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Прыгательные 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ноги.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 -0.13657 L 0.004 0.1967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260648"/>
            <a:ext cx="8229600" cy="936105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buNone/>
            </a:pPr>
            <a:r>
              <a:rPr lang="ru-RU" sz="3600" dirty="0" smtClean="0">
                <a:latin typeface="Times New Roman" pitchFamily="18" charset="0"/>
              </a:rPr>
              <a:t>Назовите насекомое и тип его ног, если они помогают бегать -</a:t>
            </a:r>
          </a:p>
        </p:txBody>
      </p:sp>
      <p:pic>
        <p:nvPicPr>
          <p:cNvPr id="8195" name="Picture 5" descr="жук, насекомое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rcRect l="3337" t="16297" r="16676" b="3731"/>
          <a:stretch>
            <a:fillRect/>
          </a:stretch>
        </p:blipFill>
        <p:spPr bwMode="auto">
          <a:xfrm>
            <a:off x="3419872" y="2492896"/>
            <a:ext cx="5184576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Text Box 6"/>
          <p:cNvSpPr txBox="1">
            <a:spLocks noChangeArrowheads="1"/>
          </p:cNvSpPr>
          <p:nvPr/>
        </p:nvSpPr>
        <p:spPr bwMode="auto">
          <a:xfrm>
            <a:off x="467544" y="1556792"/>
            <a:ext cx="33115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Жук-олень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.</a:t>
            </a:r>
            <a:endParaRPr lang="ru-RU" sz="28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8199" name="AutoShape 7"/>
          <p:cNvSpPr>
            <a:spLocks noChangeArrowheads="1"/>
          </p:cNvSpPr>
          <p:nvPr/>
        </p:nvSpPr>
        <p:spPr bwMode="auto">
          <a:xfrm>
            <a:off x="4067175" y="1989138"/>
            <a:ext cx="360363" cy="647700"/>
          </a:xfrm>
          <a:prstGeom prst="downArrow">
            <a:avLst>
              <a:gd name="adj1" fmla="val 50000"/>
              <a:gd name="adj2" fmla="val 4493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39552" y="2708920"/>
            <a:ext cx="33115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Бегательные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ноги</a:t>
            </a:r>
            <a:r>
              <a:rPr lang="ru-RU" sz="2800" b="1" dirty="0">
                <a:solidFill>
                  <a:schemeClr val="accent2"/>
                </a:solidFill>
                <a:latin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18" dur="2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/>
      <p:bldP spid="8199" grpId="0" animBg="1"/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16463" y="404813"/>
            <a:ext cx="3970337" cy="1381113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ru-RU" sz="2400" b="1" dirty="0" smtClean="0">
                <a:latin typeface="Times New Roman" pitchFamily="18" charset="0"/>
              </a:rPr>
              <a:t>Назовите тип ротового аппарата у осы и пчелы, если он им грызёт -</a:t>
            </a:r>
          </a:p>
        </p:txBody>
      </p:sp>
      <p:pic>
        <p:nvPicPr>
          <p:cNvPr id="11267" name="Picture 4" descr="webpar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333375"/>
            <a:ext cx="4103688" cy="310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3" name="AutoShape 5"/>
          <p:cNvSpPr>
            <a:spLocks noChangeArrowheads="1"/>
          </p:cNvSpPr>
          <p:nvPr/>
        </p:nvSpPr>
        <p:spPr bwMode="auto">
          <a:xfrm>
            <a:off x="4716463" y="2492375"/>
            <a:ext cx="503237" cy="360363"/>
          </a:xfrm>
          <a:prstGeom prst="leftArrow">
            <a:avLst>
              <a:gd name="adj1" fmla="val 50000"/>
              <a:gd name="adj2" fmla="val 3491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1269" name="Picture 7" descr="Трудяг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171825"/>
            <a:ext cx="4257675" cy="343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0" name="Text Box 9"/>
          <p:cNvSpPr txBox="1">
            <a:spLocks noChangeArrowheads="1"/>
          </p:cNvSpPr>
          <p:nvPr/>
        </p:nvSpPr>
        <p:spPr bwMode="auto">
          <a:xfrm>
            <a:off x="2000231" y="4724400"/>
            <a:ext cx="2284431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лижущий</a:t>
            </a:r>
          </a:p>
        </p:txBody>
      </p:sp>
      <p:sp>
        <p:nvSpPr>
          <p:cNvPr id="12298" name="AutoShape 10"/>
          <p:cNvSpPr>
            <a:spLocks noChangeArrowheads="1"/>
          </p:cNvSpPr>
          <p:nvPr/>
        </p:nvSpPr>
        <p:spPr bwMode="auto">
          <a:xfrm>
            <a:off x="5003800" y="4652963"/>
            <a:ext cx="576263" cy="431800"/>
          </a:xfrm>
          <a:prstGeom prst="rightArrow">
            <a:avLst>
              <a:gd name="adj1" fmla="val 50000"/>
              <a:gd name="adj2" fmla="val 3336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796136" y="2276872"/>
            <a:ext cx="18618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грызущий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71600" y="3789040"/>
            <a:ext cx="27989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</a:rPr>
              <a:t>если он им лижет -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51 -0.00509 L -0.1849 -0.005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5" dur="2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 animBg="1"/>
      <p:bldP spid="11270" grpId="0"/>
      <p:bldP spid="1229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16016" y="333375"/>
            <a:ext cx="4258122" cy="1452551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ru-RU" sz="2400" b="1" dirty="0" smtClean="0">
                <a:latin typeface="Times New Roman" pitchFamily="18" charset="0"/>
              </a:rPr>
              <a:t>Назовите тип ротового аппарата у комара и мухи, если он им колет и сосёт -</a:t>
            </a:r>
          </a:p>
        </p:txBody>
      </p:sp>
      <p:pic>
        <p:nvPicPr>
          <p:cNvPr id="12291" name="Picture 5" descr="Комар"/>
          <p:cNvPicPr>
            <a:picLocks noChangeAspect="1" noChangeArrowheads="1"/>
          </p:cNvPicPr>
          <p:nvPr/>
        </p:nvPicPr>
        <p:blipFill>
          <a:blip r:embed="rId2" cstate="print"/>
          <a:srcRect l="19443"/>
          <a:stretch>
            <a:fillRect/>
          </a:stretch>
        </p:blipFill>
        <p:spPr bwMode="auto">
          <a:xfrm>
            <a:off x="250825" y="260350"/>
            <a:ext cx="4176713" cy="296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6" descr="Широкоэкранные обои - Мух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446463"/>
            <a:ext cx="4103687" cy="307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3" name="Text Box 7"/>
          <p:cNvSpPr txBox="1">
            <a:spLocks noChangeArrowheads="1"/>
          </p:cNvSpPr>
          <p:nvPr/>
        </p:nvSpPr>
        <p:spPr bwMode="auto">
          <a:xfrm>
            <a:off x="5327650" y="1989138"/>
            <a:ext cx="38163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Колюще-сосущий</a:t>
            </a:r>
          </a:p>
        </p:txBody>
      </p:sp>
      <p:sp>
        <p:nvSpPr>
          <p:cNvPr id="13320" name="AutoShape 8"/>
          <p:cNvSpPr>
            <a:spLocks noChangeArrowheads="1"/>
          </p:cNvSpPr>
          <p:nvPr/>
        </p:nvSpPr>
        <p:spPr bwMode="auto">
          <a:xfrm>
            <a:off x="4643438" y="2133600"/>
            <a:ext cx="503237" cy="360363"/>
          </a:xfrm>
          <a:prstGeom prst="leftArrow">
            <a:avLst>
              <a:gd name="adj1" fmla="val 50000"/>
              <a:gd name="adj2" fmla="val 3491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2295" name="Text Box 9"/>
          <p:cNvSpPr txBox="1">
            <a:spLocks noChangeArrowheads="1"/>
          </p:cNvSpPr>
          <p:nvPr/>
        </p:nvSpPr>
        <p:spPr bwMode="auto">
          <a:xfrm>
            <a:off x="971550" y="4292600"/>
            <a:ext cx="32400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Фильтрующий</a:t>
            </a:r>
            <a:r>
              <a:rPr lang="ru-RU" sz="3200" b="1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13322" name="AutoShape 10"/>
          <p:cNvSpPr>
            <a:spLocks noChangeArrowheads="1"/>
          </p:cNvSpPr>
          <p:nvPr/>
        </p:nvSpPr>
        <p:spPr bwMode="auto">
          <a:xfrm>
            <a:off x="3203575" y="4941888"/>
            <a:ext cx="647700" cy="360362"/>
          </a:xfrm>
          <a:prstGeom prst="rightArrow">
            <a:avLst>
              <a:gd name="adj1" fmla="val 50000"/>
              <a:gd name="adj2" fmla="val 4493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27584" y="3573016"/>
            <a:ext cx="34765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</a:rPr>
              <a:t>Если он им фильтрует -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455 0.00532 L -0.33455 0.005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5" dur="2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/>
      <p:bldP spid="13320" grpId="0" animBg="1"/>
      <p:bldP spid="12295" grpId="0"/>
      <p:bldP spid="133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88640"/>
            <a:ext cx="7125113" cy="924475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2800" dirty="0" smtClean="0"/>
              <a:t>Пальчиковая гимнастика «ПЧЕЛА»</a:t>
            </a:r>
            <a:endParaRPr lang="ru-RU" sz="28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79512" y="1556792"/>
          <a:ext cx="8784976" cy="4907280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3740001"/>
                <a:gridCol w="5044975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 smtClean="0"/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/>
                        <a:t>Прилетела </a:t>
                      </a:r>
                      <a:r>
                        <a:rPr lang="ru-RU" sz="2000" dirty="0"/>
                        <a:t>к нам вчера </a:t>
                      </a:r>
                      <a:br>
                        <a:rPr lang="ru-RU" sz="2000" dirty="0"/>
                      </a:br>
                      <a:r>
                        <a:rPr lang="ru-RU" sz="2000" dirty="0"/>
                        <a:t>Полосатая пчела</a:t>
                      </a:r>
                      <a:r>
                        <a:rPr lang="ru-RU" sz="2000" dirty="0" smtClean="0"/>
                        <a:t>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 smtClean="0"/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/>
                        <a:t>(</a:t>
                      </a:r>
                      <a:r>
                        <a:rPr lang="ru-RU" sz="2000" dirty="0"/>
                        <a:t>Машут ладошками.)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А за нею </a:t>
                      </a:r>
                      <a:r>
                        <a:rPr lang="ru-RU" sz="2000" dirty="0" err="1" smtClean="0"/>
                        <a:t>шмель-шмелёк</a:t>
                      </a:r>
                      <a:r>
                        <a:rPr lang="ru-RU" sz="2000" dirty="0" smtClean="0"/>
                        <a:t> </a:t>
                      </a:r>
                      <a:r>
                        <a:rPr lang="ru-RU" sz="2000" dirty="0"/>
                        <a:t/>
                      </a:r>
                      <a:br>
                        <a:rPr lang="ru-RU" sz="2000" dirty="0"/>
                      </a:br>
                      <a:r>
                        <a:rPr lang="ru-RU" sz="2000" dirty="0"/>
                        <a:t>И </a:t>
                      </a:r>
                      <a:r>
                        <a:rPr lang="ru-RU" sz="2000" dirty="0" smtClean="0"/>
                        <a:t>весёлый мотылёк</a:t>
                      </a:r>
                      <a:r>
                        <a:rPr lang="ru-RU" sz="2000" dirty="0"/>
                        <a:t>, </a:t>
                      </a:r>
                      <a:br>
                        <a:rPr lang="ru-RU" sz="2000" dirty="0"/>
                      </a:br>
                      <a:r>
                        <a:rPr lang="ru-RU" sz="2000" dirty="0"/>
                        <a:t>Два жука и стрекоза, 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(На каждое название насекомого </a:t>
                      </a:r>
                      <a:r>
                        <a:rPr lang="ru-RU" sz="2000" dirty="0" smtClean="0"/>
                        <a:t>загибают </a:t>
                      </a:r>
                      <a:r>
                        <a:rPr lang="ru-RU" sz="2000" dirty="0"/>
                        <a:t>один пальчик.)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/>
                        <a:t>Как фонарики глаза.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(Делают кружочки из пальчиков и подносят к глазам</a:t>
                      </a:r>
                      <a:r>
                        <a:rPr lang="ru-RU" sz="2000" dirty="0" smtClean="0"/>
                        <a:t>.)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Пожужжали, полетали</a:t>
                      </a:r>
                      <a:r>
                        <a:rPr lang="ru-RU" sz="2000" dirty="0" smtClean="0"/>
                        <a:t>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(Машут ладошками.)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/>
                        <a:t>От усталости упали.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(Роняют ладони на стол</a:t>
                      </a:r>
                      <a:r>
                        <a:rPr lang="ru-RU" sz="2000" dirty="0" smtClean="0"/>
                        <a:t>.)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25963" y="260648"/>
            <a:ext cx="4618037" cy="2293863"/>
          </a:xfrm>
        </p:spPr>
        <p:txBody>
          <a:bodyPr/>
          <a:lstStyle/>
          <a:p>
            <a:pPr marL="447675" indent="555625" eaLnBrk="1" hangingPunct="1">
              <a:buFontTx/>
              <a:buNone/>
            </a:pPr>
            <a:r>
              <a:rPr lang="ru-RU" b="1" dirty="0" smtClean="0">
                <a:latin typeface="Times New Roman" pitchFamily="18" charset="0"/>
              </a:rPr>
              <a:t>   </a:t>
            </a:r>
          </a:p>
          <a:p>
            <a:pPr marL="447675" indent="555625" eaLnBrk="1" hangingPunct="1">
              <a:buFontTx/>
              <a:buNone/>
            </a:pPr>
            <a:endParaRPr lang="ru-RU" b="1" dirty="0" smtClean="0">
              <a:latin typeface="Times New Roman" pitchFamily="18" charset="0"/>
            </a:endParaRPr>
          </a:p>
          <a:p>
            <a:pPr marL="447675" indent="555625" eaLnBrk="1" hangingPunct="1">
              <a:buNone/>
            </a:pP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сосущий</a:t>
            </a:r>
          </a:p>
        </p:txBody>
      </p:sp>
      <p:pic>
        <p:nvPicPr>
          <p:cNvPr id="13315" name="Picture 5" descr="bild63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59375" y="3645024"/>
            <a:ext cx="3984625" cy="298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7" descr="JCS%20Daphnis%20nerii%203009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260350"/>
            <a:ext cx="4321175" cy="32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4" name="AutoShape 8"/>
          <p:cNvSpPr>
            <a:spLocks noChangeArrowheads="1"/>
          </p:cNvSpPr>
          <p:nvPr/>
        </p:nvSpPr>
        <p:spPr bwMode="auto">
          <a:xfrm rot="2806563" flipV="1">
            <a:off x="4554550" y="1968829"/>
            <a:ext cx="360362" cy="503237"/>
          </a:xfrm>
          <a:prstGeom prst="upArrow">
            <a:avLst>
              <a:gd name="adj1" fmla="val 50000"/>
              <a:gd name="adj2" fmla="val 3491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3318" name="Text Box 9"/>
          <p:cNvSpPr txBox="1">
            <a:spLocks noChangeArrowheads="1"/>
          </p:cNvSpPr>
          <p:nvPr/>
        </p:nvSpPr>
        <p:spPr bwMode="auto">
          <a:xfrm>
            <a:off x="1187450" y="4508500"/>
            <a:ext cx="25209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грызущий</a:t>
            </a:r>
          </a:p>
        </p:txBody>
      </p:sp>
      <p:sp>
        <p:nvSpPr>
          <p:cNvPr id="14346" name="AutoShape 10"/>
          <p:cNvSpPr>
            <a:spLocks noChangeArrowheads="1"/>
          </p:cNvSpPr>
          <p:nvPr/>
        </p:nvSpPr>
        <p:spPr bwMode="auto">
          <a:xfrm>
            <a:off x="4787900" y="3716338"/>
            <a:ext cx="503238" cy="358775"/>
          </a:xfrm>
          <a:prstGeom prst="rightArrow">
            <a:avLst>
              <a:gd name="adj1" fmla="val 50000"/>
              <a:gd name="adj2" fmla="val 35066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3320" name="Text Box 11"/>
          <p:cNvSpPr txBox="1">
            <a:spLocks noChangeArrowheads="1"/>
          </p:cNvSpPr>
          <p:nvPr/>
        </p:nvSpPr>
        <p:spPr bwMode="auto">
          <a:xfrm>
            <a:off x="250824" y="3644900"/>
            <a:ext cx="316904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dirty="0">
                <a:latin typeface="Times New Roman" pitchFamily="18" charset="0"/>
              </a:rPr>
              <a:t>Олеандровый </a:t>
            </a:r>
            <a:r>
              <a:rPr lang="ru-RU" sz="2000" b="1" dirty="0" smtClean="0">
                <a:latin typeface="Times New Roman" pitchFamily="18" charset="0"/>
              </a:rPr>
              <a:t>бражник, если грызёт -</a:t>
            </a:r>
            <a:endParaRPr lang="ru-RU" sz="2000" b="1" dirty="0">
              <a:latin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72000" y="260648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</a:rPr>
              <a:t>Назовите тип ротового аппарата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</a:rPr>
              <a:t>у бабочки и её личинки, если он им сосёт -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9.82659E-7 L -0.16545 0.094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00" y="47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3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3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5" dur="20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4" grpId="0" animBg="1"/>
      <p:bldP spid="13318" grpId="0"/>
      <p:bldP spid="1434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14348" y="357166"/>
            <a:ext cx="7772400" cy="944581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</a:rPr>
              <a:t>«Помоги убрать лишнее»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3568" y="1916832"/>
            <a:ext cx="3528392" cy="3865581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4400" b="1" dirty="0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2" action="ppaction://hlinksldjump"/>
              </a:rPr>
              <a:t>Муха </a:t>
            </a:r>
            <a:endParaRPr lang="ru-RU" sz="4400" b="1" dirty="0" smtClean="0">
              <a:ln w="1905"/>
              <a:solidFill>
                <a:srgbClr val="0000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eaLnBrk="1" hangingPunct="1">
              <a:defRPr/>
            </a:pPr>
            <a:r>
              <a:rPr lang="ru-RU" sz="4400" b="1" dirty="0" smtClean="0">
                <a:solidFill>
                  <a:srgbClr val="0000CC"/>
                </a:solidFill>
                <a:hlinkClick r:id="rId3" action="ppaction://hlinksldjump"/>
              </a:rPr>
              <a:t>Рак</a:t>
            </a:r>
            <a:endParaRPr lang="ru-RU" sz="4400" b="1" dirty="0" smtClean="0">
              <a:solidFill>
                <a:srgbClr val="0000CC"/>
              </a:solidFill>
            </a:endParaRPr>
          </a:p>
          <a:p>
            <a:pPr eaLnBrk="1" hangingPunct="1">
              <a:defRPr/>
            </a:pPr>
            <a:r>
              <a:rPr lang="ru-RU" sz="4400" b="1" dirty="0" smtClean="0">
                <a:solidFill>
                  <a:srgbClr val="0000CC"/>
                </a:solidFill>
                <a:hlinkClick r:id="rId2" action="ppaction://hlinksldjump"/>
              </a:rPr>
              <a:t>Пчела</a:t>
            </a:r>
            <a:endParaRPr lang="ru-RU" sz="4400" b="1" dirty="0" smtClean="0">
              <a:solidFill>
                <a:srgbClr val="0000CC"/>
              </a:solidFill>
            </a:endParaRPr>
          </a:p>
          <a:p>
            <a:pPr eaLnBrk="1" hangingPunct="1">
              <a:defRPr/>
            </a:pPr>
            <a:r>
              <a:rPr lang="ru-RU" sz="4400" b="1" dirty="0" smtClean="0">
                <a:solidFill>
                  <a:srgbClr val="0000CC"/>
                </a:solidFill>
                <a:hlinkClick r:id="rId2" action="ppaction://hlinksldjump"/>
              </a:rPr>
              <a:t>Стрекоза</a:t>
            </a:r>
            <a:endParaRPr lang="ru-RU" sz="4400" b="1" dirty="0" smtClean="0">
              <a:solidFill>
                <a:srgbClr val="0000CC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5076056" y="1916832"/>
            <a:ext cx="3384376" cy="386558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Tx/>
              <a:buFont typeface="Wingdings 2" charset="2"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2" action="ppaction://hlinksldjump"/>
              </a:rPr>
              <a:t>Кузнечик</a:t>
            </a: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2" action="ppaction://hlinksldjump"/>
              </a:rPr>
              <a:t> </a:t>
            </a:r>
            <a:endParaRPr kumimoji="0" lang="ru-RU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defTabSz="457200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ru-RU" sz="4400" b="1" dirty="0" smtClean="0">
                <a:solidFill>
                  <a:schemeClr val="tx2">
                    <a:lumMod val="50000"/>
                  </a:schemeClr>
                </a:solidFill>
                <a:hlinkClick r:id="rId4" action="ppaction://hlinksldjump"/>
              </a:rPr>
              <a:t>Комар</a:t>
            </a:r>
            <a:endParaRPr lang="ru-RU" sz="44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Tx/>
              <a:buFont typeface="Wingdings 2" charset="2"/>
              <a:buNone/>
              <a:tabLst/>
              <a:defRPr/>
            </a:pPr>
            <a:r>
              <a:rPr kumimoji="0" lang="ru-RU" sz="4400" b="1" i="0" u="sng" strike="noStrike" kern="1200" cap="none" spc="0" normalizeH="0" baseline="0" noProof="0" dirty="0" smtClean="0">
                <a:ln>
                  <a:noFill/>
                </a:ln>
                <a:solidFill>
                  <a:srgbClr val="26798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Ок</a:t>
            </a:r>
            <a:r>
              <a:rPr kumimoji="0" lang="ru-RU" sz="4400" b="1" i="0" u="sng" strike="noStrike" kern="1200" cap="none" spc="0" normalizeH="0" baseline="0" noProof="0" dirty="0" smtClean="0">
                <a:ln>
                  <a:noFill/>
                </a:ln>
                <a:solidFill>
                  <a:srgbClr val="26798C"/>
                </a:solidFill>
                <a:uLnTx/>
                <a:uFillTx/>
                <a:latin typeface="+mn-lt"/>
                <a:ea typeface="+mn-ea"/>
                <a:cs typeface="+mn-cs"/>
              </a:rPr>
              <a:t>унь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Tx/>
              <a:buFont typeface="Wingdings 2" charset="2"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2" action="ppaction://hlinksldjump"/>
              </a:rPr>
              <a:t>Гусеница</a:t>
            </a:r>
            <a:endParaRPr kumimoji="0" lang="ru-RU" sz="44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2" name="Picture 8" descr="http://img.lenagold.ru/r/rom/romash7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268318"/>
            <a:ext cx="8566845" cy="2589682"/>
          </a:xfrm>
          <a:prstGeom prst="rect">
            <a:avLst/>
          </a:prstGeom>
          <a:noFill/>
        </p:spPr>
      </p:pic>
      <p:pic>
        <p:nvPicPr>
          <p:cNvPr id="4" name="Picture 18" descr="https://img-fotki.yandex.ru/get/143188/200418627.179/0_178103_54067249_ori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4293096"/>
            <a:ext cx="1763688" cy="749535"/>
          </a:xfrm>
          <a:prstGeom prst="rect">
            <a:avLst/>
          </a:prstGeom>
          <a:noFill/>
        </p:spPr>
      </p:pic>
      <p:pic>
        <p:nvPicPr>
          <p:cNvPr id="26626" name="Picture 2" descr="http://playcast.ru/uploads/2017/06/16/2283119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4848221"/>
            <a:ext cx="2987823" cy="2009778"/>
          </a:xfrm>
          <a:prstGeom prst="rect">
            <a:avLst/>
          </a:prstGeom>
          <a:noFill/>
        </p:spPr>
      </p:pic>
      <p:pic>
        <p:nvPicPr>
          <p:cNvPr id="7" name="Picture 2" descr="http://playcast.ru/uploads/2017/06/16/2283119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6156176" y="4848221"/>
            <a:ext cx="2987824" cy="2009779"/>
          </a:xfrm>
          <a:prstGeom prst="rect">
            <a:avLst/>
          </a:prstGeom>
          <a:noFill/>
        </p:spPr>
      </p:pic>
      <p:pic>
        <p:nvPicPr>
          <p:cNvPr id="11" name="Picture 8" descr="http://pngimg.com/uploads/bee/bee_PNG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871994">
            <a:off x="6981050" y="2599100"/>
            <a:ext cx="1165418" cy="967941"/>
          </a:xfrm>
          <a:prstGeom prst="rect">
            <a:avLst/>
          </a:prstGeom>
          <a:noFill/>
        </p:spPr>
      </p:pic>
      <p:pic>
        <p:nvPicPr>
          <p:cNvPr id="12" name="Picture 4" descr="http://klop911.ru/wp-content/uploads/2014/03/k-chemu-snyatsya-muravi-1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t="28174" r="935" b="10784"/>
          <a:stretch>
            <a:fillRect/>
          </a:stretch>
        </p:blipFill>
        <p:spPr bwMode="auto">
          <a:xfrm>
            <a:off x="3275856" y="6057911"/>
            <a:ext cx="2016224" cy="800089"/>
          </a:xfrm>
          <a:prstGeom prst="rect">
            <a:avLst/>
          </a:prstGeom>
          <a:noFill/>
        </p:spPr>
      </p:pic>
      <p:pic>
        <p:nvPicPr>
          <p:cNvPr id="13" name="Picture 18" descr="http://playcast.ru/uploads/2014/12/21/11201199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71800" y="3212976"/>
            <a:ext cx="1224136" cy="919068"/>
          </a:xfrm>
          <a:prstGeom prst="rect">
            <a:avLst/>
          </a:prstGeom>
          <a:noFill/>
        </p:spPr>
      </p:pic>
      <p:pic>
        <p:nvPicPr>
          <p:cNvPr id="16" name="Picture 10" descr="https://img-fotki.yandex.ru/get/6212/102699435.6f7/0_8bea3_3a49313c_orig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2" y="4509120"/>
            <a:ext cx="1235838" cy="530303"/>
          </a:xfrm>
          <a:prstGeom prst="rect">
            <a:avLst/>
          </a:prstGeom>
          <a:noFill/>
        </p:spPr>
      </p:pic>
      <p:pic>
        <p:nvPicPr>
          <p:cNvPr id="17" name="Picture 28" descr="стрекоза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95936" y="836712"/>
            <a:ext cx="1296144" cy="1684988"/>
          </a:xfrm>
          <a:prstGeom prst="rect">
            <a:avLst/>
          </a:prstGeom>
          <a:noFill/>
        </p:spPr>
      </p:pic>
      <p:pic>
        <p:nvPicPr>
          <p:cNvPr id="18" name="Picture 12" descr="http://grizunov-net.ru/image/data/01_7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1039952">
            <a:off x="5649388" y="4751242"/>
            <a:ext cx="1317189" cy="1149248"/>
          </a:xfrm>
          <a:prstGeom prst="rect">
            <a:avLst/>
          </a:prstGeom>
          <a:noFill/>
        </p:spPr>
      </p:pic>
      <p:pic>
        <p:nvPicPr>
          <p:cNvPr id="19" name="Picture 6" descr="http://png-images.ru/wp-content/uploads/2015/02/fly_PNG3955.png"/>
          <p:cNvPicPr>
            <a:picLocks noChangeAspect="1" noChangeArrowheads="1"/>
          </p:cNvPicPr>
          <p:nvPr/>
        </p:nvPicPr>
        <p:blipFill>
          <a:blip r:embed="rId11" cstate="print"/>
          <a:srcRect l="14120" t="11767" r="12927" b="8808"/>
          <a:stretch>
            <a:fillRect/>
          </a:stretch>
        </p:blipFill>
        <p:spPr bwMode="auto">
          <a:xfrm>
            <a:off x="5220072" y="3356992"/>
            <a:ext cx="1224136" cy="1066183"/>
          </a:xfrm>
          <a:prstGeom prst="rect">
            <a:avLst/>
          </a:prstGeom>
          <a:noFill/>
        </p:spPr>
      </p:pic>
      <p:pic>
        <p:nvPicPr>
          <p:cNvPr id="22" name="Picture 20" descr="http://inettur.ru/wp-content/uploads/2013/02/butterflies_different_colors_md_clr.gif"/>
          <p:cNvPicPr>
            <a:picLocks noChangeAspect="1" noChangeArrowheads="1" noCrop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199784" y="548680"/>
            <a:ext cx="1944216" cy="1800201"/>
          </a:xfrm>
          <a:prstGeom prst="rect">
            <a:avLst/>
          </a:prstGeom>
          <a:noFill/>
        </p:spPr>
      </p:pic>
      <p:pic>
        <p:nvPicPr>
          <p:cNvPr id="23" name="Picture 14" descr="http://www.playcast.ru/uploads/2014/03/24/7963302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20345345">
            <a:off x="7730461" y="5941880"/>
            <a:ext cx="936104" cy="924318"/>
          </a:xfrm>
          <a:prstGeom prst="rect">
            <a:avLst/>
          </a:prstGeom>
          <a:noFill/>
        </p:spPr>
      </p:pic>
      <p:pic>
        <p:nvPicPr>
          <p:cNvPr id="21" name="Picture 6" descr="http://img1.liveinternet.ru/images/attach/d/1/130/920/130920749_4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5705873"/>
            <a:ext cx="1152127" cy="1152127"/>
          </a:xfrm>
          <a:prstGeom prst="rect">
            <a:avLst/>
          </a:prstGeom>
          <a:noFill/>
        </p:spPr>
      </p:pic>
      <p:sp>
        <p:nvSpPr>
          <p:cNvPr id="25" name="Прямоугольник 24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</a:rPr>
              <a:t>Игра «Найди и назови вредное насекомое» </a:t>
            </a:r>
            <a:endParaRPr lang="ru-R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26" name="Picture 30" descr="Бабочки Анимация На Прозрачном Фоне"/>
          <p:cNvPicPr>
            <a:picLocks noChangeAspect="1" noChangeArrowheads="1" noCrop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188640"/>
            <a:ext cx="2167749" cy="2263130"/>
          </a:xfrm>
          <a:prstGeom prst="rect">
            <a:avLst/>
          </a:prstGeom>
          <a:noFill/>
        </p:spPr>
      </p:pic>
      <p:pic>
        <p:nvPicPr>
          <p:cNvPr id="27" name="Picture 2" descr="http://img1.liveinternet.ru/images/attach/c/9/106/767/106767877_large_n5.jpg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013921">
            <a:off x="1414578" y="5329666"/>
            <a:ext cx="1669420" cy="1314072"/>
          </a:xfrm>
          <a:prstGeom prst="rect">
            <a:avLst/>
          </a:prstGeom>
          <a:noFill/>
        </p:spPr>
      </p:pic>
      <p:pic>
        <p:nvPicPr>
          <p:cNvPr id="28" name="Picture 16" descr="http://img0.liveinternet.ru/images/attach/c/9/106/767/106767892_large_n12.jpg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705702">
            <a:off x="589368" y="2574313"/>
            <a:ext cx="1878944" cy="12902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1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-0.004 -0.01065  -0.018 -0.02131  -0.023 -0.02131  c -0.031 0  -0.063 0.16647  -0.063 0.33295  c 0 -0.0839  -0.016 -0.16647  -0.031 -0.16647  c -0.016 0  -0.031 0.0839  -0.031 0.16647  c 0 -0.04129  -0.008 -0.0839  -0.016 -0.0839  c -0.008 0  -0.016 0.04129  -0.016 0.0839  c 0 -0.02131  -0.004 -0.04129  -0.008 -0.04129  c -0.004 0  -0.008 0.02131  -0.008 0.04129  c 0 -0.01065  -0.002 -0.02131  -0.004 -0.02131  c -0.001 0  -0.004 0.01065  -0.004 0.02131  c 0 -0.00533  -0.001 -0.01065  -0.002 -0.01065  c 0 -0.00133  -0.002 0.00533  -0.002 0.01065  c 0 -0.00266  0 -0.00533  -0.001 -0.00533  c 0 0.00133  -0.001 0.00266  -0.001 0.00533  c 0 -0.00133  0 -0.00266  0 -0.004  c -0.001 0  -0.001 0.00133  -0.001 0.00266  c -0.001 0  -0.001 -0.00133  -0.001 -0.00266  c -0.001 0  -0.001 0.00133  -0.001 0.00266  E" pathEditMode="relative" ptsTypes="">
                                      <p:cBhvr>
                                        <p:cTn id="3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77457E-6 C -0.05695 -0.00902 -0.11337 -0.01781 -0.1566 -0.00463 C -0.19966 0.00855 -0.22674 0.07537 -0.25851 0.07953 C -0.29028 0.0837 -0.33473 0.03121 -0.34862 0.02104 " pathEditMode="relative" rAng="0" ptsTypes="aaaA">
                                      <p:cBhvr>
                                        <p:cTn id="3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00" y="3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4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7133 C 0.00486 0.15514 0.02136 0.14382 0.03785 0.14382 C 0.05434 0.14382 0.06875 0.15514 0.07379 0.17133 C 0.08073 0.15514 0.09479 0.14382 0.11163 0.14382 C 0.12813 0.14382 0.14254 0.15514 0.14723 0.17133 C 0.15417 0.15514 0.16858 0.14382 0.18507 0.14382 C 0.20209 0.14382 0.21858 0.15514 0.22309 0.17133 C 0.22795 0.15514 0.24236 0.14382 0.26146 0.14382 C 0.27535 0.14382 0.29184 0.15514 0.29688 0.17133 C 0.30191 0.15514 0.31841 0.14382 0.3349 0.14382 C 0.35139 0.14382 0.3658 0.15514 0.37066 0.17133 C 0.37778 0.15514 0.39167 0.14382 0.40868 0.14382 C 0.42518 0.14382 0.43959 0.15514 0.44653 0.17133 C 0.45122 0.15514 0.46563 0.14382 0.48212 0.14382 C 0.49896 0.14382 0.51545 0.15514 0.51997 0.17133 C 0.525 0.15514 0.53941 0.14382 0.55834 0.14382 C 0.57483 0.14382 0.58889 0.15514 0.59393 0.17133 " pathEditMode="relative" rAng="0" ptsTypes="fffffffffffffffff">
                                      <p:cBhvr>
                                        <p:cTn id="46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00" y="-1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100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klogdetsad.ucoz.ru/123/59856748_56673d90d26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477309"/>
            <a:ext cx="4536504" cy="6380691"/>
          </a:xfrm>
          <a:prstGeom prst="rect">
            <a:avLst/>
          </a:prstGeom>
          <a:noFill/>
        </p:spPr>
      </p:pic>
      <p:pic>
        <p:nvPicPr>
          <p:cNvPr id="9" name="j0214098.wav">
            <a:hlinkClick r:id="" action="ppaction://media"/>
          </p:cNvPr>
          <p:cNvPicPr>
            <a:picLocks noRot="1" noChangeAspect="1"/>
          </p:cNvPicPr>
          <p:nvPr>
            <a:wavAudioFile r:embed="rId1" name="j0214098.wav"/>
          </p:nvPr>
        </p:nvPicPr>
        <p:blipFill>
          <a:blip r:embed="rId4" cstate="print"/>
          <a:stretch>
            <a:fillRect/>
          </a:stretch>
        </p:blipFill>
        <p:spPr>
          <a:xfrm>
            <a:off x="755576" y="6165304"/>
            <a:ext cx="304800" cy="304800"/>
          </a:xfrm>
          <a:prstGeom prst="rect">
            <a:avLst/>
          </a:prstGeom>
        </p:spPr>
      </p:pic>
      <p:pic>
        <p:nvPicPr>
          <p:cNvPr id="8" name="j0214098.wav">
            <a:hlinkClick r:id="" action="ppaction://media"/>
          </p:cNvPr>
          <p:cNvPicPr>
            <a:picLocks noRot="1" noChangeAspect="1"/>
          </p:cNvPicPr>
          <p:nvPr>
            <a:wavAudioFile r:embed="rId1" name="j0214098.wav"/>
          </p:nvPr>
        </p:nvPicPr>
        <p:blipFill>
          <a:blip r:embed="rId5" cstate="print"/>
          <a:stretch>
            <a:fillRect/>
          </a:stretch>
        </p:blipFill>
        <p:spPr>
          <a:xfrm>
            <a:off x="8172400" y="6309320"/>
            <a:ext cx="304800" cy="304800"/>
          </a:xfrm>
          <a:prstGeom prst="rect">
            <a:avLst/>
          </a:prstGeom>
        </p:spPr>
      </p:pic>
      <p:pic>
        <p:nvPicPr>
          <p:cNvPr id="4" name="Picture 10" descr="http://img.likeness.ru/uploads/users/7569/1450378907.gif"/>
          <p:cNvPicPr>
            <a:picLocks noChangeAspect="1" noChangeArrowheads="1" noCrop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79912" y="1772816"/>
            <a:ext cx="936104" cy="936104"/>
          </a:xfrm>
          <a:prstGeom prst="rect">
            <a:avLst/>
          </a:prstGeom>
          <a:noFill/>
        </p:spPr>
      </p:pic>
      <p:pic>
        <p:nvPicPr>
          <p:cNvPr id="5" name="Picture 4" descr="https://pic.oscdn.net/pic/3311215/m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3848" y="4149080"/>
            <a:ext cx="785985" cy="558712"/>
          </a:xfrm>
          <a:prstGeom prst="rect">
            <a:avLst/>
          </a:prstGeom>
          <a:noFill/>
        </p:spPr>
      </p:pic>
      <p:pic>
        <p:nvPicPr>
          <p:cNvPr id="6" name="Picture 4" descr="https://pic.oscdn.net/pic/3311215/m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4788024" y="4509120"/>
            <a:ext cx="1012994" cy="720080"/>
          </a:xfrm>
          <a:prstGeom prst="rect">
            <a:avLst/>
          </a:prstGeom>
          <a:noFill/>
        </p:spPr>
      </p:pic>
      <p:pic>
        <p:nvPicPr>
          <p:cNvPr id="13" name="Picture 2" descr="http://playcast.ru/uploads/2017/06/16/22831194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5462759"/>
            <a:ext cx="2339752" cy="1395241"/>
          </a:xfrm>
          <a:prstGeom prst="rect">
            <a:avLst/>
          </a:prstGeom>
          <a:noFill/>
        </p:spPr>
      </p:pic>
      <p:pic>
        <p:nvPicPr>
          <p:cNvPr id="14" name="Picture 2" descr="http://playcast.ru/uploads/2017/06/16/22831194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2267744" y="5462759"/>
            <a:ext cx="2339752" cy="1395241"/>
          </a:xfrm>
          <a:prstGeom prst="rect">
            <a:avLst/>
          </a:prstGeom>
          <a:noFill/>
        </p:spPr>
      </p:pic>
      <p:pic>
        <p:nvPicPr>
          <p:cNvPr id="10" name="Picture 2" descr="http://playcast.ru/uploads/2017/06/16/22831194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462759"/>
            <a:ext cx="2339752" cy="1395241"/>
          </a:xfrm>
          <a:prstGeom prst="rect">
            <a:avLst/>
          </a:prstGeom>
          <a:noFill/>
        </p:spPr>
      </p:pic>
      <p:pic>
        <p:nvPicPr>
          <p:cNvPr id="11" name="Picture 2" descr="http://playcast.ru/uploads/2017/06/16/22831194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6876256" y="5505699"/>
            <a:ext cx="2267744" cy="1352301"/>
          </a:xfrm>
          <a:prstGeom prst="rect">
            <a:avLst/>
          </a:prstGeom>
          <a:noFill/>
        </p:spPr>
      </p:pic>
      <p:pic>
        <p:nvPicPr>
          <p:cNvPr id="15" name="Picture 30" descr="Бабочки Анимация На Прозрачном Фоне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63688" y="548680"/>
            <a:ext cx="1215287" cy="1268760"/>
          </a:xfrm>
          <a:prstGeom prst="rect">
            <a:avLst/>
          </a:prstGeom>
          <a:noFill/>
        </p:spPr>
      </p:pic>
      <p:pic>
        <p:nvPicPr>
          <p:cNvPr id="16" name="Picture 4" descr="http://playcast.ru/uploads/2016/10/23/20286047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807442" y="0"/>
            <a:ext cx="1336558" cy="1340768"/>
          </a:xfrm>
          <a:prstGeom prst="rect">
            <a:avLst/>
          </a:prstGeom>
          <a:noFill/>
        </p:spPr>
      </p:pic>
      <p:pic>
        <p:nvPicPr>
          <p:cNvPr id="17" name="Picture 2" descr="&amp;Scy;&amp;mcy;&amp;acy;&amp;jcy;&amp;lcy;&amp;ycy; &amp;Ncy;&amp;acy;&amp;scy;&amp;iecy;&amp;kcy;&amp;ocy;&amp;mcy;&amp;ycy;&amp;iecy;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732240" y="5373216"/>
            <a:ext cx="532090" cy="482207"/>
          </a:xfrm>
          <a:prstGeom prst="rect">
            <a:avLst/>
          </a:prstGeom>
          <a:noFill/>
        </p:spPr>
      </p:pic>
      <p:pic>
        <p:nvPicPr>
          <p:cNvPr id="18" name="Picture 6" descr="&amp;Scy;&amp;mcy;&amp;acy;&amp;jcy;&amp;lcy;&amp;ycy; &amp;Ncy;&amp;acy;&amp;scy;&amp;iecy;&amp;kcy;&amp;ocy;&amp;mcy;&amp;ycy;&amp;iecy;"/>
          <p:cNvPicPr>
            <a:picLocks noChangeAspect="1" noChangeArrowheads="1" noCrop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18551070">
            <a:off x="1472313" y="2993609"/>
            <a:ext cx="691375" cy="691375"/>
          </a:xfrm>
          <a:prstGeom prst="rect">
            <a:avLst/>
          </a:prstGeom>
          <a:noFill/>
        </p:spPr>
      </p:pic>
      <p:pic>
        <p:nvPicPr>
          <p:cNvPr id="19" name="Picture 30" descr="Бабочки Анимация На Прозрачном Фоне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H="1">
            <a:off x="7308304" y="2348880"/>
            <a:ext cx="1215287" cy="1268760"/>
          </a:xfrm>
          <a:prstGeom prst="rect">
            <a:avLst/>
          </a:prstGeom>
          <a:noFill/>
        </p:spPr>
      </p:pic>
      <p:pic>
        <p:nvPicPr>
          <p:cNvPr id="20" name="Picture 2" descr="&amp;Scy;&amp;mcy;&amp;acy;&amp;jcy;&amp;lcy;&amp;ycy; &amp;Ncy;&amp;acy;&amp;scy;&amp;iecy;&amp;kcy;&amp;ocy;&amp;mcy;&amp;ycy;&amp;iecy;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flipH="1">
            <a:off x="1331640" y="5373216"/>
            <a:ext cx="532090" cy="482207"/>
          </a:xfrm>
          <a:prstGeom prst="rect">
            <a:avLst/>
          </a:prstGeom>
          <a:noFill/>
        </p:spPr>
      </p:pic>
      <p:pic>
        <p:nvPicPr>
          <p:cNvPr id="21" name="Picture 4" descr="https://pic.oscdn.net/pic/3311215/m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47864" y="2852936"/>
            <a:ext cx="785985" cy="558712"/>
          </a:xfrm>
          <a:prstGeom prst="rect">
            <a:avLst/>
          </a:prstGeom>
          <a:noFill/>
        </p:spPr>
      </p:pic>
      <p:pic>
        <p:nvPicPr>
          <p:cNvPr id="22" name="Picture 10" descr="http://img.likeness.ru/uploads/users/7569/1450378907.gif"/>
          <p:cNvPicPr>
            <a:picLocks noChangeAspect="1" noChangeArrowheads="1" noCrop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08104" y="2636912"/>
            <a:ext cx="936104" cy="936104"/>
          </a:xfrm>
          <a:prstGeom prst="rect">
            <a:avLst/>
          </a:prstGeom>
          <a:noFill/>
        </p:spPr>
      </p:pic>
      <p:pic>
        <p:nvPicPr>
          <p:cNvPr id="23" name="Picture 10" descr="http://img.likeness.ru/uploads/users/7569/1450378907.gif"/>
          <p:cNvPicPr>
            <a:picLocks noChangeAspect="1" noChangeArrowheads="1" noCrop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3968" y="3284984"/>
            <a:ext cx="936104" cy="936104"/>
          </a:xfrm>
          <a:prstGeom prst="rect">
            <a:avLst/>
          </a:prstGeom>
          <a:noFill/>
        </p:spPr>
      </p:pic>
      <p:pic>
        <p:nvPicPr>
          <p:cNvPr id="24" name="Picture 6" descr="&amp;Scy;&amp;mcy;&amp;acy;&amp;jcy;&amp;lcy;&amp;ycy; &amp;Ncy;&amp;acy;&amp;scy;&amp;iecy;&amp;kcy;&amp;ocy;&amp;mcy;&amp;ycy;&amp;iecy;"/>
          <p:cNvPicPr>
            <a:picLocks noChangeAspect="1" noChangeArrowheads="1" noCrop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3048930" flipH="1">
            <a:off x="5648776" y="1193408"/>
            <a:ext cx="691375" cy="6913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7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2132856"/>
            <a:ext cx="5112568" cy="216024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4800" b="1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4800" b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4800" b="1" dirty="0" smtClean="0">
                <a:solidFill>
                  <a:schemeClr val="tx2">
                    <a:lumMod val="50000"/>
                  </a:schemeClr>
                </a:solidFill>
              </a:rPr>
              <a:t>Загадки</a:t>
            </a:r>
            <a:br>
              <a:rPr lang="ru-RU" sz="4800" b="1" dirty="0" smtClean="0">
                <a:solidFill>
                  <a:schemeClr val="tx2">
                    <a:lumMod val="50000"/>
                  </a:schemeClr>
                </a:solidFill>
              </a:rPr>
            </a:br>
            <a:endParaRPr lang="ru-RU" sz="48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9" name="Picture 7" descr="0_7d86a_751a87a_XL"/>
          <p:cNvPicPr>
            <a:picLocks noChangeAspect="1" noChangeArrowheads="1"/>
          </p:cNvPicPr>
          <p:nvPr/>
        </p:nvPicPr>
        <p:blipFill>
          <a:blip r:embed="rId2" cstate="print"/>
          <a:srcRect l="11111" b="16711"/>
          <a:stretch>
            <a:fillRect/>
          </a:stretch>
        </p:blipFill>
        <p:spPr bwMode="auto">
          <a:xfrm>
            <a:off x="4572000" y="0"/>
            <a:ext cx="4572000" cy="32129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3802" name="Text Box 10"/>
          <p:cNvSpPr txBox="1">
            <a:spLocks noChangeArrowheads="1"/>
          </p:cNvSpPr>
          <p:nvPr/>
        </p:nvSpPr>
        <p:spPr bwMode="auto">
          <a:xfrm>
            <a:off x="0" y="476672"/>
            <a:ext cx="509626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dirty="0"/>
              <a:t>Над цветком порхает, пляшет,</a:t>
            </a:r>
          </a:p>
          <a:p>
            <a:r>
              <a:rPr lang="ru-RU" sz="2400" dirty="0"/>
              <a:t>Веерком узорным машет.</a:t>
            </a:r>
          </a:p>
        </p:txBody>
      </p:sp>
      <p:pic>
        <p:nvPicPr>
          <p:cNvPr id="33804" name="Picture 12" descr="0_7e215_9ac8bb6e_XL"/>
          <p:cNvPicPr>
            <a:picLocks noChangeAspect="1" noChangeArrowheads="1"/>
          </p:cNvPicPr>
          <p:nvPr/>
        </p:nvPicPr>
        <p:blipFill>
          <a:blip r:embed="rId3" cstate="print"/>
          <a:srcRect l="7981" t="1778" r="15199" b="6757"/>
          <a:stretch>
            <a:fillRect/>
          </a:stretch>
        </p:blipFill>
        <p:spPr bwMode="auto">
          <a:xfrm>
            <a:off x="0" y="3329608"/>
            <a:ext cx="4499992" cy="35283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6143636" y="5572140"/>
            <a:ext cx="21018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000" dirty="0"/>
              <a:t>Бабочка</a:t>
            </a:r>
          </a:p>
        </p:txBody>
      </p:sp>
      <p:pic>
        <p:nvPicPr>
          <p:cNvPr id="6" name="Picture 6" descr="0_5be0d_dc6ede12_XL"/>
          <p:cNvPicPr>
            <a:picLocks noChangeAspect="1" noChangeArrowheads="1"/>
          </p:cNvPicPr>
          <p:nvPr/>
        </p:nvPicPr>
        <p:blipFill>
          <a:blip r:embed="rId4" cstate="print"/>
          <a:srcRect r="7781" b="20167"/>
          <a:stretch>
            <a:fillRect/>
          </a:stretch>
        </p:blipFill>
        <p:spPr>
          <a:xfrm>
            <a:off x="0" y="0"/>
            <a:ext cx="4572000" cy="32849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5" descr="0_65dfe_96c85472_XL"/>
          <p:cNvPicPr>
            <a:picLocks noChangeAspect="1" noChangeArrowheads="1"/>
          </p:cNvPicPr>
          <p:nvPr/>
        </p:nvPicPr>
        <p:blipFill>
          <a:blip r:embed="rId5" cstate="print"/>
          <a:srcRect l="4212" t="5511"/>
          <a:stretch>
            <a:fillRect/>
          </a:stretch>
        </p:blipFill>
        <p:spPr bwMode="auto">
          <a:xfrm>
            <a:off x="4499992" y="3212976"/>
            <a:ext cx="4644008" cy="36450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3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20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2000"/>
                                        <p:tgtEl>
                                          <p:spTgt spid="33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231775" y="276225"/>
            <a:ext cx="426878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dirty="0"/>
              <a:t>Не жужжу, когда сижу,</a:t>
            </a:r>
          </a:p>
          <a:p>
            <a:r>
              <a:rPr lang="ru-RU" b="1" dirty="0"/>
              <a:t>Не жужжу, когда хожу.</a:t>
            </a:r>
          </a:p>
          <a:p>
            <a:r>
              <a:rPr lang="ru-RU" b="1" dirty="0"/>
              <a:t>Если в воздухе кружусь,</a:t>
            </a:r>
          </a:p>
          <a:p>
            <a:r>
              <a:rPr lang="ru-RU" b="1" dirty="0"/>
              <a:t>Тут уж вдоволь </a:t>
            </a:r>
            <a:r>
              <a:rPr lang="ru-RU" b="1" dirty="0" err="1"/>
              <a:t>нажужжусь</a:t>
            </a:r>
            <a:r>
              <a:rPr lang="ru-RU" dirty="0"/>
              <a:t>.</a:t>
            </a:r>
          </a:p>
        </p:txBody>
      </p:sp>
      <p:pic>
        <p:nvPicPr>
          <p:cNvPr id="47110" name="Picture 6" descr="40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8400" y="2124075"/>
            <a:ext cx="5435600" cy="458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2" name="Picture 8" descr="i?id=475998879-29-72&amp;n=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4005263"/>
            <a:ext cx="3240088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3" name="Text Box 9"/>
          <p:cNvSpPr txBox="1">
            <a:spLocks noChangeArrowheads="1"/>
          </p:cNvSpPr>
          <p:nvPr/>
        </p:nvSpPr>
        <p:spPr bwMode="auto">
          <a:xfrm>
            <a:off x="447675" y="1725613"/>
            <a:ext cx="1143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000" dirty="0"/>
              <a:t>Жук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7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7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7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7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571472" y="0"/>
            <a:ext cx="279435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/>
              <a:t>Не зверь, не птица,</a:t>
            </a:r>
          </a:p>
          <a:p>
            <a:r>
              <a:rPr lang="ru-RU" b="1" dirty="0"/>
              <a:t>Нос, как спица,</a:t>
            </a:r>
          </a:p>
          <a:p>
            <a:r>
              <a:rPr lang="ru-RU" b="1" dirty="0"/>
              <a:t>Летит- пищит;</a:t>
            </a:r>
          </a:p>
          <a:p>
            <a:r>
              <a:rPr lang="ru-RU" b="1" dirty="0"/>
              <a:t>Сядет – молчит.</a:t>
            </a:r>
          </a:p>
          <a:p>
            <a:r>
              <a:rPr lang="ru-RU" b="1" dirty="0"/>
              <a:t> </a:t>
            </a:r>
          </a:p>
        </p:txBody>
      </p:sp>
      <p:pic>
        <p:nvPicPr>
          <p:cNvPr id="41991" name="Picture 7" descr="1337522979_25d0259a25d025be25d025bc25d025b025d1258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7553" y="2321777"/>
            <a:ext cx="5607059" cy="43473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158750" y="3598863"/>
            <a:ext cx="16383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000" dirty="0"/>
              <a:t>Комар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41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19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19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592138" y="276225"/>
            <a:ext cx="303480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/>
              <a:t>Кто над нами</a:t>
            </a:r>
          </a:p>
          <a:p>
            <a:r>
              <a:rPr lang="ru-RU" b="1" dirty="0"/>
              <a:t>Вверх ногами</a:t>
            </a:r>
          </a:p>
          <a:p>
            <a:r>
              <a:rPr lang="ru-RU" b="1" dirty="0"/>
              <a:t>Ходит- не страшится,</a:t>
            </a:r>
          </a:p>
          <a:p>
            <a:r>
              <a:rPr lang="ru-RU" b="1" dirty="0"/>
              <a:t>Упасть не боится.</a:t>
            </a:r>
          </a:p>
        </p:txBody>
      </p:sp>
      <p:pic>
        <p:nvPicPr>
          <p:cNvPr id="43014" name="Picture 6" descr="x_d0a8380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1662" y="1974850"/>
            <a:ext cx="7272338" cy="48831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3015" name="Text Box 7"/>
          <p:cNvSpPr txBox="1">
            <a:spLocks noChangeArrowheads="1"/>
          </p:cNvSpPr>
          <p:nvPr/>
        </p:nvSpPr>
        <p:spPr bwMode="auto">
          <a:xfrm>
            <a:off x="231775" y="2446338"/>
            <a:ext cx="1346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000" dirty="0"/>
              <a:t>Муха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43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30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30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2" grpId="0"/>
    </p:bldLst>
  </p:timing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TC102455596[[fn=Весна]]</Template>
  <TotalTime>900</TotalTime>
  <Words>759</Words>
  <Application>Microsoft Office PowerPoint</Application>
  <PresentationFormat>Экран (4:3)</PresentationFormat>
  <Paragraphs>186</Paragraphs>
  <Slides>43</Slides>
  <Notes>2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Spring</vt:lpstr>
      <vt:lpstr>Тема «НАСЕКОМЫЕ» (подготовительная группа)</vt:lpstr>
      <vt:lpstr>Загадка</vt:lpstr>
      <vt:lpstr>Презентация PowerPoint</vt:lpstr>
      <vt:lpstr>Пальчиковая гимнастика «ПЧЕЛА»</vt:lpstr>
      <vt:lpstr> Загадки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Сам мал, а больше себя ношу носит.</vt:lpstr>
      <vt:lpstr>стрекоза</vt:lpstr>
      <vt:lpstr>ПЧЕЛА.</vt:lpstr>
      <vt:lpstr>Презентация PowerPoint</vt:lpstr>
      <vt:lpstr>шмель</vt:lpstr>
      <vt:lpstr> БОЖЬЯ КОРОВКА. </vt:lpstr>
      <vt:lpstr>Презентация PowerPoint</vt:lpstr>
      <vt:lpstr> СВЕРЧОК</vt:lpstr>
      <vt:lpstr>водомерка</vt:lpstr>
      <vt:lpstr>Таракан</vt:lpstr>
      <vt:lpstr>Презентация PowerPoint</vt:lpstr>
      <vt:lpstr>Презентация PowerPoint</vt:lpstr>
      <vt:lpstr>Муравей живет в улье ?</vt:lpstr>
      <vt:lpstr>Презентация PowerPoint</vt:lpstr>
      <vt:lpstr>Презентация PowerPoint</vt:lpstr>
      <vt:lpstr>Закончи предложение…</vt:lpstr>
      <vt:lpstr>Закончи предложение…</vt:lpstr>
      <vt:lpstr>Закончи предложение…</vt:lpstr>
      <vt:lpstr>Закончи предложение…</vt:lpstr>
      <vt:lpstr>Презентация PowerPoint</vt:lpstr>
      <vt:lpstr>Презентация PowerPoint</vt:lpstr>
      <vt:lpstr>Проверь себя.</vt:lpstr>
      <vt:lpstr>Какое из этих животных не насекомое?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«Помоги убрать лишнее»</vt:lpstr>
      <vt:lpstr>Презентация PowerPoint</vt:lpstr>
      <vt:lpstr>Презентация PowerPoint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ЯГОДЫ</dc:title>
  <dc:creator>Светлана</dc:creator>
  <cp:lastModifiedBy>Оля</cp:lastModifiedBy>
  <cp:revision>98</cp:revision>
  <dcterms:created xsi:type="dcterms:W3CDTF">2013-10-20T08:10:52Z</dcterms:created>
  <dcterms:modified xsi:type="dcterms:W3CDTF">2023-05-18T11:14:05Z</dcterms:modified>
</cp:coreProperties>
</file>