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6" r:id="rId2"/>
  </p:sldMasterIdLst>
  <p:sldIdLst>
    <p:sldId id="256" r:id="rId3"/>
    <p:sldId id="257" r:id="rId4"/>
    <p:sldId id="272" r:id="rId5"/>
    <p:sldId id="316" r:id="rId6"/>
    <p:sldId id="318" r:id="rId7"/>
    <p:sldId id="319" r:id="rId8"/>
    <p:sldId id="320" r:id="rId9"/>
    <p:sldId id="317" r:id="rId10"/>
    <p:sldId id="321" r:id="rId11"/>
    <p:sldId id="322" r:id="rId12"/>
    <p:sldId id="323" r:id="rId13"/>
    <p:sldId id="326" r:id="rId14"/>
    <p:sldId id="306" r:id="rId15"/>
    <p:sldId id="307" r:id="rId16"/>
    <p:sldId id="308" r:id="rId17"/>
    <p:sldId id="309" r:id="rId18"/>
    <p:sldId id="298" r:id="rId19"/>
    <p:sldId id="303" r:id="rId20"/>
    <p:sldId id="304" r:id="rId21"/>
    <p:sldId id="297" r:id="rId22"/>
    <p:sldId id="312" r:id="rId23"/>
    <p:sldId id="285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2212"/>
    <a:srgbClr val="F796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5/15/2023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5/15/2023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5/15/2023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5/15/2023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5/15/2023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5/15/2023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5/15/2023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5/15/2023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5/15/2023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5/15/2023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5/15/2023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EAF463A-BC7C-46EE-9F1E-7F377CCA489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5/15/2023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483448D-3A78-4528-A469-B745A65DA48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19.mp3" TargetMode="External"/><Relationship Id="rId1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04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19.mp3" TargetMode="External"/><Relationship Id="rId1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04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19.mp3" TargetMode="External"/><Relationship Id="rId1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04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19.mp3" TargetMode="External"/><Relationship Id="rId1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04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19.mp3" TargetMode="External"/><Relationship Id="rId1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04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19.mp3" TargetMode="External"/><Relationship Id="rId1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04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19.mp3" TargetMode="External"/><Relationship Id="rId1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04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19.mp3" TargetMode="External"/><Relationship Id="rId1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04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19.mp3" TargetMode="External"/><Relationship Id="rId1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04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tat17.privet.ru/lr/093086651128e5951c663d0eb4feaf0b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tatic.diary.ru/userdir/1/4/5/9/1459827/52545129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638800"/>
            <a:ext cx="9144000" cy="36933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n w="10541" cmpd="sng">
                  <a:noFill/>
                  <a:prstDash val="solid"/>
                </a:ln>
                <a:latin typeface="Georgia" pitchFamily="18" charset="0"/>
                <a:cs typeface="Times New Roman" pitchFamily="18" charset="0"/>
              </a:rPr>
              <a:t>Дидактический материал по </a:t>
            </a:r>
            <a:r>
              <a:rPr lang="ru-RU" dirty="0" smtClean="0">
                <a:ln w="10541" cmpd="sng">
                  <a:noFill/>
                  <a:prstDash val="solid"/>
                </a:ln>
                <a:latin typeface="Georgia" pitchFamily="18" charset="0"/>
                <a:cs typeface="Times New Roman" pitchFamily="18" charset="0"/>
              </a:rPr>
              <a:t>литературе для  7 класса</a:t>
            </a:r>
            <a:endParaRPr lang="ru-RU" dirty="0">
              <a:ln w="10541" cmpd="sng">
                <a:noFill/>
                <a:prstDash val="solid"/>
              </a:ln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7526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Georgia" pitchFamily="18" charset="0"/>
              </a:rPr>
              <a:t>АНАЛИЗ</a:t>
            </a:r>
            <a:endParaRPr lang="ru-RU" sz="2800" dirty="0" smtClean="0">
              <a:latin typeface="Georgia" pitchFamily="18" charset="0"/>
            </a:endParaRPr>
          </a:p>
          <a:p>
            <a:pPr algn="ctr"/>
            <a:r>
              <a:rPr lang="ru-RU" sz="2800" dirty="0" smtClean="0">
                <a:latin typeface="Georgia" pitchFamily="18" charset="0"/>
              </a:rPr>
              <a:t>рассказа </a:t>
            </a:r>
            <a:r>
              <a:rPr lang="ru-RU" sz="2800" dirty="0" smtClean="0">
                <a:latin typeface="Georgia" pitchFamily="18" charset="0"/>
              </a:rPr>
              <a:t>Е.И.Носова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2286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Georgia" pitchFamily="18" charset="0"/>
              </a:rPr>
              <a:t>Автор презентации: </a:t>
            </a:r>
          </a:p>
          <a:p>
            <a:pPr algn="ctr"/>
            <a:r>
              <a:rPr lang="ru-RU" dirty="0">
                <a:latin typeface="Georgia" pitchFamily="18" charset="0"/>
              </a:rPr>
              <a:t>учитель русского языка и литературы </a:t>
            </a:r>
          </a:p>
          <a:p>
            <a:pPr algn="ctr"/>
            <a:r>
              <a:rPr lang="ru-RU" dirty="0">
                <a:latin typeface="Georgia" pitchFamily="18" charset="0"/>
              </a:rPr>
              <a:t>МБОУ «Лицей №</a:t>
            </a:r>
            <a:r>
              <a:rPr lang="ru-RU" dirty="0" smtClean="0">
                <a:latin typeface="Georgia" pitchFamily="18" charset="0"/>
              </a:rPr>
              <a:t>1» </a:t>
            </a:r>
            <a:r>
              <a:rPr lang="ru-RU" dirty="0" err="1" smtClean="0">
                <a:latin typeface="Georgia" pitchFamily="18" charset="0"/>
              </a:rPr>
              <a:t>р.п.Чамзика</a:t>
            </a:r>
            <a:r>
              <a:rPr lang="ru-RU" dirty="0" smtClean="0">
                <a:latin typeface="Georgia" pitchFamily="18" charset="0"/>
              </a:rPr>
              <a:t> Республики Мордовия</a:t>
            </a:r>
          </a:p>
          <a:p>
            <a:pPr algn="ctr"/>
            <a:r>
              <a:rPr lang="ru-RU" dirty="0" err="1" smtClean="0">
                <a:latin typeface="Georgia" pitchFamily="18" charset="0"/>
              </a:rPr>
              <a:t>Печказова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Светлана Петровна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2971800" y="2895600"/>
            <a:ext cx="3458253" cy="2661928"/>
            <a:chOff x="3104116" y="2185278"/>
            <a:chExt cx="3002512" cy="1805303"/>
          </a:xfrm>
        </p:grpSpPr>
        <p:pic>
          <p:nvPicPr>
            <p:cNvPr id="3074" name="Picture 2" descr="D:\Презентации\Носов\sop-resize-400-Logo-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02590" y="2185278"/>
              <a:ext cx="2590800" cy="1677162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3104116" y="352891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EE2212"/>
                  </a:solidFill>
                  <a:latin typeface="Arial" pitchFamily="34" charset="0"/>
                  <a:cs typeface="Arial" pitchFamily="34" charset="0"/>
                </a:rPr>
                <a:t>«</a:t>
              </a:r>
              <a:endParaRPr lang="ru-RU" sz="2400" b="1" dirty="0">
                <a:solidFill>
                  <a:srgbClr val="EE221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0800000">
              <a:off x="5750440" y="342555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EE2212"/>
                  </a:solidFill>
                  <a:latin typeface="Arial" pitchFamily="34" charset="0"/>
                  <a:cs typeface="Arial" pitchFamily="34" charset="0"/>
                </a:rPr>
                <a:t>«</a:t>
              </a:r>
              <a:endParaRPr lang="ru-RU" sz="2400" b="1" dirty="0">
                <a:solidFill>
                  <a:srgbClr val="EE221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674" name="AutoShape 2" descr="https://ink-project.ru/sites/1-ink-project/photoalbums/174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Цветение маков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4800" y="106680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Каким эмоциональным настроением проникнуты последние строки: </a:t>
            </a:r>
            <a:r>
              <a:rPr lang="ru-RU" sz="2000" dirty="0" smtClean="0">
                <a:latin typeface="Georgia" pitchFamily="18" charset="0"/>
              </a:rPr>
              <a:t>«А </a:t>
            </a:r>
            <a:r>
              <a:rPr lang="ru-RU" sz="2000" dirty="0" smtClean="0">
                <a:latin typeface="Georgia" pitchFamily="18" charset="0"/>
              </a:rPr>
              <a:t>снизу, из влажной, полной жизненной силы земли </a:t>
            </a:r>
            <a:endParaRPr lang="ru-RU" sz="2000" dirty="0" smtClean="0">
              <a:latin typeface="Georgia" pitchFamily="18" charset="0"/>
            </a:endParaRPr>
          </a:p>
          <a:p>
            <a:pPr algn="ctr"/>
            <a:r>
              <a:rPr lang="ru-RU" sz="2000" dirty="0" smtClean="0">
                <a:latin typeface="Georgia" pitchFamily="18" charset="0"/>
              </a:rPr>
              <a:t>подымались </a:t>
            </a:r>
            <a:r>
              <a:rPr lang="ru-RU" sz="2000" dirty="0" smtClean="0">
                <a:latin typeface="Georgia" pitchFamily="18" charset="0"/>
              </a:rPr>
              <a:t>все новые и новые туго </a:t>
            </a:r>
            <a:r>
              <a:rPr lang="ru-RU" sz="2000" dirty="0" smtClean="0">
                <a:latin typeface="Georgia" pitchFamily="18" charset="0"/>
              </a:rPr>
              <a:t>свёрнутые </a:t>
            </a:r>
            <a:r>
              <a:rPr lang="ru-RU" sz="2000" dirty="0" smtClean="0">
                <a:latin typeface="Georgia" pitchFamily="18" charset="0"/>
              </a:rPr>
              <a:t>бутоны, </a:t>
            </a:r>
            <a:endParaRPr lang="ru-RU" sz="2000" dirty="0" smtClean="0">
              <a:latin typeface="Georgia" pitchFamily="18" charset="0"/>
            </a:endParaRPr>
          </a:p>
          <a:p>
            <a:pPr algn="ctr"/>
            <a:r>
              <a:rPr lang="ru-RU" sz="2000" dirty="0" smtClean="0">
                <a:latin typeface="Georgia" pitchFamily="18" charset="0"/>
              </a:rPr>
              <a:t>чтобы </a:t>
            </a:r>
            <a:r>
              <a:rPr lang="ru-RU" sz="2000" dirty="0" smtClean="0">
                <a:latin typeface="Georgia" pitchFamily="18" charset="0"/>
              </a:rPr>
              <a:t>не дать погаснуть живому </a:t>
            </a:r>
            <a:r>
              <a:rPr lang="ru-RU" sz="2000" dirty="0" smtClean="0">
                <a:latin typeface="Georgia" pitchFamily="18" charset="0"/>
              </a:rPr>
              <a:t>огню»?</a:t>
            </a: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4800" y="25146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Можно ли сказать, что в последних строках образ живого огня ассоциируется с вечным огнем?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4800" y="327660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Чему </a:t>
            </a:r>
            <a:r>
              <a:rPr lang="ru-RU" sz="2000" dirty="0" smtClean="0">
                <a:latin typeface="Georgia" pitchFamily="18" charset="0"/>
              </a:rPr>
              <a:t>учит </a:t>
            </a:r>
            <a:r>
              <a:rPr lang="ru-RU" sz="2000" dirty="0" smtClean="0">
                <a:latin typeface="Georgia" pitchFamily="18" charset="0"/>
              </a:rPr>
              <a:t>рассказ Евгения Ивановича Носова?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810000"/>
            <a:ext cx="3309258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Основная мысль рассказа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4800" y="1066800"/>
            <a:ext cx="861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Жизнь человека так же коротка, но прекрасна. </a:t>
            </a:r>
            <a:endParaRPr lang="ru-RU" sz="2000" dirty="0" smtClean="0">
              <a:latin typeface="Georgia" pitchFamily="18" charset="0"/>
            </a:endParaRPr>
          </a:p>
          <a:p>
            <a:pPr algn="ctr"/>
            <a:r>
              <a:rPr lang="ru-RU" sz="2000" dirty="0" smtClean="0">
                <a:latin typeface="Georgia" pitchFamily="18" charset="0"/>
              </a:rPr>
              <a:t>Огонь </a:t>
            </a:r>
            <a:r>
              <a:rPr lang="ru-RU" sz="2000" dirty="0" smtClean="0">
                <a:latin typeface="Georgia" pitchFamily="18" charset="0"/>
              </a:rPr>
              <a:t>в рассказе ассоциируется с душой человека, отдавшего свою жизнь во имя жизни других. </a:t>
            </a:r>
            <a:endParaRPr lang="ru-RU" sz="2000" dirty="0" smtClean="0">
              <a:latin typeface="Georgia" pitchFamily="18" charset="0"/>
            </a:endParaRPr>
          </a:p>
          <a:p>
            <a:pPr algn="ctr"/>
            <a:r>
              <a:rPr lang="ru-RU" sz="2000" dirty="0" smtClean="0">
                <a:latin typeface="Georgia" pitchFamily="18" charset="0"/>
              </a:rPr>
              <a:t>Маки </a:t>
            </a:r>
            <a:r>
              <a:rPr lang="ru-RU" sz="2000" dirty="0" smtClean="0">
                <a:latin typeface="Georgia" pitchFamily="18" charset="0"/>
              </a:rPr>
              <a:t>как символ внезапно оборвавшейся молодой жизни горят, </a:t>
            </a:r>
            <a:r>
              <a:rPr lang="ru-RU" sz="2000" dirty="0" smtClean="0">
                <a:latin typeface="Georgia" pitchFamily="18" charset="0"/>
              </a:rPr>
              <a:t>«пламенеют», </a:t>
            </a:r>
            <a:r>
              <a:rPr lang="ru-RU" sz="2000" dirty="0" smtClean="0">
                <a:latin typeface="Georgia" pitchFamily="18" charset="0"/>
              </a:rPr>
              <a:t>но огонь этот живой, приносящий </a:t>
            </a:r>
            <a:r>
              <a:rPr lang="ru-RU" sz="2000" dirty="0" smtClean="0">
                <a:latin typeface="Georgia" pitchFamily="18" charset="0"/>
              </a:rPr>
              <a:t>слёзы </a:t>
            </a:r>
            <a:r>
              <a:rPr lang="ru-RU" sz="2000" dirty="0" smtClean="0">
                <a:latin typeface="Georgia" pitchFamily="18" charset="0"/>
              </a:rPr>
              <a:t>очищения. </a:t>
            </a:r>
            <a:endParaRPr lang="ru-RU" sz="2000" dirty="0" smtClean="0">
              <a:latin typeface="Georgia" pitchFamily="18" charset="0"/>
            </a:endParaRPr>
          </a:p>
          <a:p>
            <a:pPr algn="ctr"/>
            <a:r>
              <a:rPr lang="ru-RU" sz="2000" dirty="0" smtClean="0">
                <a:latin typeface="Georgia" pitchFamily="18" charset="0"/>
              </a:rPr>
              <a:t>И </a:t>
            </a:r>
            <a:r>
              <a:rPr lang="ru-RU" sz="2000" dirty="0" smtClean="0">
                <a:latin typeface="Georgia" pitchFamily="18" charset="0"/>
              </a:rPr>
              <a:t>если в центре рассказа перед нами всего несколько маков, </a:t>
            </a:r>
            <a:endParaRPr lang="ru-RU" sz="2000" dirty="0" smtClean="0">
              <a:latin typeface="Georgia" pitchFamily="18" charset="0"/>
            </a:endParaRPr>
          </a:p>
          <a:p>
            <a:pPr algn="ctr"/>
            <a:r>
              <a:rPr lang="ru-RU" sz="2000" dirty="0" smtClean="0">
                <a:latin typeface="Georgia" pitchFamily="18" charset="0"/>
              </a:rPr>
              <a:t>то </a:t>
            </a:r>
            <a:r>
              <a:rPr lang="ru-RU" sz="2000" dirty="0" smtClean="0">
                <a:latin typeface="Georgia" pitchFamily="18" charset="0"/>
              </a:rPr>
              <a:t>в финале – это уже </a:t>
            </a:r>
            <a:r>
              <a:rPr lang="ru-RU" sz="2000" dirty="0" smtClean="0">
                <a:latin typeface="Georgia" pitchFamily="18" charset="0"/>
              </a:rPr>
              <a:t>«большой костёр» огненных </a:t>
            </a:r>
            <a:r>
              <a:rPr lang="ru-RU" sz="2000" dirty="0" smtClean="0">
                <a:latin typeface="Georgia" pitchFamily="18" charset="0"/>
              </a:rPr>
              <a:t>цветов.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4800" y="32766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Он напоминает вечный огонь. 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Знак вечной памяти и молчания.</a:t>
            </a:r>
            <a:endParaRPr lang="ru-RU" sz="2000" dirty="0" smtClean="0">
              <a:latin typeface="Georgia" pitchFamily="18" charset="0"/>
            </a:endParaRPr>
          </a:p>
        </p:txBody>
      </p:sp>
      <p:pic>
        <p:nvPicPr>
          <p:cNvPr id="56322" name="Picture 2" descr="D:\Презентации\Носов\Живое пламя\sop-resize-400-Logo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535299"/>
            <a:ext cx="4343400" cy="3322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" y="1600200"/>
            <a:ext cx="266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Georgia" pitchFamily="18" charset="0"/>
              </a:rPr>
              <a:t>ЭПИТЕТЫ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0" y="1600200"/>
            <a:ext cx="266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СРАВНЕНИЯ</a:t>
            </a: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71800" y="1600200"/>
            <a:ext cx="32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МЕТАФОРЫ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600" y="2133600"/>
            <a:ext cx="2743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  <a:cs typeface="Times New Roman" pitchFamily="18" charset="0"/>
              </a:rPr>
              <a:t>зажжённые </a:t>
            </a:r>
            <a:r>
              <a:rPr lang="ru-RU" sz="2000" dirty="0" smtClean="0">
                <a:latin typeface="Georgia" pitchFamily="18" charset="0"/>
                <a:cs typeface="Times New Roman" pitchFamily="18" charset="0"/>
              </a:rPr>
              <a:t>факелы с живыми,  весело полыхающими на ветру языками пламени;</a:t>
            </a:r>
          </a:p>
          <a:p>
            <a:pPr algn="ctr"/>
            <a:r>
              <a:rPr lang="ru-RU" sz="2000" dirty="0" smtClean="0">
                <a:latin typeface="Georgia" pitchFamily="18" charset="0"/>
                <a:cs typeface="Times New Roman" pitchFamily="18" charset="0"/>
              </a:rPr>
              <a:t>полупрозрачные алые лепестки;   густой </a:t>
            </a:r>
            <a:r>
              <a:rPr lang="ru-RU" sz="2000" dirty="0" smtClean="0">
                <a:latin typeface="Georgia" pitchFamily="18" charset="0"/>
                <a:cs typeface="Times New Roman" pitchFamily="18" charset="0"/>
              </a:rPr>
              <a:t>багрянец</a:t>
            </a:r>
            <a:endParaRPr lang="ru-RU" sz="2000" dirty="0" smtClean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19800" y="2133600"/>
            <a:ext cx="2819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  <a:cs typeface="Times New Roman" pitchFamily="18" charset="0"/>
              </a:rPr>
              <a:t>маки </a:t>
            </a:r>
            <a:r>
              <a:rPr lang="ru-RU" sz="2000" dirty="0" smtClean="0">
                <a:latin typeface="Georgia" pitchFamily="18" charset="0"/>
                <a:cs typeface="Times New Roman" pitchFamily="18" charset="0"/>
              </a:rPr>
              <a:t>слепили своей озорной обжигающей яркостью, и рядом с ними померкли,  потускнели все эти парижские красавицы, львиные зевы и прочая цветочная </a:t>
            </a:r>
            <a:r>
              <a:rPr lang="ru-RU" sz="2000" dirty="0" smtClean="0">
                <a:latin typeface="Georgia" pitchFamily="18" charset="0"/>
                <a:cs typeface="Times New Roman" pitchFamily="18" charset="0"/>
              </a:rPr>
              <a:t>аристократия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95600" y="2133600"/>
            <a:ext cx="3276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то вспыхивали трепетно-ярким огнём, то наливались густым багрянцем»,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«казалось, что стоит только прикоснуться – сразу опалят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8800" y="5943600"/>
            <a:ext cx="54102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Georgia" pitchFamily="18" charset="0"/>
              </a:rPr>
              <a:t>Пламенели – осыпались –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погасли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Изобразительно-выразительные </a:t>
            </a:r>
          </a:p>
          <a:p>
            <a:pPr algn="ctr"/>
            <a:r>
              <a:rPr lang="ru-RU" sz="3200" dirty="0" smtClean="0">
                <a:latin typeface="Georgia" pitchFamily="18" charset="0"/>
              </a:rPr>
              <a:t>средства рассказа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24200" y="5410200"/>
            <a:ext cx="266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ГРАДАЦИЯ</a:t>
            </a:r>
            <a:endParaRPr lang="ru-RU" sz="200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0" grpId="0"/>
      <p:bldP spid="11" grpId="0"/>
      <p:bldP spid="12" grpId="0"/>
      <p:bldP spid="14" grpId="0"/>
      <p:bldP spid="17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11430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Georgia" pitchFamily="18" charset="0"/>
              </a:rPr>
              <a:t>Сколько дней цвели маки:</a:t>
            </a:r>
            <a:endParaRPr lang="ru-RU" sz="2800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657600" y="2971800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б) пять дней;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657600" y="3581400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в) два дня</a:t>
            </a:r>
          </a:p>
        </p:txBody>
      </p:sp>
      <p:pic>
        <p:nvPicPr>
          <p:cNvPr id="8203" name="00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77038"/>
            <a:ext cx="80963" cy="80962"/>
          </a:xfrm>
          <a:prstGeom prst="rect">
            <a:avLst/>
          </a:prstGeom>
          <a:noFill/>
        </p:spPr>
      </p:pic>
      <p:pic>
        <p:nvPicPr>
          <p:cNvPr id="8204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77038"/>
            <a:ext cx="80963" cy="80962"/>
          </a:xfrm>
          <a:prstGeom prst="rect">
            <a:avLst/>
          </a:prstGeom>
          <a:noFill/>
        </p:spPr>
      </p:pic>
      <p:pic>
        <p:nvPicPr>
          <p:cNvPr id="8205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750050"/>
            <a:ext cx="107950" cy="107950"/>
          </a:xfrm>
          <a:prstGeom prst="rect">
            <a:avLst/>
          </a:prstGeom>
          <a:noFill/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657600" y="2362200"/>
            <a:ext cx="220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а) неделю;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Проверьте себя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3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4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5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200" grpId="0"/>
      <p:bldP spid="8200" grpId="1"/>
      <p:bldP spid="8201" grpId="0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11430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Georgia" pitchFamily="18" charset="0"/>
              </a:rPr>
              <a:t>На что были похожи маки издали: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352800" y="2971800"/>
            <a:ext cx="403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1325" indent="-441325"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б) на ворох осенних листьев;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352801" y="3657600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в) на зажжённые факелы</a:t>
            </a:r>
          </a:p>
        </p:txBody>
      </p:sp>
      <p:pic>
        <p:nvPicPr>
          <p:cNvPr id="8203" name="00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77038"/>
            <a:ext cx="80963" cy="80962"/>
          </a:xfrm>
          <a:prstGeom prst="rect">
            <a:avLst/>
          </a:prstGeom>
          <a:noFill/>
        </p:spPr>
      </p:pic>
      <p:pic>
        <p:nvPicPr>
          <p:cNvPr id="8204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77038"/>
            <a:ext cx="80963" cy="80962"/>
          </a:xfrm>
          <a:prstGeom prst="rect">
            <a:avLst/>
          </a:prstGeom>
          <a:noFill/>
        </p:spPr>
      </p:pic>
      <p:pic>
        <p:nvPicPr>
          <p:cNvPr id="8205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750050"/>
            <a:ext cx="107950" cy="107950"/>
          </a:xfrm>
          <a:prstGeom prst="rect">
            <a:avLst/>
          </a:prstGeom>
          <a:noFill/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352800" y="2286000"/>
            <a:ext cx="3352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а) </a:t>
            </a:r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</a:rPr>
              <a:t>на костёр;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Проверьте себя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3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4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5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200" grpId="0"/>
      <p:bldP spid="8200" grpId="1"/>
      <p:bldP spid="8201" grpId="0"/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11430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Georgia" pitchFamily="18" charset="0"/>
              </a:rPr>
              <a:t>С чем сравнила тётя Оля цветение маков: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352800" y="2971800"/>
            <a:ext cx="403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1325" indent="-441325"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б) со сказкой;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352801" y="3657600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в) с человеческой жизнью</a:t>
            </a:r>
          </a:p>
        </p:txBody>
      </p:sp>
      <p:pic>
        <p:nvPicPr>
          <p:cNvPr id="8203" name="00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77038"/>
            <a:ext cx="80963" cy="80962"/>
          </a:xfrm>
          <a:prstGeom prst="rect">
            <a:avLst/>
          </a:prstGeom>
          <a:noFill/>
        </p:spPr>
      </p:pic>
      <p:pic>
        <p:nvPicPr>
          <p:cNvPr id="8204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77038"/>
            <a:ext cx="80963" cy="80962"/>
          </a:xfrm>
          <a:prstGeom prst="rect">
            <a:avLst/>
          </a:prstGeom>
          <a:noFill/>
        </p:spPr>
      </p:pic>
      <p:pic>
        <p:nvPicPr>
          <p:cNvPr id="8205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750050"/>
            <a:ext cx="107950" cy="107950"/>
          </a:xfrm>
          <a:prstGeom prst="rect">
            <a:avLst/>
          </a:prstGeom>
          <a:noFill/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352800" y="2286000"/>
            <a:ext cx="3352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а) </a:t>
            </a:r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</a:rPr>
              <a:t>с горящим костром;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Проверьте себя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3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4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5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200" grpId="0"/>
      <p:bldP spid="8200" grpId="1"/>
      <p:bldP spid="8201" grpId="0"/>
      <p:bldP spid="13" grpId="0"/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9906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Кем был погибший во время войны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сын хозяйки: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657600" y="2895600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1325" indent="-441325"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б) </a:t>
            </a: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</a:rPr>
              <a:t>танкистом</a:t>
            </a:r>
            <a:r>
              <a:rPr lang="ru-RU" sz="2000" dirty="0" smtClean="0">
                <a:latin typeface="Georgia" pitchFamily="18" charset="0"/>
              </a:rPr>
              <a:t>;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657600" y="2286000"/>
            <a:ext cx="2446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latin typeface="Georgia" pitchFamily="18" charset="0"/>
              </a:rPr>
              <a:t>а) </a:t>
            </a: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</a:rPr>
              <a:t>лётчиком; </a:t>
            </a:r>
          </a:p>
        </p:txBody>
      </p:sp>
      <p:pic>
        <p:nvPicPr>
          <p:cNvPr id="8203" name="00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77038"/>
            <a:ext cx="80963" cy="80962"/>
          </a:xfrm>
          <a:prstGeom prst="rect">
            <a:avLst/>
          </a:prstGeom>
          <a:noFill/>
        </p:spPr>
      </p:pic>
      <p:pic>
        <p:nvPicPr>
          <p:cNvPr id="8204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77038"/>
            <a:ext cx="80963" cy="80962"/>
          </a:xfrm>
          <a:prstGeom prst="rect">
            <a:avLst/>
          </a:prstGeom>
          <a:noFill/>
        </p:spPr>
      </p:pic>
      <p:pic>
        <p:nvPicPr>
          <p:cNvPr id="8205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750050"/>
            <a:ext cx="107950" cy="107950"/>
          </a:xfrm>
          <a:prstGeom prst="rect">
            <a:avLst/>
          </a:prstGeom>
          <a:noFill/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657600" y="3505200"/>
            <a:ext cx="24837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в) моряком</a:t>
            </a:r>
            <a:endParaRPr lang="ru-RU" sz="2000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Проверьте себя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3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4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5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200" grpId="0"/>
      <p:bldP spid="8200" grpId="1"/>
      <p:bldP spid="8201" grpId="0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12954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Какое художественное средство 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использовал писатель в предложении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733800" y="3657600"/>
            <a:ext cx="25104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kern="12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б) </a:t>
            </a: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</a:rPr>
              <a:t>сравнение;</a:t>
            </a:r>
            <a:endParaRPr lang="ru-RU" sz="2000" kern="1200" dirty="0">
              <a:solidFill>
                <a:prstClr val="black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705600" y="365760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kern="12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в) </a:t>
            </a: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</a:rPr>
              <a:t>метафора</a:t>
            </a:r>
            <a:endParaRPr lang="ru-RU" sz="2000" kern="1200" dirty="0">
              <a:solidFill>
                <a:prstClr val="black"/>
              </a:solidFill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8203" name="00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77038"/>
            <a:ext cx="80963" cy="80962"/>
          </a:xfrm>
          <a:prstGeom prst="rect">
            <a:avLst/>
          </a:prstGeom>
          <a:noFill/>
        </p:spPr>
      </p:pic>
      <p:pic>
        <p:nvPicPr>
          <p:cNvPr id="8204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77038"/>
            <a:ext cx="80963" cy="80962"/>
          </a:xfrm>
          <a:prstGeom prst="rect">
            <a:avLst/>
          </a:prstGeom>
          <a:noFill/>
        </p:spPr>
      </p:pic>
      <p:pic>
        <p:nvPicPr>
          <p:cNvPr id="8205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750050"/>
            <a:ext cx="107950" cy="107950"/>
          </a:xfrm>
          <a:prstGeom prst="rect">
            <a:avLst/>
          </a:prstGeom>
          <a:noFill/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990600" y="3657600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kern="12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а) </a:t>
            </a: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</a:rPr>
              <a:t>эпитет; </a:t>
            </a:r>
            <a:endParaRPr lang="ru-RU" sz="20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4400" y="2438400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prstClr val="black"/>
                </a:solidFill>
                <a:latin typeface="Georgia" pitchFamily="18" charset="0"/>
              </a:rPr>
              <a:t>«А рядом на клумбе </a:t>
            </a:r>
            <a:r>
              <a:rPr lang="ru-RU" sz="2800" i="1" u="sng" dirty="0" smtClean="0">
                <a:solidFill>
                  <a:prstClr val="black"/>
                </a:solidFill>
                <a:latin typeface="Georgia" pitchFamily="18" charset="0"/>
              </a:rPr>
              <a:t>полыхал </a:t>
            </a:r>
          </a:p>
          <a:p>
            <a:pPr algn="ctr"/>
            <a:r>
              <a:rPr lang="ru-RU" sz="2800" i="1" dirty="0" smtClean="0">
                <a:solidFill>
                  <a:prstClr val="black"/>
                </a:solidFill>
                <a:latin typeface="Georgia" pitchFamily="18" charset="0"/>
              </a:rPr>
              <a:t>большой </a:t>
            </a:r>
            <a:r>
              <a:rPr lang="ru-RU" sz="2800" i="1" u="sng" dirty="0" smtClean="0">
                <a:solidFill>
                  <a:prstClr val="black"/>
                </a:solidFill>
                <a:latin typeface="Georgia" pitchFamily="18" charset="0"/>
              </a:rPr>
              <a:t>ковёр</a:t>
            </a:r>
            <a:r>
              <a:rPr lang="ru-RU" sz="2800" i="1" dirty="0" smtClean="0">
                <a:solidFill>
                  <a:prstClr val="black"/>
                </a:solidFill>
                <a:latin typeface="Georgia" pitchFamily="18" charset="0"/>
              </a:rPr>
              <a:t> маков»</a:t>
            </a: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:</a:t>
            </a:r>
            <a:endParaRPr lang="ru-RU" sz="28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Проверьте себя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3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4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5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200" grpId="0"/>
      <p:bldP spid="8200" grpId="1"/>
      <p:bldP spid="8201" grpId="0"/>
      <p:bldP spid="13" grpId="0"/>
      <p:bldP spid="1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12954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Какое художественное средство 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использовал писатель в предложении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477000" y="3657600"/>
            <a:ext cx="25104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kern="12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в) </a:t>
            </a: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</a:rPr>
              <a:t>метафора</a:t>
            </a:r>
            <a:endParaRPr lang="ru-RU" sz="20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581400" y="365760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kern="12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б) </a:t>
            </a: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</a:rPr>
              <a:t>сравнение;</a:t>
            </a:r>
          </a:p>
        </p:txBody>
      </p:sp>
      <p:pic>
        <p:nvPicPr>
          <p:cNvPr id="8203" name="00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77038"/>
            <a:ext cx="80963" cy="80962"/>
          </a:xfrm>
          <a:prstGeom prst="rect">
            <a:avLst/>
          </a:prstGeom>
          <a:noFill/>
        </p:spPr>
      </p:pic>
      <p:pic>
        <p:nvPicPr>
          <p:cNvPr id="8204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77038"/>
            <a:ext cx="80963" cy="80962"/>
          </a:xfrm>
          <a:prstGeom prst="rect">
            <a:avLst/>
          </a:prstGeom>
          <a:noFill/>
        </p:spPr>
      </p:pic>
      <p:pic>
        <p:nvPicPr>
          <p:cNvPr id="8205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750050"/>
            <a:ext cx="107950" cy="107950"/>
          </a:xfrm>
          <a:prstGeom prst="rect">
            <a:avLst/>
          </a:prstGeom>
          <a:noFill/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990600" y="3657600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kern="12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а) </a:t>
            </a: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</a:rPr>
              <a:t>эпитет; </a:t>
            </a:r>
            <a:endParaRPr lang="ru-RU" sz="20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4400" y="2438400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prstClr val="black"/>
                </a:solidFill>
                <a:latin typeface="Georgia" pitchFamily="18" charset="0"/>
              </a:rPr>
              <a:t>«А щеки горят, </a:t>
            </a:r>
            <a:r>
              <a:rPr lang="ru-RU" sz="2800" i="1" u="sng" dirty="0" smtClean="0">
                <a:solidFill>
                  <a:prstClr val="black"/>
                </a:solidFill>
                <a:latin typeface="Georgia" pitchFamily="18" charset="0"/>
              </a:rPr>
              <a:t>будто маков цвет</a:t>
            </a:r>
            <a:r>
              <a:rPr lang="ru-RU" sz="2800" i="1" dirty="0" smtClean="0">
                <a:solidFill>
                  <a:prstClr val="black"/>
                </a:solidFill>
                <a:latin typeface="Georgia" pitchFamily="18" charset="0"/>
              </a:rPr>
              <a:t>»</a:t>
            </a: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:</a:t>
            </a:r>
            <a:endParaRPr lang="ru-RU" sz="28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Проверьте себя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999" fill="hold"/>
                                        <p:tgtEl>
                                          <p:spTgt spid="8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3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4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200" grpId="0"/>
      <p:bldP spid="8200" grpId="1"/>
      <p:bldP spid="8201" grpId="0"/>
      <p:bldP spid="13" grpId="0"/>
      <p:bldP spid="1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12954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Какое художественное средство 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использовал писатель в предложении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477000" y="3657600"/>
            <a:ext cx="25104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kern="12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в) </a:t>
            </a: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</a:rPr>
              <a:t>метафора</a:t>
            </a:r>
            <a:endParaRPr lang="ru-RU" sz="20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143000" y="373380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kern="12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а) </a:t>
            </a: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</a:rPr>
              <a:t>эпитет;</a:t>
            </a:r>
          </a:p>
        </p:txBody>
      </p:sp>
      <p:pic>
        <p:nvPicPr>
          <p:cNvPr id="8203" name="00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77038"/>
            <a:ext cx="80963" cy="80962"/>
          </a:xfrm>
          <a:prstGeom prst="rect">
            <a:avLst/>
          </a:prstGeom>
          <a:noFill/>
        </p:spPr>
      </p:pic>
      <p:pic>
        <p:nvPicPr>
          <p:cNvPr id="8204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77038"/>
            <a:ext cx="80963" cy="80962"/>
          </a:xfrm>
          <a:prstGeom prst="rect">
            <a:avLst/>
          </a:prstGeom>
          <a:noFill/>
        </p:spPr>
      </p:pic>
      <p:pic>
        <p:nvPicPr>
          <p:cNvPr id="8205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750050"/>
            <a:ext cx="107950" cy="107950"/>
          </a:xfrm>
          <a:prstGeom prst="rect">
            <a:avLst/>
          </a:prstGeom>
          <a:noFill/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733800" y="3733800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kern="12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б)</a:t>
            </a: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</a:rPr>
              <a:t> сравнение; </a:t>
            </a:r>
            <a:endParaRPr lang="ru-RU" sz="20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4400" y="2438400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prstClr val="black"/>
                </a:solidFill>
                <a:latin typeface="Georgia" pitchFamily="18" charset="0"/>
              </a:rPr>
              <a:t>«Солнце пронизывало светом </a:t>
            </a:r>
            <a:r>
              <a:rPr lang="ru-RU" sz="2800" i="1" u="sng" dirty="0" smtClean="0">
                <a:solidFill>
                  <a:prstClr val="black"/>
                </a:solidFill>
                <a:latin typeface="Georgia" pitchFamily="18" charset="0"/>
              </a:rPr>
              <a:t>полупрозрачные алые лепестки</a:t>
            </a:r>
            <a:r>
              <a:rPr lang="ru-RU" sz="2800" i="1" dirty="0" smtClean="0">
                <a:solidFill>
                  <a:prstClr val="black"/>
                </a:solidFill>
                <a:latin typeface="Georgia" pitchFamily="18" charset="0"/>
              </a:rPr>
              <a:t>»</a:t>
            </a: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:</a:t>
            </a:r>
            <a:endParaRPr lang="ru-RU" sz="28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Проверьте себя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999" fill="hold"/>
                                        <p:tgtEl>
                                          <p:spTgt spid="8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3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4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200" grpId="0"/>
      <p:bldP spid="8200" grpId="1"/>
      <p:bldP spid="8201" grpId="0"/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838200" y="1143000"/>
            <a:ext cx="74676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ввести </a:t>
            </a:r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учащихся 7 класса   в художественный мир писателя </a:t>
            </a:r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Е.И.Носова</a:t>
            </a:r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, </a:t>
            </a:r>
            <a:endParaRPr lang="ru-RU" dirty="0" smtClean="0">
              <a:solidFill>
                <a:srgbClr val="000000"/>
              </a:solidFill>
              <a:latin typeface="Georgia" pitchFamily="18" charset="0"/>
            </a:endParaRPr>
          </a:p>
          <a:p>
            <a:pPr algn="just"/>
            <a:endParaRPr lang="ru-RU" dirty="0" smtClean="0">
              <a:solidFill>
                <a:srgbClr val="000000"/>
              </a:solidFill>
              <a:latin typeface="Georgia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обратить </a:t>
            </a:r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внимание на лаконизм, глубокий философский смысл рассказа «Живое пламя</a:t>
            </a:r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»;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Georgia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организовать </a:t>
            </a:r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работу по выявлению темы и идеи  </a:t>
            </a:r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рассказа;</a:t>
            </a:r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Georgia" pitchFamily="18" charset="0"/>
              </a:rPr>
            </a:br>
            <a:endParaRPr lang="ru-RU" dirty="0" smtClean="0">
              <a:solidFill>
                <a:srgbClr val="000000"/>
              </a:solidFill>
              <a:latin typeface="Georgia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развивать </a:t>
            </a:r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творческие способности, умение размышлять над прочитанным, анализировать текст, делать выводы и обобщения; </a:t>
            </a:r>
            <a:br>
              <a:rPr lang="ru-RU" dirty="0" smtClean="0">
                <a:solidFill>
                  <a:srgbClr val="000000"/>
                </a:solidFill>
                <a:latin typeface="Georgia" pitchFamily="18" charset="0"/>
              </a:rPr>
            </a:br>
            <a:endParaRPr lang="ru-RU" dirty="0" smtClean="0">
              <a:solidFill>
                <a:srgbClr val="000000"/>
              </a:solidFill>
              <a:latin typeface="Georgia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воспитывать  </a:t>
            </a:r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уважительное отношение к памяти погибших в годы Великой  Отечественной войны</a:t>
            </a:r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3810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Georgia" pitchFamily="18" charset="0"/>
              </a:rPr>
              <a:t>Цель урока: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129540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Сказав: 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«Да, сгорел... короткая у него жизнь. 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Зато без оглядки, в полную силу прожита. 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И у людей так бывает...», 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тётя Оля имела в виду:</a:t>
            </a:r>
            <a:endParaRPr lang="ru-RU" sz="28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581400" y="4800600"/>
            <a:ext cx="25104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kern="1200" dirty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в) </a:t>
            </a: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</a:rPr>
              <a:t>красоту цветка</a:t>
            </a:r>
            <a:endParaRPr lang="ru-RU" sz="2000" kern="1200" dirty="0">
              <a:solidFill>
                <a:prstClr val="black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581400" y="365760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kern="1200" dirty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а) </a:t>
            </a: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</a:rPr>
              <a:t>судьбу сына</a:t>
            </a:r>
            <a:r>
              <a:rPr lang="ru-RU" sz="2000" kern="12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;</a:t>
            </a:r>
            <a:endParaRPr lang="ru-RU" sz="2000" kern="1200" dirty="0">
              <a:solidFill>
                <a:prstClr val="black"/>
              </a:solidFill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8203" name="00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91438"/>
            <a:ext cx="80963" cy="80962"/>
          </a:xfrm>
          <a:prstGeom prst="rect">
            <a:avLst/>
          </a:prstGeom>
          <a:noFill/>
        </p:spPr>
      </p:pic>
      <p:pic>
        <p:nvPicPr>
          <p:cNvPr id="8204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91438"/>
            <a:ext cx="80963" cy="80962"/>
          </a:xfrm>
          <a:prstGeom prst="rect">
            <a:avLst/>
          </a:prstGeom>
          <a:noFill/>
        </p:spPr>
      </p:pic>
      <p:pic>
        <p:nvPicPr>
          <p:cNvPr id="8205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64450"/>
            <a:ext cx="107950" cy="107950"/>
          </a:xfrm>
          <a:prstGeom prst="rect">
            <a:avLst/>
          </a:prstGeom>
          <a:noFill/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581400" y="4267200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kern="1200" dirty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б) </a:t>
            </a: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</a:rPr>
              <a:t>короткую жизнь мака</a:t>
            </a:r>
            <a:r>
              <a:rPr lang="ru-RU" sz="2000" kern="12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;</a:t>
            </a:r>
            <a:endParaRPr lang="ru-RU" sz="2000" kern="1200" dirty="0">
              <a:solidFill>
                <a:prstClr val="black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Проверьте себя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999" fill="hold"/>
                                        <p:tgtEl>
                                          <p:spTgt spid="8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3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4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200" grpId="0"/>
      <p:bldP spid="8200" grpId="1"/>
      <p:bldP spid="8201" grpId="0"/>
      <p:bldP spid="13" grpId="0"/>
      <p:bldP spid="1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12954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Главная мысль, которой подчинено 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содержание рассказа:</a:t>
            </a:r>
            <a:endParaRPr lang="ru-RU" sz="28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447800" y="3581400"/>
            <a:ext cx="7162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kern="1200" dirty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в) </a:t>
            </a: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</a:rPr>
              <a:t>забота об окружающих людях</a:t>
            </a:r>
            <a:endParaRPr lang="ru-RU" sz="2000" kern="1200" dirty="0">
              <a:solidFill>
                <a:prstClr val="black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447800" y="2514600"/>
            <a:ext cx="746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kern="12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а) вечная память павшим в</a:t>
            </a: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</a:rPr>
              <a:t> Великой Отечественной войне</a:t>
            </a:r>
            <a:r>
              <a:rPr lang="ru-RU" sz="2000" kern="12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;</a:t>
            </a:r>
            <a:endParaRPr lang="ru-RU" sz="2000" kern="1200" dirty="0">
              <a:solidFill>
                <a:prstClr val="black"/>
              </a:solidFill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8203" name="00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77038"/>
            <a:ext cx="80963" cy="80962"/>
          </a:xfrm>
          <a:prstGeom prst="rect">
            <a:avLst/>
          </a:prstGeom>
          <a:noFill/>
        </p:spPr>
      </p:pic>
      <p:pic>
        <p:nvPicPr>
          <p:cNvPr id="8204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77038"/>
            <a:ext cx="80963" cy="80962"/>
          </a:xfrm>
          <a:prstGeom prst="rect">
            <a:avLst/>
          </a:prstGeom>
          <a:noFill/>
        </p:spPr>
      </p:pic>
      <p:pic>
        <p:nvPicPr>
          <p:cNvPr id="8205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750050"/>
            <a:ext cx="107950" cy="107950"/>
          </a:xfrm>
          <a:prstGeom prst="rect">
            <a:avLst/>
          </a:prstGeom>
          <a:noFill/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447800" y="3048000"/>
            <a:ext cx="723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ru-RU" sz="2000" kern="12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б) взаимоотношения людей;</a:t>
            </a:r>
            <a:endParaRPr lang="ru-RU" sz="2000" kern="1200" dirty="0">
              <a:solidFill>
                <a:prstClr val="black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Проверьте себя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3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4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5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200" grpId="0"/>
      <p:bldP spid="8200" grpId="1"/>
      <p:bldP spid="8201" grpId="0"/>
      <p:bldP spid="13" grpId="0"/>
      <p:bldP spid="1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книга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19200"/>
            <a:ext cx="5489575" cy="312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04800" y="533400"/>
            <a:ext cx="845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latin typeface="Georgia" pitchFamily="18" charset="0"/>
              </a:rPr>
              <a:t>Всем спасибо!</a:t>
            </a:r>
          </a:p>
        </p:txBody>
      </p:sp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 rot="-948008">
            <a:off x="5031002" y="2258856"/>
            <a:ext cx="1019175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4038600" y="6629400"/>
            <a:ext cx="990608" cy="228600"/>
          </a:xfrm>
          <a:prstGeom prst="actionButtonBlank">
            <a:avLst/>
          </a:prstGeom>
          <a:solidFill>
            <a:srgbClr val="FFFFFF"/>
          </a:solidFill>
          <a:ln w="127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Georgia" pitchFamily="18" charset="0"/>
                <a:cs typeface="Times New Roman" pitchFamily="18" charset="0"/>
              </a:rPr>
              <a:t>ВЫХОД</a:t>
            </a:r>
            <a:endParaRPr lang="ru-RU" sz="1400" i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4"/>
          <p:cNvSpPr>
            <a:spLocks noChangeArrowheads="1"/>
          </p:cNvSpPr>
          <p:nvPr/>
        </p:nvSpPr>
        <p:spPr bwMode="auto">
          <a:xfrm>
            <a:off x="914400" y="2438400"/>
            <a:ext cx="7391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ru-RU" dirty="0">
                <a:latin typeface="Georgia" pitchFamily="18" charset="0"/>
              </a:rPr>
              <a:t>Егорова Н.В., Макарова Б.А. Универсальные поурочные разработки по литературе: </a:t>
            </a:r>
            <a:r>
              <a:rPr lang="ru-RU" dirty="0" smtClean="0">
                <a:latin typeface="Georgia" pitchFamily="18" charset="0"/>
              </a:rPr>
              <a:t>7 </a:t>
            </a:r>
            <a:r>
              <a:rPr lang="ru-RU" dirty="0">
                <a:latin typeface="Georgia" pitchFamily="18" charset="0"/>
              </a:rPr>
              <a:t>класс  – М.: ВАКО, 2015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ru-RU" dirty="0">
                <a:latin typeface="Georgia" pitchFamily="18" charset="0"/>
              </a:rPr>
              <a:t>Ерёмина О.А. Уроки литературы в </a:t>
            </a:r>
            <a:r>
              <a:rPr lang="ru-RU" dirty="0" smtClean="0">
                <a:latin typeface="Georgia" pitchFamily="18" charset="0"/>
              </a:rPr>
              <a:t>7 </a:t>
            </a:r>
            <a:r>
              <a:rPr lang="ru-RU" dirty="0">
                <a:latin typeface="Georgia" pitchFamily="18" charset="0"/>
              </a:rPr>
              <a:t>классе: кн. для учителя – М: Просвещение, 2014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ru-RU" dirty="0">
                <a:latin typeface="Georgia" pitchFamily="18" charset="0"/>
              </a:rPr>
              <a:t>Литература. </a:t>
            </a:r>
            <a:r>
              <a:rPr lang="ru-RU" dirty="0" smtClean="0">
                <a:latin typeface="Georgia" pitchFamily="18" charset="0"/>
              </a:rPr>
              <a:t>7  </a:t>
            </a:r>
            <a:r>
              <a:rPr lang="ru-RU" dirty="0" err="1">
                <a:latin typeface="Georgia" pitchFamily="18" charset="0"/>
              </a:rPr>
              <a:t>кл</a:t>
            </a:r>
            <a:r>
              <a:rPr lang="ru-RU" dirty="0">
                <a:latin typeface="Georgia" pitchFamily="18" charset="0"/>
              </a:rPr>
              <a:t>. </a:t>
            </a:r>
            <a:r>
              <a:rPr lang="ru-RU" dirty="0" err="1">
                <a:latin typeface="Georgia" pitchFamily="18" charset="0"/>
              </a:rPr>
              <a:t>Учеб.-хрестоматия</a:t>
            </a:r>
            <a:r>
              <a:rPr lang="ru-RU" dirty="0">
                <a:latin typeface="Georgia" pitchFamily="18" charset="0"/>
              </a:rPr>
              <a:t> для </a:t>
            </a:r>
            <a:r>
              <a:rPr lang="ru-RU" dirty="0" err="1">
                <a:latin typeface="Georgia" pitchFamily="18" charset="0"/>
              </a:rPr>
              <a:t>общеобразоват</a:t>
            </a:r>
            <a:r>
              <a:rPr lang="ru-RU" dirty="0">
                <a:latin typeface="Georgia" pitchFamily="18" charset="0"/>
              </a:rPr>
              <a:t>. учреждений. В 4 ч./ </a:t>
            </a:r>
            <a:r>
              <a:rPr lang="ru-RU" dirty="0" err="1">
                <a:latin typeface="Georgia" pitchFamily="18" charset="0"/>
              </a:rPr>
              <a:t>Полухина</a:t>
            </a:r>
            <a:r>
              <a:rPr lang="ru-RU" dirty="0">
                <a:latin typeface="Georgia" pitchFamily="18" charset="0"/>
              </a:rPr>
              <a:t> В.П.; под ред. Коровиной В.Я.  – М.: Просвещение, 2016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13716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Georgia" pitchFamily="18" charset="0"/>
              </a:rPr>
              <a:t>Использованный материал: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743200" y="4953000"/>
            <a:ext cx="34290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Е.И.Носов. «Живое пламя»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8200" y="4267200"/>
            <a:ext cx="7391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Рассказ «Живое пламя» </a:t>
            </a:r>
            <a:r>
              <a:rPr lang="ru-RU" sz="2000" dirty="0" smtClean="0">
                <a:latin typeface="Georgia" pitchFamily="18" charset="0"/>
              </a:rPr>
              <a:t>был </a:t>
            </a:r>
            <a:r>
              <a:rPr lang="ru-RU" sz="2000" dirty="0" smtClean="0">
                <a:latin typeface="Georgia" pitchFamily="18" charset="0"/>
              </a:rPr>
              <a:t>написан </a:t>
            </a:r>
            <a:endParaRPr lang="ru-RU" sz="2000" dirty="0" smtClean="0">
              <a:latin typeface="Georgia" pitchFamily="18" charset="0"/>
            </a:endParaRPr>
          </a:p>
          <a:p>
            <a:pPr algn="ctr"/>
            <a:r>
              <a:rPr lang="ru-RU" sz="2000" dirty="0" smtClean="0">
                <a:latin typeface="Georgia" pitchFamily="18" charset="0"/>
              </a:rPr>
              <a:t>Евгением Ивановичем </a:t>
            </a:r>
            <a:r>
              <a:rPr lang="ru-RU" sz="2000" dirty="0" smtClean="0">
                <a:latin typeface="Georgia" pitchFamily="18" charset="0"/>
              </a:rPr>
              <a:t>Носовым </a:t>
            </a:r>
            <a:r>
              <a:rPr lang="ru-RU" sz="2000" dirty="0" smtClean="0">
                <a:latin typeface="Georgia" pitchFamily="18" charset="0"/>
              </a:rPr>
              <a:t>в </a:t>
            </a:r>
            <a:r>
              <a:rPr lang="ru-RU" sz="2000" dirty="0" smtClean="0">
                <a:latin typeface="Georgia" pitchFamily="18" charset="0"/>
              </a:rPr>
              <a:t>1958 </a:t>
            </a:r>
            <a:r>
              <a:rPr lang="ru-RU" sz="2000" dirty="0" smtClean="0">
                <a:latin typeface="Georgia" pitchFamily="18" charset="0"/>
              </a:rPr>
              <a:t>г. 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События рассказа происходят в 1950-х годах в </a:t>
            </a:r>
            <a:r>
              <a:rPr lang="ru-RU" sz="2000" dirty="0" smtClean="0">
                <a:latin typeface="Georgia" pitchFamily="18" charset="0"/>
              </a:rPr>
              <a:t>СССР, т.е. 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в то время, когда ещё очень свежи воспоминания 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о событиях Великой Отечественной войны.</a:t>
            </a: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997" t="25909" r="44202" b="41353"/>
          <a:stretch>
            <a:fillRect/>
          </a:stretch>
        </p:blipFill>
        <p:spPr bwMode="auto">
          <a:xfrm>
            <a:off x="2514600" y="1066800"/>
            <a:ext cx="3733800" cy="3074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Главные герои рассказа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3400" y="1371600"/>
            <a:ext cx="205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Georgia" pitchFamily="18" charset="0"/>
              </a:rPr>
              <a:t>Рассказчик</a:t>
            </a:r>
            <a:r>
              <a:rPr lang="ru-RU" sz="2000" dirty="0" smtClean="0">
                <a:latin typeface="Georgia" pitchFamily="18" charset="0"/>
              </a:rPr>
              <a:t> —</a:t>
            </a:r>
            <a:endParaRPr lang="ru-RU" sz="2000" b="1" dirty="0" smtClean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38400" y="1371600"/>
            <a:ext cx="632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молодой человек, спокойный и уравновешенный, ценит всё </a:t>
            </a:r>
            <a:r>
              <a:rPr lang="ru-RU" sz="2000" dirty="0" smtClean="0">
                <a:latin typeface="Georgia" pitchFamily="18" charset="0"/>
              </a:rPr>
              <a:t>прекрасное, он труженик </a:t>
            </a:r>
            <a:r>
              <a:rPr lang="ru-RU" sz="2000" dirty="0" smtClean="0">
                <a:latin typeface="Georgia" pitchFamily="18" charset="0"/>
              </a:rPr>
              <a:t>(«опять </a:t>
            </a:r>
            <a:r>
              <a:rPr lang="ru-RU" sz="2000" dirty="0" smtClean="0">
                <a:latin typeface="Georgia" pitchFamily="18" charset="0"/>
              </a:rPr>
              <a:t>застала</a:t>
            </a:r>
            <a:endParaRPr lang="ru-RU" sz="20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287" t="18520" r="31143" b="22553"/>
          <a:stretch>
            <a:fillRect/>
          </a:stretch>
        </p:blipFill>
        <p:spPr bwMode="auto">
          <a:xfrm>
            <a:off x="2514600" y="3048000"/>
            <a:ext cx="4130040" cy="344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09600" y="198120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</a:rPr>
              <a:t>его за бумагами»), со слов тёти Оли,  озорник (сыпанул тайком щепотку мака), добрый, отзывчивый.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Главные герои рассказа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3400" y="1371600"/>
            <a:ext cx="205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Georgia" pitchFamily="18" charset="0"/>
              </a:rPr>
              <a:t>Ольга Петровна</a:t>
            </a:r>
            <a:r>
              <a:rPr lang="ru-RU" sz="2000" dirty="0" smtClean="0">
                <a:latin typeface="Georgia" pitchFamily="18" charset="0"/>
              </a:rPr>
              <a:t> —</a:t>
            </a:r>
            <a:endParaRPr lang="ru-RU" sz="2000" b="1" dirty="0" smtClean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38400" y="1371600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(тётя </a:t>
            </a:r>
            <a:r>
              <a:rPr lang="ru-RU" sz="2000" dirty="0" smtClean="0">
                <a:latin typeface="Georgia" pitchFamily="18" charset="0"/>
              </a:rPr>
              <a:t>Оля), хозяйка </a:t>
            </a:r>
            <a:r>
              <a:rPr lang="ru-RU" sz="2000" dirty="0" smtClean="0">
                <a:latin typeface="Georgia" pitchFamily="18" charset="0"/>
              </a:rPr>
              <a:t>дома, которая любит выращивать цветы. Любит и помнит </a:t>
            </a:r>
            <a:r>
              <a:rPr lang="ru-RU" sz="2000" dirty="0" smtClean="0">
                <a:latin typeface="Georgia" pitchFamily="18" charset="0"/>
              </a:rPr>
              <a:t>погибшего</a:t>
            </a:r>
            <a:endParaRPr lang="ru-RU" sz="2000" dirty="0"/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775" t="26938" r="60940" b="32655"/>
          <a:stretch>
            <a:fillRect/>
          </a:stretch>
        </p:blipFill>
        <p:spPr bwMode="auto">
          <a:xfrm>
            <a:off x="3200400" y="3657600"/>
            <a:ext cx="280035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33400" y="2057400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сына, гордится его поступком. Она не жалуется на свою судьбу, уже не плачет, но глубокая затаённая печаль переполняет её. Пытаясь унять свою душевную боль, она занялась разведением цветов.</a:t>
            </a:r>
          </a:p>
          <a:p>
            <a:pPr algn="just"/>
            <a:r>
              <a:rPr lang="ru-RU" sz="2000" dirty="0" smtClean="0">
                <a:latin typeface="Georgia" pitchFamily="18" charset="0"/>
              </a:rPr>
              <a:t>Речь проста, бесхитростна, выдаёт в ней малограмотную женщину.</a:t>
            </a:r>
            <a:endParaRPr lang="ru-RU" sz="2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Главные герои рассказа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3400" y="1371600"/>
            <a:ext cx="16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Georgia" pitchFamily="18" charset="0"/>
              </a:rPr>
              <a:t>Алексей </a:t>
            </a:r>
            <a:r>
              <a:rPr lang="ru-RU" sz="2000" dirty="0" smtClean="0">
                <a:latin typeface="Georgia" pitchFamily="18" charset="0"/>
              </a:rPr>
              <a:t>—</a:t>
            </a:r>
            <a:endParaRPr lang="ru-RU" sz="2000" b="1" dirty="0" smtClean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7400" y="1371600"/>
            <a:ext cx="670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сын Ольги Петровны, летчик, геройски погибший на фронте. Человек, любящий свою </a:t>
            </a:r>
            <a:r>
              <a:rPr lang="ru-RU" sz="2000" dirty="0" smtClean="0">
                <a:latin typeface="Georgia" pitchFamily="18" charset="0"/>
              </a:rPr>
              <a:t>родину, герой</a:t>
            </a:r>
            <a:r>
              <a:rPr lang="ru-RU" sz="2000" dirty="0" smtClean="0">
                <a:latin typeface="Georgia" pitchFamily="18" charset="0"/>
              </a:rPr>
              <a:t>,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20574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</a:rPr>
              <a:t>совершивший подвиг.  Короткая у него жизнь, зато без оглядки, в полную силу прожита. </a:t>
            </a: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</a:rPr>
              <a:t>Был </a:t>
            </a: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</a:rPr>
              <a:t>гордостью матери и до войны.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12" name="Picture 7" descr="и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743200"/>
            <a:ext cx="3719804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C:\Users\Ольга\Desktop\Сним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276600"/>
            <a:ext cx="5105400" cy="3395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57200" y="121920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Как выглядела клумба тёти Оли</a:t>
            </a:r>
            <a:r>
              <a:rPr lang="ru-RU" sz="2000" dirty="0" smtClean="0">
                <a:latin typeface="Georgia" pitchFamily="18" charset="0"/>
              </a:rPr>
              <a:t>?</a:t>
            </a: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Клумба </a:t>
            </a:r>
            <a:r>
              <a:rPr lang="ru-RU" sz="3200" dirty="0" smtClean="0">
                <a:latin typeface="Georgia" pitchFamily="18" charset="0"/>
              </a:rPr>
              <a:t>тёти Оли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16764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Как </a:t>
            </a:r>
            <a:r>
              <a:rPr lang="ru-RU" sz="2000" dirty="0" smtClean="0">
                <a:latin typeface="Georgia" pitchFamily="18" charset="0"/>
              </a:rPr>
              <a:t>вы думаете, почему человек начинает заниматься </a:t>
            </a:r>
            <a:endParaRPr lang="ru-RU" sz="2000" dirty="0" smtClean="0">
              <a:latin typeface="Georgia" pitchFamily="18" charset="0"/>
            </a:endParaRPr>
          </a:p>
          <a:p>
            <a:pPr algn="ctr"/>
            <a:r>
              <a:rPr lang="ru-RU" sz="2000" dirty="0" smtClean="0">
                <a:latin typeface="Georgia" pitchFamily="18" charset="0"/>
              </a:rPr>
              <a:t>разведением </a:t>
            </a:r>
            <a:r>
              <a:rPr lang="ru-RU" sz="2000" dirty="0" smtClean="0">
                <a:latin typeface="Georgia" pitchFamily="18" charset="0"/>
              </a:rPr>
              <a:t>цветов?</a:t>
            </a: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259080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Найдите слова, которыми автор описывает маки.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Цветение маков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9" name="i-main-pic" descr="Картинка 115 из 45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429000"/>
            <a:ext cx="44196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33400" y="106680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Сколько дней цвели маки?</a:t>
            </a: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1600200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Как вы понимаете слова  тёти Оли?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213360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latin typeface="Georgia" pitchFamily="18" charset="0"/>
              </a:rPr>
              <a:t>— </a:t>
            </a:r>
            <a:r>
              <a:rPr lang="ru-RU" sz="2000" i="1" dirty="0" smtClean="0">
                <a:latin typeface="Georgia" pitchFamily="18" charset="0"/>
              </a:rPr>
              <a:t>Да</a:t>
            </a:r>
            <a:r>
              <a:rPr lang="ru-RU" sz="2000" i="1" dirty="0" smtClean="0">
                <a:latin typeface="Georgia" pitchFamily="18" charset="0"/>
              </a:rPr>
              <a:t>, сгорел... —</a:t>
            </a:r>
            <a:r>
              <a:rPr lang="ru-RU" sz="2000" i="1" dirty="0" smtClean="0">
                <a:latin typeface="Georgia" pitchFamily="18" charset="0"/>
              </a:rPr>
              <a:t> </a:t>
            </a:r>
            <a:r>
              <a:rPr lang="ru-RU" sz="2000" i="1" dirty="0" smtClean="0">
                <a:latin typeface="Georgia" pitchFamily="18" charset="0"/>
              </a:rPr>
              <a:t>вздохнула, словно по живому существу, </a:t>
            </a:r>
            <a:r>
              <a:rPr lang="ru-RU" sz="2000" i="1" dirty="0" smtClean="0">
                <a:latin typeface="Georgia" pitchFamily="18" charset="0"/>
              </a:rPr>
              <a:t>тётя </a:t>
            </a:r>
            <a:r>
              <a:rPr lang="ru-RU" sz="2000" i="1" dirty="0" smtClean="0">
                <a:latin typeface="Georgia" pitchFamily="18" charset="0"/>
              </a:rPr>
              <a:t>Оля. —</a:t>
            </a:r>
            <a:r>
              <a:rPr lang="ru-RU" sz="2000" i="1" dirty="0" smtClean="0">
                <a:latin typeface="Georgia" pitchFamily="18" charset="0"/>
              </a:rPr>
              <a:t> </a:t>
            </a:r>
            <a:r>
              <a:rPr lang="ru-RU" sz="2000" i="1" dirty="0" smtClean="0">
                <a:latin typeface="Georgia" pitchFamily="18" charset="0"/>
              </a:rPr>
              <a:t>А я как-то раньше без внимания к маку-то </a:t>
            </a:r>
            <a:r>
              <a:rPr lang="ru-RU" sz="2000" i="1" dirty="0" smtClean="0">
                <a:latin typeface="Georgia" pitchFamily="18" charset="0"/>
              </a:rPr>
              <a:t>этому. </a:t>
            </a:r>
            <a:endParaRPr lang="ru-RU" sz="2000" i="1" dirty="0" smtClean="0">
              <a:latin typeface="Georgia" pitchFamily="18" charset="0"/>
            </a:endParaRPr>
          </a:p>
          <a:p>
            <a:pPr algn="ctr"/>
            <a:r>
              <a:rPr lang="ru-RU" sz="2000" i="1" dirty="0" smtClean="0">
                <a:latin typeface="Georgia" pitchFamily="18" charset="0"/>
              </a:rPr>
              <a:t>Короткая у него жизнь. Зато без оглядки, в полную силу прожита.  </a:t>
            </a:r>
          </a:p>
          <a:p>
            <a:pPr algn="ctr"/>
            <a:r>
              <a:rPr lang="ru-RU" sz="2000" i="1" dirty="0" smtClean="0">
                <a:latin typeface="Georgia" pitchFamily="18" charset="0"/>
              </a:rPr>
              <a:t>И у людей так бывает...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Цветение маков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0" y="106680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Почему тётя Оля </a:t>
            </a:r>
            <a:r>
              <a:rPr lang="ru-RU" sz="2000" dirty="0" smtClean="0">
                <a:latin typeface="Georgia" pitchFamily="18" charset="0"/>
              </a:rPr>
              <a:t>всё-таки </a:t>
            </a:r>
            <a:r>
              <a:rPr lang="ru-RU" sz="2000" dirty="0" smtClean="0">
                <a:latin typeface="Georgia" pitchFamily="18" charset="0"/>
              </a:rPr>
              <a:t>отдала предпочтение макам?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1600200"/>
            <a:ext cx="861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latin typeface="Georgia" pitchFamily="18" charset="0"/>
              </a:rPr>
              <a:t>На клумбе полыхал большой </a:t>
            </a:r>
            <a:r>
              <a:rPr lang="ru-RU" sz="2000" i="1" dirty="0" smtClean="0">
                <a:latin typeface="Georgia" pitchFamily="18" charset="0"/>
              </a:rPr>
              <a:t>ковёр </a:t>
            </a:r>
            <a:r>
              <a:rPr lang="ru-RU" sz="2000" i="1" dirty="0" smtClean="0">
                <a:latin typeface="Georgia" pitchFamily="18" charset="0"/>
              </a:rPr>
              <a:t>маков. </a:t>
            </a:r>
            <a:br>
              <a:rPr lang="ru-RU" sz="2000" i="1" dirty="0" smtClean="0">
                <a:latin typeface="Georgia" pitchFamily="18" charset="0"/>
              </a:rPr>
            </a:br>
            <a:r>
              <a:rPr lang="ru-RU" sz="2000" i="1" dirty="0" smtClean="0">
                <a:latin typeface="Georgia" pitchFamily="18" charset="0"/>
              </a:rPr>
              <a:t>Одни осыпались, роняя на землю лепестки, точно искры, другие только раскрывали свои огненные языки. А снизу, из влажной, полной жизненной силы земли, подымались все новые и новые, туго </a:t>
            </a:r>
            <a:r>
              <a:rPr lang="ru-RU" sz="2000" i="1" dirty="0" smtClean="0">
                <a:latin typeface="Georgia" pitchFamily="18" charset="0"/>
              </a:rPr>
              <a:t>свёрнутые </a:t>
            </a:r>
            <a:r>
              <a:rPr lang="ru-RU" sz="2000" i="1" dirty="0" smtClean="0">
                <a:latin typeface="Georgia" pitchFamily="18" charset="0"/>
              </a:rPr>
              <a:t>бутоны, чтобы не дать погаснуть живому огню.</a:t>
            </a:r>
          </a:p>
        </p:txBody>
      </p:sp>
      <p:pic>
        <p:nvPicPr>
          <p:cNvPr id="7" name="i-main-pic" descr="Картинка 69 из 1255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5000" y="3429000"/>
            <a:ext cx="51054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912</Words>
  <PresentationFormat>Экран (4:3)</PresentationFormat>
  <Paragraphs>140</Paragraphs>
  <Slides>23</Slides>
  <Notes>0</Notes>
  <HiddenSlides>0</HiddenSlides>
  <MMClips>27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Office Theme</vt:lpstr>
      <vt:lpstr>2_Office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55</cp:revision>
  <dcterms:created xsi:type="dcterms:W3CDTF">2017-04-10T06:30:38Z</dcterms:created>
  <dcterms:modified xsi:type="dcterms:W3CDTF">2023-05-15T17:29:13Z</dcterms:modified>
</cp:coreProperties>
</file>