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6" r:id="rId5"/>
    <p:sldId id="270" r:id="rId6"/>
    <p:sldId id="272" r:id="rId7"/>
    <p:sldId id="273" r:id="rId8"/>
    <p:sldId id="274" r:id="rId9"/>
    <p:sldId id="275" r:id="rId10"/>
    <p:sldId id="269" r:id="rId11"/>
    <p:sldId id="276" r:id="rId12"/>
    <p:sldId id="277" r:id="rId13"/>
    <p:sldId id="279" r:id="rId14"/>
    <p:sldId id="278" r:id="rId15"/>
    <p:sldId id="281" r:id="rId16"/>
    <p:sldId id="293" r:id="rId17"/>
    <p:sldId id="292" r:id="rId18"/>
    <p:sldId id="294" r:id="rId19"/>
    <p:sldId id="295" r:id="rId20"/>
    <p:sldId id="296" r:id="rId21"/>
    <p:sldId id="282" r:id="rId22"/>
    <p:sldId id="280" r:id="rId23"/>
    <p:sldId id="283" r:id="rId24"/>
    <p:sldId id="284" r:id="rId25"/>
    <p:sldId id="285" r:id="rId26"/>
    <p:sldId id="286" r:id="rId27"/>
    <p:sldId id="29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bipbap.ru/wp-content/uploads/2017/09/03-1.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1" t="2419" r="2611" b="3664"/>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71600" y="332656"/>
            <a:ext cx="7632848"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МБДОУ «УНДС общеразвивающего вида №3 «СКАЗКА»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683568" y="1484784"/>
            <a:ext cx="7920880" cy="276998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КОУЧ-СЕССИЯ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«Коммуникативная рефлексия»</a:t>
            </a:r>
          </a:p>
          <a:p>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ndParaRPr>
          </a:p>
          <a:p>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Дата проведения:17.01.2022г</a:t>
            </a:r>
          </a:p>
          <a:p>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ndParaRPr>
          </a:p>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Подготовила: Орешко Н.Н.</a:t>
            </a:r>
          </a:p>
        </p:txBody>
      </p:sp>
      <p:sp>
        <p:nvSpPr>
          <p:cNvPr id="4" name="AutoShape 6" descr="https://dar-slova.ru/wp-content/uploads/2013/08/estrategias-lenguaje-5-y-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https://dar-slova.ru/wp-content/uploads/2013/08/estrategias-lenguaje-5-y-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https://im0-tub-ru.yandex.net/i?id=0a012cb32826320b9efe78d82f1966ef-l&amp;n=1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9" b="100000" l="250" r="100000">
                        <a14:foregroundMark x1="7438" y1="55043" x2="6375" y2="94092"/>
                        <a14:foregroundMark x1="15188" y1="84294" x2="13375" y2="96974"/>
                        <a14:foregroundMark x1="5438" y1="57061" x2="4875" y2="96974"/>
                        <a14:foregroundMark x1="17938" y1="57061" x2="25875" y2="97406"/>
                        <a14:foregroundMark x1="20188" y1="53746" x2="27375" y2="90634"/>
                        <a14:foregroundMark x1="23125" y1="87320" x2="22000" y2="97839"/>
                        <a14:foregroundMark x1="35813" y1="55476" x2="35625" y2="96542"/>
                        <a14:foregroundMark x1="37688" y1="54179" x2="38375" y2="73199"/>
                        <a14:foregroundMark x1="38750" y1="79683" x2="38000" y2="96254"/>
                        <a14:foregroundMark x1="43938" y1="47406" x2="45000" y2="69885"/>
                        <a14:foregroundMark x1="44313" y1="92795" x2="39875" y2="97406"/>
                        <a14:foregroundMark x1="46688" y1="83429" x2="53312" y2="98703"/>
                        <a14:foregroundMark x1="51688" y1="57925" x2="61250" y2="95821"/>
                        <a14:foregroundMark x1="55000" y1="53314" x2="57938" y2="74063"/>
                        <a14:foregroundMark x1="55500" y1="80403" x2="55000" y2="96974"/>
                        <a14:foregroundMark x1="68438" y1="63545" x2="67688" y2="98271"/>
                        <a14:foregroundMark x1="77063" y1="87752" x2="74313" y2="98703"/>
                        <a14:foregroundMark x1="80188" y1="83429" x2="84063" y2="98703"/>
                        <a14:foregroundMark x1="84813" y1="84294" x2="88875" y2="96254"/>
                        <a14:foregroundMark x1="88688" y1="55908" x2="90313" y2="96542"/>
                        <a14:foregroundMark x1="91813" y1="57061" x2="94375" y2="96974"/>
                      </a14:backgroundRemoval>
                    </a14:imgEffect>
                  </a14:imgLayer>
                </a14:imgProps>
              </a:ext>
              <a:ext uri="{28A0092B-C50C-407E-A947-70E740481C1C}">
                <a14:useLocalDpi xmlns:a14="http://schemas.microsoft.com/office/drawing/2010/main" val="0"/>
              </a:ext>
            </a:extLst>
          </a:blip>
          <a:srcRect/>
          <a:stretch>
            <a:fillRect/>
          </a:stretch>
        </p:blipFill>
        <p:spPr bwMode="auto">
          <a:xfrm>
            <a:off x="1158217" y="4147428"/>
            <a:ext cx="6054899" cy="271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3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23"/>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rgbClr val="C00000"/>
                </a:solidFill>
                <a:latin typeface="Times New Roman" pitchFamily="18" charset="0"/>
                <a:cs typeface="Times New Roman" pitchFamily="18" charset="0"/>
              </a:rPr>
              <a:t>Коммуникативная рефлексия</a:t>
            </a:r>
          </a:p>
        </p:txBody>
      </p:sp>
      <p:sp>
        <p:nvSpPr>
          <p:cNvPr id="4" name="Объект 4"/>
          <p:cNvSpPr txBox="1">
            <a:spLocks/>
          </p:cNvSpPr>
          <p:nvPr/>
        </p:nvSpPr>
        <p:spPr>
          <a:xfrm>
            <a:off x="179512" y="980728"/>
            <a:ext cx="8964488" cy="55446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800" dirty="0">
                <a:latin typeface="Times New Roman" pitchFamily="18" charset="0"/>
                <a:cs typeface="Times New Roman" pitchFamily="18" charset="0"/>
              </a:rPr>
              <a:t>          Начало позитивного </a:t>
            </a:r>
            <a:r>
              <a:rPr lang="ru-RU" sz="2800" dirty="0" err="1">
                <a:latin typeface="Times New Roman" pitchFamily="18" charset="0"/>
                <a:cs typeface="Times New Roman" pitchFamily="18" charset="0"/>
              </a:rPr>
              <a:t>самоизменения</a:t>
            </a:r>
            <a:r>
              <a:rPr lang="ru-RU" sz="2800" dirty="0">
                <a:latin typeface="Times New Roman" pitchFamily="18" charset="0"/>
                <a:cs typeface="Times New Roman" pitchFamily="18" charset="0"/>
              </a:rPr>
              <a:t> положено и состоит оно в способности человека к коммуникативной рефлексии. </a:t>
            </a:r>
          </a:p>
          <a:p>
            <a:pPr marL="0" indent="0" algn="just">
              <a:buNone/>
            </a:pPr>
            <a:r>
              <a:rPr lang="ru-RU" sz="2800" dirty="0">
                <a:solidFill>
                  <a:schemeClr val="accent4">
                    <a:lumMod val="50000"/>
                  </a:schemeClr>
                </a:solidFill>
                <a:latin typeface="Times New Roman" pitchFamily="18" charset="0"/>
                <a:cs typeface="Times New Roman" pitchFamily="18" charset="0"/>
              </a:rPr>
              <a:t>         Коммуникативная рефлексия – это способность личности встать на место своего партнера, увидеть ситуацию его глазами, принять его позицию, это «размышление за другое лицо, способность понять, что думают другие лица». Какие последствия могут иметь жесткие и обидные слова, которые конфликтующий в запале гнева и с искаженным лицом выкрикивает или произносит угрожающим шепотом?</a:t>
            </a:r>
          </a:p>
          <a:p>
            <a:pPr marL="0" indent="0">
              <a:buFont typeface="Arial" pitchFamily="34" charset="0"/>
              <a:buNone/>
            </a:pPr>
            <a:endParaRPr lang="ru-RU"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515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fontScale="90000"/>
          </a:bodyPr>
          <a:lstStyle/>
          <a:p>
            <a:r>
              <a:rPr lang="ru-RU" dirty="0">
                <a:solidFill>
                  <a:srgbClr val="C00000"/>
                </a:solidFill>
                <a:latin typeface="Times New Roman" pitchFamily="18" charset="0"/>
                <a:cs typeface="Times New Roman" pitchFamily="18" charset="0"/>
              </a:rPr>
              <a:t>КОНФЛИКТНАЯ СИТУАЦИЯ-ЭТО СТРЕСС</a:t>
            </a:r>
          </a:p>
        </p:txBody>
      </p:sp>
      <p:sp>
        <p:nvSpPr>
          <p:cNvPr id="4" name="Объект 3"/>
          <p:cNvSpPr>
            <a:spLocks noGrp="1"/>
          </p:cNvSpPr>
          <p:nvPr>
            <p:ph idx="1"/>
          </p:nvPr>
        </p:nvSpPr>
        <p:spPr/>
        <p:txBody>
          <a:bodyPr/>
          <a:lstStyle/>
          <a:p>
            <a:pPr algn="just"/>
            <a:r>
              <a:rPr lang="ru-RU" dirty="0">
                <a:latin typeface="Times New Roman" pitchFamily="18" charset="0"/>
                <a:cs typeface="Times New Roman" pitchFamily="18" charset="0"/>
              </a:rPr>
              <a:t>Чтобы продуктивно работать и позитивно влиять на окружающих, рекомендую узнать свой уровень стрессоустойчивости и тип, к которому вы относитесь.</a:t>
            </a:r>
          </a:p>
        </p:txBody>
      </p:sp>
    </p:spTree>
    <p:extLst>
      <p:ext uri="{BB962C8B-B14F-4D97-AF65-F5344CB8AC3E}">
        <p14:creationId xmlns:p14="http://schemas.microsoft.com/office/powerpoint/2010/main" val="217158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p:txBody>
          <a:bodyPr/>
          <a:lstStyle/>
          <a:p>
            <a:r>
              <a:rPr lang="ru-RU" dirty="0">
                <a:solidFill>
                  <a:srgbClr val="C00000"/>
                </a:solidFill>
                <a:latin typeface="Times New Roman" pitchFamily="18" charset="0"/>
                <a:cs typeface="Times New Roman" pitchFamily="18" charset="0"/>
              </a:rPr>
              <a:t>ТИП</a:t>
            </a:r>
          </a:p>
        </p:txBody>
      </p:sp>
      <p:sp>
        <p:nvSpPr>
          <p:cNvPr id="8" name="Объект 7"/>
          <p:cNvSpPr>
            <a:spLocks noGrp="1"/>
          </p:cNvSpPr>
          <p:nvPr>
            <p:ph idx="1"/>
          </p:nvPr>
        </p:nvSpPr>
        <p:spPr/>
        <p:txBody>
          <a:bodyPr/>
          <a:lstStyle/>
          <a:p>
            <a:pPr algn="just"/>
            <a:r>
              <a:rPr lang="ru-RU" dirty="0">
                <a:latin typeface="Times New Roman" pitchFamily="18" charset="0"/>
                <a:cs typeface="Times New Roman" pitchFamily="18" charset="0"/>
              </a:rPr>
              <a:t>Человек не может быстро приспособиться к новой обстановке, долго принимает нужное решение и только потом начинает действовать.</a:t>
            </a: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7944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323528" y="260648"/>
            <a:ext cx="8229600" cy="4525963"/>
          </a:xfrm>
        </p:spPr>
        <p:txBody>
          <a:bodyPr/>
          <a:lstStyle/>
          <a:p>
            <a:pPr algn="just"/>
            <a:r>
              <a:rPr lang="ru-RU" dirty="0">
                <a:latin typeface="Times New Roman" pitchFamily="18" charset="0"/>
                <a:cs typeface="Times New Roman" pitchFamily="18" charset="0"/>
              </a:rPr>
              <a:t>Человек неплохо чувствует себя в обычных условиях современной жизни, где много перемен. Для него важно, чтобы эти перемены были постепенные, плавные. Кардинальные изменения могут подкосить его психическое состояние: человек приходит в растерянность. </a:t>
            </a:r>
          </a:p>
          <a:p>
            <a:endParaRPr lang="ru-RU" dirty="0"/>
          </a:p>
        </p:txBody>
      </p:sp>
    </p:spTree>
    <p:extLst>
      <p:ext uri="{BB962C8B-B14F-4D97-AF65-F5344CB8AC3E}">
        <p14:creationId xmlns:p14="http://schemas.microsoft.com/office/powerpoint/2010/main" val="355665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323528" y="5823"/>
            <a:ext cx="8229600" cy="3855225"/>
          </a:xfrm>
        </p:spPr>
        <p:txBody>
          <a:bodyPr>
            <a:normAutofit fontScale="92500"/>
          </a:bodyPr>
          <a:lstStyle/>
          <a:p>
            <a:pPr algn="just"/>
            <a:r>
              <a:rPr lang="ru-RU" dirty="0">
                <a:latin typeface="Times New Roman" pitchFamily="18" charset="0"/>
                <a:cs typeface="Times New Roman" pitchFamily="18" charset="0"/>
              </a:rPr>
              <a:t>У человека преобладает высокая стойкость личных жизненных позиций и спокойное отношение к внешним переменам, готовность к серьезным переменам при непереносимости мелких, но регулярных изменений. Он любит стабильность и готов перевернуть свою жизнь для получения утраченного постоянства. </a:t>
            </a:r>
          </a:p>
          <a:p>
            <a:pPr marL="0" indent="0" algn="just">
              <a:buNone/>
            </a:pPr>
            <a:r>
              <a:rPr lang="ru-RU" dirty="0">
                <a:latin typeface="Times New Roman" pitchFamily="18" charset="0"/>
                <a:cs typeface="Times New Roman" pitchFamily="18" charset="0"/>
              </a:rPr>
              <a:t> </a:t>
            </a:r>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2447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72240"/>
            <a:ext cx="9144000" cy="693761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457200" y="404664"/>
            <a:ext cx="8229600" cy="4525963"/>
          </a:xfrm>
        </p:spPr>
        <p:txBody>
          <a:bodyPr/>
          <a:lstStyle/>
          <a:p>
            <a:pPr marL="0" indent="0" algn="just">
              <a:buNone/>
            </a:pPr>
            <a:r>
              <a:rPr lang="ru-RU" dirty="0">
                <a:latin typeface="Times New Roman" pitchFamily="18" charset="0"/>
                <a:cs typeface="Times New Roman" pitchFamily="18" charset="0"/>
              </a:rPr>
              <a:t>Психика человека защищена от стрессовых факторов: он может адаптироваться к кардинальным переменам и хорошо переносит наплыв мелких изменений. Без перенапряжения и болезни переносит серьезные психические нагрузки. Люди этого типа по характеру жесткие, мало сочувствуют окружающим. </a:t>
            </a:r>
          </a:p>
          <a:p>
            <a:pPr marL="0" indent="0">
              <a:buNone/>
            </a:pPr>
            <a:endParaRPr lang="ru-RU"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372160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p:cNvSpPr>
            <a:spLocks noGrp="1"/>
          </p:cNvSpPr>
          <p:nvPr>
            <p:ph idx="4294967295"/>
          </p:nvPr>
        </p:nvSpPr>
        <p:spPr>
          <a:xfrm>
            <a:off x="470888" y="13890"/>
            <a:ext cx="8229600" cy="4525963"/>
          </a:xfrm>
        </p:spPr>
        <p:txBody>
          <a:bodyPr/>
          <a:lstStyle/>
          <a:p>
            <a:pPr marL="0" indent="0">
              <a:buNone/>
            </a:pPr>
            <a:endParaRPr lang="ru-RU" dirty="0">
              <a:latin typeface="Times New Roman" pitchFamily="18" charset="0"/>
              <a:cs typeface="Times New Roman" pitchFamily="18" charset="0"/>
            </a:endParaRPr>
          </a:p>
          <a:p>
            <a:pPr marL="0" indent="0">
              <a:buNone/>
            </a:pPr>
            <a:r>
              <a:rPr lang="ru-RU" b="1" dirty="0">
                <a:solidFill>
                  <a:srgbClr val="C00000"/>
                </a:solidFill>
                <a:latin typeface="Times New Roman" pitchFamily="18" charset="0"/>
                <a:cs typeface="Times New Roman" pitchFamily="18" charset="0"/>
              </a:rPr>
              <a:t>«СТРЕССОНЕУСТОЙЧИВЫЙ»</a:t>
            </a:r>
          </a:p>
          <a:p>
            <a:endParaRPr lang="ru-RU" dirty="0">
              <a:solidFill>
                <a:srgbClr val="C00000"/>
              </a:solidFill>
              <a:latin typeface="Times New Roman" pitchFamily="18" charset="0"/>
              <a:cs typeface="Times New Roman" pitchFamily="18" charset="0"/>
            </a:endParaRPr>
          </a:p>
        </p:txBody>
      </p:sp>
      <p:pic>
        <p:nvPicPr>
          <p:cNvPr id="8194" name="Picture 2" descr="https://kudago.com/media/images/event/80/bd/80bde0f15a0f9eca8aff5fcc6b568c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2526963"/>
            <a:ext cx="6682992" cy="540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ochemu24.ru/wp-content/uploads/2017/06/nelzya-nervnic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340768"/>
            <a:ext cx="4581699" cy="312260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ttps://nosesos.com/wp-content/uploads/2016/03/bisenturisagejyutu_failu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8" descr="https://nosesos.com/wp-content/uploads/2016/03/bisenturisagejyutu_failur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4" name="Picture 12" descr="https://pochki.guru/wp-content/uploads/2017/07/Bespokojnyj-i-razdrazhitelnyj-chelovek-e15014211657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567" y="3256859"/>
            <a:ext cx="5278388" cy="33669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https://nosesos.com/wp-content/uploads/2016/03/bisenturisagejyutu_failur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78512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4717" y="-38220"/>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4294967295"/>
          </p:nvPr>
        </p:nvSpPr>
        <p:spPr>
          <a:xfrm>
            <a:off x="395536" y="188640"/>
            <a:ext cx="8229600" cy="4525963"/>
          </a:xfrm>
        </p:spPr>
        <p:txBody>
          <a:bodyPr/>
          <a:lstStyle/>
          <a:p>
            <a:pPr marL="0" indent="0" algn="ctr">
              <a:buNone/>
            </a:pPr>
            <a:r>
              <a:rPr lang="ru-RU" b="1" dirty="0">
                <a:solidFill>
                  <a:srgbClr val="C00000"/>
                </a:solidFill>
                <a:latin typeface="Times New Roman" pitchFamily="18" charset="0"/>
                <a:cs typeface="Times New Roman" pitchFamily="18" charset="0"/>
              </a:rPr>
              <a:t>«СТРЕССОТОРМОЗНОЙ»</a:t>
            </a:r>
          </a:p>
          <a:p>
            <a:endParaRPr lang="ru-RU" dirty="0"/>
          </a:p>
        </p:txBody>
      </p:sp>
      <p:pic>
        <p:nvPicPr>
          <p:cNvPr id="9222" name="Picture 6" descr="http://trendio.ru/media/ar_im/dd5/189/dd51892ae83a4b07b6c8f5d49ba45eb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5"/>
            <a:ext cx="5142061" cy="34280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mage.freepik.com/free-photo/no-translate-detected_21730-10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708675"/>
            <a:ext cx="4666506" cy="310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6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683568" y="404664"/>
            <a:ext cx="8229600" cy="4525963"/>
          </a:xfrm>
        </p:spPr>
        <p:txBody>
          <a:bodyPr>
            <a:normAutofit/>
          </a:bodyPr>
          <a:lstStyle/>
          <a:p>
            <a:pPr marL="0" indent="0">
              <a:buNone/>
            </a:pPr>
            <a:r>
              <a:rPr lang="ru-RU" b="1" dirty="0">
                <a:solidFill>
                  <a:srgbClr val="C00000"/>
                </a:solidFill>
                <a:latin typeface="Times New Roman" pitchFamily="18" charset="0"/>
                <a:cs typeface="Times New Roman" pitchFamily="18" charset="0"/>
              </a:rPr>
              <a:t>«СТРЕССОТРЕНИРУЕМЫЙ»</a:t>
            </a:r>
          </a:p>
          <a:p>
            <a:pPr marL="0" indent="0">
              <a:buNone/>
            </a:pPr>
            <a:r>
              <a:rPr lang="ru-RU" dirty="0"/>
              <a:t> </a:t>
            </a:r>
          </a:p>
          <a:p>
            <a:endParaRPr lang="ru-RU" dirty="0"/>
          </a:p>
          <a:p>
            <a:endParaRPr lang="ru-RU" dirty="0"/>
          </a:p>
          <a:p>
            <a:endParaRPr lang="ru-RU" dirty="0"/>
          </a:p>
          <a:p>
            <a:endParaRPr lang="ru-RU" dirty="0"/>
          </a:p>
        </p:txBody>
      </p:sp>
      <p:pic>
        <p:nvPicPr>
          <p:cNvPr id="7170" name="Picture 2" descr="https://hyser.com.ua/wp-content/uploads/2016/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6752"/>
            <a:ext cx="4384645" cy="29523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gde-fon.com/wallpapers_original/400007_paren_rubashka_galstuk_planeta_5280x4120_www.Gde-Fon.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3360184"/>
            <a:ext cx="433894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2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611560" y="16974"/>
            <a:ext cx="8229600" cy="4525963"/>
          </a:xfrm>
        </p:spPr>
        <p:txBody>
          <a:bodyPr>
            <a:normAutofit/>
          </a:bodyPr>
          <a:lstStyle/>
          <a:p>
            <a:pPr marL="0" indent="0">
              <a:buNone/>
            </a:pPr>
            <a:r>
              <a:rPr lang="ru-RU" b="1" dirty="0">
                <a:solidFill>
                  <a:srgbClr val="C00000"/>
                </a:solidFill>
                <a:latin typeface="Times New Roman" pitchFamily="18" charset="0"/>
                <a:cs typeface="Times New Roman" pitchFamily="18" charset="0"/>
              </a:rPr>
              <a:t>«СТРЕССОУСТОЙЧИВЫЙ»</a:t>
            </a:r>
          </a:p>
          <a:p>
            <a:pPr marL="0" indent="0">
              <a:buNone/>
            </a:pPr>
            <a:r>
              <a:rPr lang="ru-RU" dirty="0"/>
              <a:t> </a:t>
            </a:r>
          </a:p>
          <a:p>
            <a:endParaRPr lang="ru-RU" dirty="0"/>
          </a:p>
          <a:p>
            <a:endParaRPr lang="ru-RU" dirty="0"/>
          </a:p>
          <a:p>
            <a:endParaRPr lang="ru-RU" dirty="0"/>
          </a:p>
          <a:p>
            <a:endParaRPr lang="ru-RU" dirty="0"/>
          </a:p>
        </p:txBody>
      </p:sp>
      <p:pic>
        <p:nvPicPr>
          <p:cNvPr id="6146" name="Picture 2" descr="https://womoninred.ru/wp-content/uploads/2017/07/harak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802670"/>
            <a:ext cx="495341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nfoprovod.ru/wp-content/uploads/2016/12/infoprovod-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996952"/>
            <a:ext cx="4527576" cy="26389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1.bp.blogspot.com/-AkA5fBVWKRE/UmAh1DmB0bI/AAAAAAAAAOI/hSuyScoUZ2E/s160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567791"/>
            <a:ext cx="3972272" cy="29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2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9144000" cy="693761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323528" y="116633"/>
            <a:ext cx="8229600" cy="3168352"/>
          </a:xfrm>
        </p:spPr>
        <p:txBody>
          <a:bodyPr/>
          <a:lstStyle/>
          <a:p>
            <a:pPr marL="0" indent="0" algn="just">
              <a:buNone/>
            </a:pPr>
            <a:r>
              <a:rPr lang="ru-RU" dirty="0">
                <a:latin typeface="Times New Roman" pitchFamily="18" charset="0"/>
                <a:cs typeface="Times New Roman" pitchFamily="18" charset="0"/>
              </a:rPr>
              <a:t>Нам часто в жизни приходится слышать такие высказывания о человеке: «Он </a:t>
            </a:r>
            <a:r>
              <a:rPr lang="ru-RU" dirty="0" err="1">
                <a:latin typeface="Times New Roman" pitchFamily="18" charset="0"/>
                <a:cs typeface="Times New Roman" pitchFamily="18" charset="0"/>
              </a:rPr>
              <a:t>коммуникативен</a:t>
            </a:r>
            <a:r>
              <a:rPr lang="ru-RU" dirty="0">
                <a:latin typeface="Times New Roman" pitchFamily="18" charset="0"/>
                <a:cs typeface="Times New Roman" pitchFamily="18" charset="0"/>
              </a:rPr>
              <a:t>…» или же «Он очень конфликтный человек». Существует ли связь между этими двумя характеристиками? Давайте разбираться.</a:t>
            </a:r>
          </a:p>
        </p:txBody>
      </p:sp>
      <p:sp>
        <p:nvSpPr>
          <p:cNvPr id="4" name="AutoShape 2" descr="https://japandaily.jp/wp-content/uploads/2015/09/Communication-Problem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japandaily.jp/wp-content/uploads/2015/09/Communication-Problem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https://yt3.ggpht.com/a-/AAuE7mD35Pn-tlAI3PNUn1KetWDG-9OqrPjk02rdDA=s800-mo-c-c0xffffffff-rj-k-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71" y="3573016"/>
            <a:ext cx="2911877" cy="31926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2" name="Picture 8" descr="https://data.ac-illust.com/data/thumbnails/37/376f6476247791625b856db989bb37ab_t.jpe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3103" y1="18235" x2="93103" y2="12941"/>
                        <a14:foregroundMark x1="68966" y1="38824" x2="68966" y2="48529"/>
                        <a14:foregroundMark x1="9655" y1="12647" x2="23448" y2="19118"/>
                        <a14:foregroundMark x1="2069" y1="15000" x2="28966" y2="3235"/>
                        <a14:foregroundMark x1="12069" y1="24706" x2="37931" y2="17059"/>
                        <a14:foregroundMark x1="21034" y1="26765" x2="35172" y2="20882"/>
                        <a14:foregroundMark x1="3103" y1="9706" x2="10345" y2="22941"/>
                        <a14:foregroundMark x1="4483" y1="10294" x2="26207" y2="588"/>
                        <a14:foregroundMark x1="31379" y1="882" x2="36897" y2="17059"/>
                        <a14:foregroundMark x1="35172" y1="4118" x2="40690" y2="17059"/>
                        <a14:foregroundMark x1="22759" y1="13235" x2="31379" y2="11176"/>
                        <a14:foregroundMark x1="53103" y1="11176" x2="88966" y2="7059"/>
                        <a14:foregroundMark x1="86552" y1="12647" x2="91034" y2="38824"/>
                        <a14:foregroundMark x1="50690" y1="12353" x2="74483" y2="4118"/>
                        <a14:foregroundMark x1="48276" y1="30000" x2="53103" y2="15000"/>
                        <a14:foregroundMark x1="91034" y1="13824" x2="92069" y2="33824"/>
                        <a14:foregroundMark x1="73793" y1="57353" x2="99310" y2="78235"/>
                        <a14:foregroundMark x1="87586" y1="91765" x2="99310" y2="79706"/>
                        <a14:backgroundMark x1="79310" y1="54706" x2="99310" y2="73529"/>
                        <a14:backgroundMark x1="85517" y1="98824" x2="99655" y2="85588"/>
                      </a14:backgroundRemoval>
                    </a14:imgEffect>
                  </a14:imgLayer>
                </a14:imgProps>
              </a:ext>
              <a:ext uri="{28A0092B-C50C-407E-A947-70E740481C1C}">
                <a14:useLocalDpi xmlns:a14="http://schemas.microsoft.com/office/drawing/2010/main" val="0"/>
              </a:ext>
            </a:extLst>
          </a:blip>
          <a:srcRect/>
          <a:stretch>
            <a:fillRect/>
          </a:stretch>
        </p:blipFill>
        <p:spPr bwMode="auto">
          <a:xfrm>
            <a:off x="4860032" y="3356992"/>
            <a:ext cx="2762250" cy="32385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idx="4294967295"/>
          </p:nvPr>
        </p:nvSpPr>
        <p:spPr>
          <a:xfrm>
            <a:off x="323528" y="2227775"/>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ТЕСТ  НА СТРЕССОУСТОЙЧИВОСТЬ</a:t>
            </a:r>
          </a:p>
        </p:txBody>
      </p:sp>
    </p:spTree>
    <p:extLst>
      <p:ext uri="{BB962C8B-B14F-4D97-AF65-F5344CB8AC3E}">
        <p14:creationId xmlns:p14="http://schemas.microsoft.com/office/powerpoint/2010/main" val="33648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0922"/>
            <a:ext cx="9144000" cy="684707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2800" b="1" dirty="0">
                <a:solidFill>
                  <a:srgbClr val="C00000"/>
                </a:solidFill>
                <a:latin typeface="Times New Roman" pitchFamily="18" charset="0"/>
                <a:cs typeface="Times New Roman" pitchFamily="18" charset="0"/>
              </a:rPr>
              <a:t>УПРАЖНЕНИЯ, КОТОРЫЕ ПОМОГУТ ПОВЫСИТЬ СТРЕССОУСТОЙЧИВОСТЬ</a:t>
            </a:r>
            <a:br>
              <a:rPr lang="ru-RU" sz="2800" b="1" dirty="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algn="just"/>
            <a:r>
              <a:rPr lang="ru-RU" dirty="0">
                <a:latin typeface="Times New Roman" pitchFamily="18" charset="0"/>
                <a:cs typeface="Times New Roman" pitchFamily="18" charset="0"/>
              </a:rPr>
              <a:t>Если вы прошли тест и набрали от 31 и выше баллов, уровень стрессоустойчивости нужно повышать. Для этого используйте пять простых упражнений, которые можно выполнять в любое свободное время: дома, на работе, в транспорте. </a:t>
            </a:r>
          </a:p>
          <a:p>
            <a:endParaRPr lang="ru-RU" dirty="0"/>
          </a:p>
        </p:txBody>
      </p:sp>
    </p:spTree>
    <p:extLst>
      <p:ext uri="{BB962C8B-B14F-4D97-AF65-F5344CB8AC3E}">
        <p14:creationId xmlns:p14="http://schemas.microsoft.com/office/powerpoint/2010/main" val="222386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0923"/>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Times New Roman" pitchFamily="18" charset="0"/>
                <a:cs typeface="Times New Roman" pitchFamily="18" charset="0"/>
              </a:rPr>
              <a:t>«ПРОЩАЙ, ПЛОХОЕ НАСТРОЕНИЕ»</a:t>
            </a:r>
            <a:br>
              <a:rPr lang="ru-RU" b="1"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r>
              <a:rPr lang="ru-RU" dirty="0">
                <a:latin typeface="Times New Roman" pitchFamily="18" charset="0"/>
                <a:cs typeface="Times New Roman" pitchFamily="18" charset="0"/>
              </a:rPr>
              <a:t>Возьмите лист бумаги и цветные карандаши (фломастеры, краски). Расслабленной рукой рисуйте линии, фигуры и пятна на листе, отображая цветом ваше настроение. После того как весь лист будет изрисован, переверните его на другую сторону и напишите, не задумываясь, 8–10 слов, которые характеризуют ваше настроение. Переверните рисунок, всмотритесь в «портрет» вашего настроения, затем перечитайте его описание. После этого разорвите лист (и вместе с ним ваше настроение) на мелкие кусочки, скомкайте и выбросьте в корзину. Больше у вас нет плохого настроения, а хорошее не заставит себя долго ждать. </a:t>
            </a:r>
          </a:p>
          <a:p>
            <a:endParaRPr lang="ru-RU" dirty="0"/>
          </a:p>
        </p:txBody>
      </p:sp>
    </p:spTree>
    <p:extLst>
      <p:ext uri="{BB962C8B-B14F-4D97-AF65-F5344CB8AC3E}">
        <p14:creationId xmlns:p14="http://schemas.microsoft.com/office/powerpoint/2010/main" val="66835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4" y="36368"/>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Times New Roman" pitchFamily="18" charset="0"/>
                <a:cs typeface="Times New Roman" pitchFamily="18" charset="0"/>
              </a:rPr>
              <a:t>«ПОЛЫЙ ЦИЛИНДР»</a:t>
            </a:r>
            <a:br>
              <a:rPr lang="ru-RU" b="1"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r>
              <a:rPr lang="ru-RU" dirty="0">
                <a:latin typeface="Times New Roman" pitchFamily="18" charset="0"/>
                <a:cs typeface="Times New Roman" pitchFamily="18" charset="0"/>
              </a:rPr>
              <a:t>Встаньте, ноги поставьте на ширине плеч, руки вытяните вперед ладонями вверх. Поднимитесь на носки, прогибая спину и вытягивая руки вверх и назад. Вообразите внутри себя полый цилиндр и соберите в него все, что вас беспокоит: обидные замечания коллег, оскорбления, конфликты в семье, ссоры с друзьями, любую несправедливость в ваш адрес, мысленно поместите в цилиндр, а затем выдохните через широко раскрытый рот. После этого стресс сразу ослабнет, вы расслабитесь и испытаете ощущение комфорта. </a:t>
            </a:r>
          </a:p>
          <a:p>
            <a:endParaRPr lang="ru-RU" dirty="0"/>
          </a:p>
        </p:txBody>
      </p:sp>
    </p:spTree>
    <p:extLst>
      <p:ext uri="{BB962C8B-B14F-4D97-AF65-F5344CB8AC3E}">
        <p14:creationId xmlns:p14="http://schemas.microsoft.com/office/powerpoint/2010/main" val="232082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23"/>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Times New Roman" pitchFamily="18" charset="0"/>
                <a:cs typeface="Times New Roman" pitchFamily="18" charset="0"/>
              </a:rPr>
              <a:t>«РУКИ»</a:t>
            </a:r>
            <a:br>
              <a:rPr lang="ru-RU" b="1"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r>
              <a:rPr lang="ru-RU" dirty="0">
                <a:latin typeface="Times New Roman" pitchFamily="18" charset="0"/>
                <a:cs typeface="Times New Roman" pitchFamily="18" charset="0"/>
              </a:rPr>
              <a:t>Сядьте на стул, немного вытяните ноги и свесьте руки вниз. Представьте, что энергия усталости «вытекает» из кистей рук в землю. Вот она струится от головы к плечам, перетекает по предплечьям, достигает локтей, устремляется к кистям и через кончики пальцев просачивается вниз, уходит в землю. Вы отчетливо физически ощущаете теплую тяжесть, скользящую по вашим рукам. Посидите так немного (1,5–2 мин). А теперь слегка потрясите кистями рук, избавьтесь окончательно от своей усталости. Легко пружинисто встаньте, улыбнитесь, пройдитесь по кабинету. Порадуйтесь приближению конца вашего рабочего дня. </a:t>
            </a:r>
          </a:p>
          <a:p>
            <a:endParaRPr lang="ru-RU" dirty="0"/>
          </a:p>
        </p:txBody>
      </p:sp>
    </p:spTree>
    <p:extLst>
      <p:ext uri="{BB962C8B-B14F-4D97-AF65-F5344CB8AC3E}">
        <p14:creationId xmlns:p14="http://schemas.microsoft.com/office/powerpoint/2010/main" val="255763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23"/>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Times New Roman" pitchFamily="18" charset="0"/>
                <a:cs typeface="Times New Roman" pitchFamily="18" charset="0"/>
              </a:rPr>
              <a:t>«ГОЛОВА»</a:t>
            </a:r>
            <a:br>
              <a:rPr lang="ru-RU" b="1"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r>
              <a:rPr lang="ru-RU" dirty="0">
                <a:latin typeface="Times New Roman" pitchFamily="18" charset="0"/>
                <a:cs typeface="Times New Roman" pitchFamily="18" charset="0"/>
              </a:rPr>
              <a:t>Встаньте прямо, свободно расправьте плечи, голову откиньте назад. Постарайтесь почувствовать, в какой части головы локализовано ощущение тяжести. Представьте, что на вас надет громоздкий головной убор, который давит на голову в том месте, в котором вы чувствуете тяжесть. Мысленно снимите этот головной убор и выразительно, эмоционально бросьте его на пол. Потрясите головой, расправьте рукой волосы, а затем «бросьте» руки вниз, как бы избавляясь от головной боли. </a:t>
            </a:r>
          </a:p>
          <a:p>
            <a:endParaRPr lang="ru-RU" dirty="0"/>
          </a:p>
        </p:txBody>
      </p:sp>
    </p:spTree>
    <p:extLst>
      <p:ext uri="{BB962C8B-B14F-4D97-AF65-F5344CB8AC3E}">
        <p14:creationId xmlns:p14="http://schemas.microsoft.com/office/powerpoint/2010/main" val="124943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 y="0"/>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Times New Roman" pitchFamily="18" charset="0"/>
                <a:cs typeface="Times New Roman" pitchFamily="18" charset="0"/>
              </a:rPr>
              <a:t>«ПРОБЛЕМА»</a:t>
            </a:r>
            <a:br>
              <a:rPr lang="ru-RU" b="1"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r>
              <a:rPr lang="ru-RU" dirty="0">
                <a:latin typeface="Times New Roman" pitchFamily="18" charset="0"/>
                <a:cs typeface="Times New Roman" pitchFamily="18" charset="0"/>
              </a:rPr>
              <a:t>Выберите место и время, когда никто не будет вас отвлекать. Сядьте, закройте глаза. Не обращайте внимания на посторонние звуки. Представьте проблемную ситуацию, которая вас беспокоит. Поместите эту ситуацию в воображаемое зеркало или на экран телевизора. Вы выступаете в качестве зрителя, хотя и можете быть среди действующих лиц на экране или в зеркале. Включите в «картинку» своих ближайших друзей и родственников, постепенно расширяйте и включайте соседей, знакомых </a:t>
            </a:r>
          </a:p>
          <a:p>
            <a:endParaRPr lang="ru-RU" dirty="0"/>
          </a:p>
        </p:txBody>
      </p:sp>
    </p:spTree>
    <p:extLst>
      <p:ext uri="{BB962C8B-B14F-4D97-AF65-F5344CB8AC3E}">
        <p14:creationId xmlns:p14="http://schemas.microsoft.com/office/powerpoint/2010/main" val="56361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51172" y="2967335"/>
            <a:ext cx="72416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380291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allbox.ru/resize/960x854/wallpapers/main/201505/8cf8ddc2988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0923"/>
            <a:ext cx="9144000" cy="6821632"/>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4294967295"/>
          </p:nvPr>
        </p:nvSpPr>
        <p:spPr>
          <a:xfrm>
            <a:off x="457200" y="476672"/>
            <a:ext cx="8229600" cy="5976664"/>
          </a:xfrm>
        </p:spPr>
        <p:txBody>
          <a:bodyPr>
            <a:normAutofit lnSpcReduction="10000"/>
          </a:bodyPr>
          <a:lstStyle/>
          <a:p>
            <a:pPr marL="0" indent="0" algn="just">
              <a:buNone/>
            </a:pPr>
            <a:r>
              <a:rPr lang="ru-RU" dirty="0"/>
              <a:t>    </a:t>
            </a:r>
            <a:r>
              <a:rPr lang="ru-RU" dirty="0">
                <a:latin typeface="Times New Roman" pitchFamily="18" charset="0"/>
                <a:cs typeface="Times New Roman" pitchFamily="18" charset="0"/>
              </a:rPr>
              <a:t>Психологические особенности конфликтного человека таковы, что часто он склонен винить в своих неудачах и постоянных конфликтах не самого себя, а других людей. Он видит конфликт там, где его нет, а при провоцировании конфликта  посредством собственных мыслей переносит свои недостатки на окружающих. Психологически ему значительно проще обвинить другого  «во всех грехах», нежели самому заняться собственным перевоспитанием. Можно ли изменить такого человека?</a:t>
            </a:r>
          </a:p>
        </p:txBody>
      </p:sp>
    </p:spTree>
    <p:extLst>
      <p:ext uri="{BB962C8B-B14F-4D97-AF65-F5344CB8AC3E}">
        <p14:creationId xmlns:p14="http://schemas.microsoft.com/office/powerpoint/2010/main" val="185157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539552" y="188640"/>
            <a:ext cx="8229600" cy="4525963"/>
          </a:xfrm>
        </p:spPr>
        <p:txBody>
          <a:bodyPr>
            <a:noAutofit/>
          </a:bodyPr>
          <a:lstStyle/>
          <a:p>
            <a:pPr marL="0" indent="0" algn="just">
              <a:buNone/>
            </a:pPr>
            <a:r>
              <a:rPr lang="ru-RU" sz="2800" dirty="0">
                <a:latin typeface="Times New Roman" pitchFamily="18" charset="0"/>
                <a:cs typeface="Times New Roman" pitchFamily="18" charset="0"/>
              </a:rPr>
              <a:t>Можно. При условии, что он самостоятельно сознательно захочет измениться. Что же может ему помочь? </a:t>
            </a:r>
          </a:p>
          <a:p>
            <a:pPr marL="0" indent="0" algn="just">
              <a:buNone/>
            </a:pPr>
            <a:r>
              <a:rPr lang="ru-RU" sz="2800" dirty="0">
                <a:latin typeface="Times New Roman" pitchFamily="18" charset="0"/>
                <a:cs typeface="Times New Roman" pitchFamily="18" charset="0"/>
              </a:rPr>
              <a:t>Самому заняться собственным перевоспитанием, развитием у себя коммуникативного самоконтроля и сдержанности.</a:t>
            </a:r>
          </a:p>
          <a:p>
            <a:pPr marL="0" indent="0" algn="just">
              <a:buNone/>
            </a:pPr>
            <a:r>
              <a:rPr lang="ru-RU" sz="2800" dirty="0">
                <a:latin typeface="Times New Roman" pitchFamily="18" charset="0"/>
                <a:cs typeface="Times New Roman" pitchFamily="18" charset="0"/>
              </a:rPr>
              <a:t>Первое – это обратить всю мощную энергию его критического анализа на самого себя. Такой человек должен самому себе задать вопросы: «Что я сам сделал, чтобы данный конфликт возник?», «Какие черты моего характера  вызывают недовольство окружающих людей везде, где бы я ни работал и где бы я ни появлялся?».</a:t>
            </a:r>
          </a:p>
          <a:p>
            <a:pPr marL="0" indent="0">
              <a:buNone/>
            </a:pPr>
            <a:endParaRPr lang="ru-RU" sz="2800" dirty="0">
              <a:latin typeface="Times New Roman" pitchFamily="18" charset="0"/>
              <a:cs typeface="Times New Roman" pitchFamily="18" charset="0"/>
            </a:endParaRPr>
          </a:p>
        </p:txBody>
      </p:sp>
      <p:pic>
        <p:nvPicPr>
          <p:cNvPr id="5124" name="Picture 4" descr="https://img1.picmix.com/output/stamp/thumb/3/4/3/9/169343_e59e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437112"/>
            <a:ext cx="344374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4294967295"/>
          </p:nvPr>
        </p:nvSpPr>
        <p:spPr>
          <a:xfrm>
            <a:off x="457199" y="299315"/>
            <a:ext cx="8229600" cy="4525962"/>
          </a:xfrm>
        </p:spPr>
        <p:txBody>
          <a:bodyPr>
            <a:normAutofit fontScale="85000" lnSpcReduction="10000"/>
          </a:bodyPr>
          <a:lstStyle/>
          <a:p>
            <a:pPr marL="0" indent="0">
              <a:buNone/>
            </a:pPr>
            <a:r>
              <a:rPr lang="ru-RU" sz="3300" b="1" i="1" cap="all" dirty="0">
                <a:latin typeface="Times New Roman" pitchFamily="18" charset="0"/>
                <a:cs typeface="Times New Roman" pitchFamily="18" charset="0"/>
              </a:rPr>
              <a:t>Упражнение «Видеофильм»</a:t>
            </a:r>
            <a:endParaRPr lang="ru-RU" sz="3300" dirty="0">
              <a:latin typeface="Times New Roman" pitchFamily="18" charset="0"/>
              <a:cs typeface="Times New Roman" pitchFamily="18" charset="0"/>
            </a:endParaRPr>
          </a:p>
          <a:p>
            <a:pPr marL="0" indent="0" algn="just">
              <a:buNone/>
            </a:pPr>
            <a:r>
              <a:rPr lang="ru-RU" sz="3300" dirty="0">
                <a:latin typeface="Times New Roman" pitchFamily="18" charset="0"/>
                <a:cs typeface="Times New Roman" pitchFamily="18" charset="0"/>
              </a:rPr>
              <a:t>      У Вас недавно произошел конфликт с коллегой. В своем внутреннем монологе по дороге домой Вы произносите обвинительные речи по отношению к нему и никак не можете избавиться от чувства неприязни к этому человеку. И уже через какое-то время Вам кажется, что человек, с которым у Вас произошел конфликт, имеет все человеческие недостатки  и пороки, которые Вы знаете. Этот человек ужасен, это просто монстр, а не человек! Ему нужно обязательно отомстить!</a:t>
            </a:r>
          </a:p>
          <a:p>
            <a:endParaRPr lang="ru-RU" dirty="0"/>
          </a:p>
        </p:txBody>
      </p:sp>
      <p:pic>
        <p:nvPicPr>
          <p:cNvPr id="9" name="Picture 2" descr="ÐÐ»Ð¾Ð¹, Ð·Ð»Ð¾ÑÑÑ ÐÐ°ÑÑÐµÑ Ð¸Ð· ÐÐ¾ÐºÑÐ¾ÑÐ° ÐÑÐ¾ ÑÐ¼Ð°Ð¹Ð»Ð¸Ðº Ð³Ð¸Ñ Ð°Ð½Ð¸Ð¼Ð°ÑÐ¸Ñ"/>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797152"/>
            <a:ext cx="32766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4294967295"/>
          </p:nvPr>
        </p:nvSpPr>
        <p:spPr>
          <a:xfrm>
            <a:off x="251520" y="332656"/>
            <a:ext cx="8229600" cy="6048672"/>
          </a:xfrm>
        </p:spPr>
        <p:txBody>
          <a:bodyPr>
            <a:normAutofit fontScale="92500" lnSpcReduction="20000"/>
          </a:bodyPr>
          <a:lstStyle/>
          <a:p>
            <a:pPr algn="just"/>
            <a:r>
              <a:rPr lang="ru-RU" sz="3300" dirty="0">
                <a:latin typeface="Times New Roman" pitchFamily="18" charset="0"/>
                <a:cs typeface="Times New Roman" pitchFamily="18" charset="0"/>
              </a:rPr>
              <a:t>Остановитесь! Человек-монстр встречается чрезвычайно редко, разве только в фильмах ужасов. В реальной жизни люди, как правило, обладают и недостатками, и достоинствами. Более того, Вы и сами не свободны от определенных недостатков.</a:t>
            </a:r>
          </a:p>
          <a:p>
            <a:pPr algn="just"/>
            <a:r>
              <a:rPr lang="ru-RU" sz="3300" dirty="0">
                <a:latin typeface="Times New Roman" pitchFamily="18" charset="0"/>
                <a:cs typeface="Times New Roman" pitchFamily="18" charset="0"/>
              </a:rPr>
              <a:t>Придя домой, устройтесь в удобном кресле и закройте глаза. Представьте ситуацию Вашего конфликта, как будто  Вы – режиссер и оператор в одном лице и снимаете видеофильм о своем конфликте. С чего все началось? Наведите свою рефлексивную «видеокамеру» на человека, с которым Вы конфликтовали. Как он вошел? Какое у него было лицо? Какие движения? Что он сказал?</a:t>
            </a:r>
          </a:p>
          <a:p>
            <a:endParaRPr lang="ru-RU" dirty="0"/>
          </a:p>
        </p:txBody>
      </p:sp>
    </p:spTree>
    <p:extLst>
      <p:ext uri="{BB962C8B-B14F-4D97-AF65-F5344CB8AC3E}">
        <p14:creationId xmlns:p14="http://schemas.microsoft.com/office/powerpoint/2010/main" val="25081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461493" y="260648"/>
            <a:ext cx="8229600" cy="6120680"/>
          </a:xfrm>
        </p:spPr>
        <p:txBody>
          <a:bodyPr>
            <a:normAutofit fontScale="92500" lnSpcReduction="20000"/>
          </a:bodyPr>
          <a:lstStyle/>
          <a:p>
            <a:pPr algn="just"/>
            <a:r>
              <a:rPr lang="ru-RU" sz="3300" dirty="0">
                <a:latin typeface="Times New Roman" pitchFamily="18" charset="0"/>
                <a:cs typeface="Times New Roman" pitchFamily="18" charset="0"/>
              </a:rPr>
              <a:t>Теперь переведите «видеокамеру на Вашего партнера». Что он говорит? Что он чувствует? Почему он выражает свой гнев или подавленность? Попробуйте изнутри понять состояние этого человека.</a:t>
            </a:r>
          </a:p>
          <a:p>
            <a:pPr algn="just"/>
            <a:r>
              <a:rPr lang="ru-RU" sz="3300" dirty="0">
                <a:latin typeface="Times New Roman" pitchFamily="18" charset="0"/>
                <a:cs typeface="Times New Roman" pitchFamily="18" charset="0"/>
              </a:rPr>
              <a:t>И снова переведите «видеокамеру» на самого себя. Что Вы сами сделали, чтобы «запустить» этот конфликт? Спокойно и бесстрастно проанализируйте собственное поведение. Выделите те слова и действия, которые, возможно не следовало бы говорить и делать. Почему Вы это все же сделали? Не могли сдержать себя и вовремя остановиться?</a:t>
            </a:r>
          </a:p>
          <a:p>
            <a:endParaRPr lang="ru-RU" dirty="0"/>
          </a:p>
        </p:txBody>
      </p:sp>
    </p:spTree>
    <p:extLst>
      <p:ext uri="{BB962C8B-B14F-4D97-AF65-F5344CB8AC3E}">
        <p14:creationId xmlns:p14="http://schemas.microsoft.com/office/powerpoint/2010/main" val="217158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4294967295"/>
          </p:nvPr>
        </p:nvSpPr>
        <p:spPr>
          <a:xfrm>
            <a:off x="0" y="188640"/>
            <a:ext cx="8229600" cy="5937523"/>
          </a:xfrm>
        </p:spPr>
        <p:txBody>
          <a:bodyPr>
            <a:normAutofit/>
          </a:bodyPr>
          <a:lstStyle/>
          <a:p>
            <a:pPr algn="just"/>
            <a:r>
              <a:rPr lang="ru-RU" sz="2800" dirty="0">
                <a:latin typeface="Times New Roman" pitchFamily="18" charset="0"/>
                <a:cs typeface="Times New Roman" pitchFamily="18" charset="0"/>
              </a:rPr>
              <a:t>Преувеличили причину? Или просто Вам показалось то, чего в действительности не было? Вы приписали своему партнеру тот смысл и значения, которые он не имел в виду? Вы перенесли на него свое раздраженное состояние и на какое-то время потеряли дистанцию, которая разделяет Вас и его: в запале гнева Вам показалось, что он – это Вы, такой же раздраженный и неуравновешенный, каким в этот момент были Вы сами. </a:t>
            </a:r>
          </a:p>
          <a:p>
            <a:endParaRPr lang="ru-RU" dirty="0"/>
          </a:p>
        </p:txBody>
      </p:sp>
    </p:spTree>
    <p:extLst>
      <p:ext uri="{BB962C8B-B14F-4D97-AF65-F5344CB8AC3E}">
        <p14:creationId xmlns:p14="http://schemas.microsoft.com/office/powerpoint/2010/main" val="217158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dog.ru/wallpapers/12/11/445237592406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93" y="-53152"/>
            <a:ext cx="9144000" cy="689622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0" y="116632"/>
            <a:ext cx="8229600" cy="6009531"/>
          </a:xfrm>
        </p:spPr>
        <p:txBody>
          <a:bodyPr/>
          <a:lstStyle/>
          <a:p>
            <a:pPr algn="just"/>
            <a:r>
              <a:rPr lang="ru-RU" sz="2800" dirty="0">
                <a:latin typeface="Times New Roman" pitchFamily="18" charset="0"/>
                <a:cs typeface="Times New Roman" pitchFamily="18" charset="0"/>
              </a:rPr>
              <a:t>Отделите себя от человека, с которым Вы конфликтовали, и займитесь собственным образом. От каких черт характера Вам было бы желательно избавиться, чтобы такая ситуация не повторялась? Что следует изменить в самом себе, чтобы меньше в дальнейшем конфликтовать с людьми и стать более гибким, уравновешенным, терпеливым и доброжелательным?</a:t>
            </a:r>
          </a:p>
          <a:p>
            <a:endParaRPr lang="ru-RU" dirty="0"/>
          </a:p>
        </p:txBody>
      </p:sp>
    </p:spTree>
    <p:extLst>
      <p:ext uri="{BB962C8B-B14F-4D97-AF65-F5344CB8AC3E}">
        <p14:creationId xmlns:p14="http://schemas.microsoft.com/office/powerpoint/2010/main" val="21715828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1433</Words>
  <Application>Microsoft Office PowerPoint</Application>
  <PresentationFormat>Экран (4:3)</PresentationFormat>
  <Paragraphs>57</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Cambria</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КОНФЛИКТНАЯ СИТУАЦИЯ-ЭТО СТРЕСС</vt:lpstr>
      <vt:lpstr>ТИП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ТЕСТ  НА СТРЕССОУСТОЙЧИВОСТЬ</vt:lpstr>
      <vt:lpstr>УПРАЖНЕНИЯ, КОТОРЫЕ ПОМОГУТ ПОВЫСИТЬ СТРЕССОУСТОЙЧИВОСТЬ </vt:lpstr>
      <vt:lpstr>«ПРОЩАЙ, ПЛОХОЕ НАСТРОЕНИЕ» </vt:lpstr>
      <vt:lpstr>«ПОЛЫЙ ЦИЛИНДР» </vt:lpstr>
      <vt:lpstr>«РУКИ» </vt:lpstr>
      <vt:lpstr>«ГОЛОВА» </vt:lpstr>
      <vt:lpstr>«ПРОБЛЕМА»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Сказка</cp:lastModifiedBy>
  <cp:revision>32</cp:revision>
  <dcterms:created xsi:type="dcterms:W3CDTF">2019-01-16T00:07:22Z</dcterms:created>
  <dcterms:modified xsi:type="dcterms:W3CDTF">2023-05-14T03:53:27Z</dcterms:modified>
</cp:coreProperties>
</file>