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30F0-B5C5-4176-B0A3-5B2B0659A1B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AD4-4B95-4C66-BF59-A99CF7923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30F0-B5C5-4176-B0A3-5B2B0659A1B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AD4-4B95-4C66-BF59-A99CF7923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30F0-B5C5-4176-B0A3-5B2B0659A1B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AD4-4B95-4C66-BF59-A99CF7923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30F0-B5C5-4176-B0A3-5B2B0659A1B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AD4-4B95-4C66-BF59-A99CF7923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30F0-B5C5-4176-B0A3-5B2B0659A1B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AD4-4B95-4C66-BF59-A99CF7923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30F0-B5C5-4176-B0A3-5B2B0659A1B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AD4-4B95-4C66-BF59-A99CF7923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30F0-B5C5-4176-B0A3-5B2B0659A1B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AD4-4B95-4C66-BF59-A99CF7923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30F0-B5C5-4176-B0A3-5B2B0659A1B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AD4-4B95-4C66-BF59-A99CF7923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30F0-B5C5-4176-B0A3-5B2B0659A1B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AD4-4B95-4C66-BF59-A99CF7923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30F0-B5C5-4176-B0A3-5B2B0659A1B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AD4-4B95-4C66-BF59-A99CF7923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30F0-B5C5-4176-B0A3-5B2B0659A1B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AD4-4B95-4C66-BF59-A99CF7923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330F0-B5C5-4176-B0A3-5B2B0659A1B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06AD4-4B95-4C66-BF59-A99CF7923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5202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Bookman Old Style" pitchFamily="18" charset="0"/>
              </a:rPr>
              <a:t>Воронежская матрешка</a:t>
            </a:r>
            <a:endParaRPr lang="ru-RU" sz="4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95936" y="5229200"/>
            <a:ext cx="4928592" cy="146456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Педагог МБУДО ЦДО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 «Реальная школа</a:t>
            </a: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», г.Воронеж</a:t>
            </a:r>
            <a:endParaRPr lang="ru-RU" sz="20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r"/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Филатова Елена Васильевна</a:t>
            </a:r>
            <a:endParaRPr lang="ru-RU" sz="2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атвеев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34" r="5534"/>
          <a:stretch>
            <a:fillRect/>
          </a:stretch>
        </p:blipFill>
        <p:spPr>
          <a:xfrm>
            <a:off x="1979712" y="1988840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8208912" cy="187220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FFFF00"/>
                </a:solidFill>
                <a:latin typeface="Bookman Old Style" pitchFamily="18" charset="0"/>
              </a:rPr>
              <a:t>В отличии от традиционных центров росписи матрешки у воронежской матрешки есть  автор. </a:t>
            </a:r>
          </a:p>
          <a:p>
            <a:pPr algn="just"/>
            <a:r>
              <a:rPr lang="ru-RU" sz="1800" dirty="0" smtClean="0">
                <a:solidFill>
                  <a:srgbClr val="FFFF00"/>
                </a:solidFill>
                <a:latin typeface="Bookman Old Style" pitchFamily="18" charset="0"/>
              </a:rPr>
              <a:t>Идея создания принадлежит Матвеевой Елене Геннадьевне</a:t>
            </a:r>
          </a:p>
          <a:p>
            <a:pPr algn="just"/>
            <a:r>
              <a:rPr lang="ru-RU" sz="1800" dirty="0" smtClean="0">
                <a:solidFill>
                  <a:srgbClr val="FFFF00"/>
                </a:solidFill>
                <a:latin typeface="Bookman Old Style" pitchFamily="18" charset="0"/>
              </a:rPr>
              <a:t>Появилась матрешка в 1969 году</a:t>
            </a:r>
            <a:endParaRPr lang="ru-RU" sz="18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20409_1057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469" r="7469"/>
          <a:stretch>
            <a:fillRect/>
          </a:stretch>
        </p:blipFill>
        <p:spPr>
          <a:xfrm>
            <a:off x="1835696" y="2132856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8496944" cy="1772816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</a:rPr>
              <a:t>Одной из самых известных работ Е.Г.Матвеевой является матрешка «Свадьба»</a:t>
            </a:r>
          </a:p>
          <a:p>
            <a:pPr algn="just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</a:rPr>
              <a:t>Представляет она собой комплект из 7-ми куколок: Сваха, Жених, Невеста, Отец невесты, Мать жениха, Дружка, и Подружка невесты</a:t>
            </a:r>
          </a:p>
          <a:p>
            <a:pPr algn="just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</a:rPr>
              <a:t>Данная работа была представлена на конкурсе «Моя Россия, мой мир», проводившемся ООН в 1996 году, и вошла  в список 30-ти лучших работ из России</a:t>
            </a:r>
            <a:endParaRPr lang="ru-RU" sz="16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матрешк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641" r="6641"/>
          <a:stretch>
            <a:fillRect/>
          </a:stretch>
        </p:blipFill>
        <p:spPr>
          <a:xfrm>
            <a:off x="3851920" y="1340768"/>
            <a:ext cx="5054352" cy="37907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268760"/>
            <a:ext cx="3312368" cy="519147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FFFF00"/>
                </a:solidFill>
                <a:latin typeface="Bookman Old Style" pitchFamily="18" charset="0"/>
              </a:rPr>
              <a:t>Особенности:</a:t>
            </a:r>
          </a:p>
          <a:p>
            <a:pPr algn="just"/>
            <a:r>
              <a:rPr lang="ru-RU" sz="1800" dirty="0" smtClean="0">
                <a:solidFill>
                  <a:srgbClr val="FFFF00"/>
                </a:solidFill>
                <a:latin typeface="Bookman Old Style" pitchFamily="18" charset="0"/>
              </a:rPr>
              <a:t>Матрешка имеет  яйцеобразную форму</a:t>
            </a:r>
          </a:p>
          <a:p>
            <a:pPr algn="just"/>
            <a:r>
              <a:rPr lang="ru-RU" sz="1800" dirty="0" smtClean="0">
                <a:solidFill>
                  <a:srgbClr val="FFFF00"/>
                </a:solidFill>
                <a:latin typeface="Bookman Old Style" pitchFamily="18" charset="0"/>
              </a:rPr>
              <a:t>Одеты матрешки в народные костюмы Воронежской губернии</a:t>
            </a:r>
          </a:p>
          <a:p>
            <a:pPr algn="just"/>
            <a:r>
              <a:rPr lang="ru-RU" sz="1800" dirty="0" smtClean="0">
                <a:solidFill>
                  <a:srgbClr val="FFFF00"/>
                </a:solidFill>
                <a:latin typeface="Bookman Old Style" pitchFamily="18" charset="0"/>
              </a:rPr>
              <a:t>Неизменным атрибутом  стал </a:t>
            </a:r>
            <a:r>
              <a:rPr lang="ru-RU" sz="1800" dirty="0" err="1" smtClean="0">
                <a:solidFill>
                  <a:srgbClr val="FFFF00"/>
                </a:solidFill>
                <a:latin typeface="Bookman Old Style" pitchFamily="18" charset="0"/>
              </a:rPr>
              <a:t>барановский</a:t>
            </a:r>
            <a:r>
              <a:rPr lang="ru-RU" sz="1800" dirty="0" smtClean="0">
                <a:solidFill>
                  <a:srgbClr val="FFFF00"/>
                </a:solidFill>
                <a:latin typeface="Bookman Old Style" pitchFamily="18" charset="0"/>
              </a:rPr>
              <a:t> платок, очень любимый в  Воронежской губернии</a:t>
            </a:r>
            <a:endParaRPr lang="ru-RU" sz="18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30215_22465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780" r="7780"/>
          <a:stretch>
            <a:fillRect/>
          </a:stretch>
        </p:blipFill>
        <p:spPr>
          <a:xfrm>
            <a:off x="2123728" y="2629254"/>
            <a:ext cx="5112568" cy="38344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260648"/>
            <a:ext cx="7920880" cy="201622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</a:rPr>
              <a:t>Народный костюм Воронежской губернии очень разнообразен и может значительно отличаться друг от друга в разных уездах. Связано это с тем, что в  результате сложных миграционных процессов Воронежские земли заселялись выходцами из различных мест России и Малороссии. К тому же состав переселенцев был  неоднородным и в социальном отношении. Каждая этническая группа сохраняла свою самобытность, традиции и устои.</a:t>
            </a:r>
          </a:p>
          <a:p>
            <a:pPr algn="just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</a:rPr>
              <a:t>Воронежские матрешки показывают все многообразие и красоту народного костюма</a:t>
            </a:r>
            <a:endParaRPr lang="ru-RU" sz="16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FFFF00"/>
                </a:solidFill>
                <a:latin typeface="Bookman Old Style" pitchFamily="18" charset="0"/>
              </a:rPr>
              <a:t>В настоящее время росписью матрешек занимаются ученицы Елены Геннадьевны Матвеевой.  </a:t>
            </a:r>
            <a:br>
              <a:rPr lang="ru-RU" sz="1800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Bookman Old Style" pitchFamily="18" charset="0"/>
              </a:rPr>
              <a:t>А воронежская матрешка стала настоящим туристическим и региональным символом области</a:t>
            </a:r>
            <a:br>
              <a:rPr lang="ru-RU" sz="1800" dirty="0" smtClean="0">
                <a:solidFill>
                  <a:srgbClr val="FFFF00"/>
                </a:solidFill>
                <a:latin typeface="Bookman Old Style" pitchFamily="18" charset="0"/>
              </a:rPr>
            </a:br>
            <a:endParaRPr lang="ru-RU" sz="18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10" name="Содержимое 8" descr="IMG_20230505_120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221088"/>
            <a:ext cx="3578197" cy="2386657"/>
          </a:xfrm>
          <a:prstGeom prst="rect">
            <a:avLst/>
          </a:prstGeom>
        </p:spPr>
      </p:pic>
      <p:pic>
        <p:nvPicPr>
          <p:cNvPr id="9" name="Содержимое 8" descr="IMG_20230505_120058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16000"/>
          </a:blip>
          <a:stretch>
            <a:fillRect/>
          </a:stretch>
        </p:blipFill>
        <p:spPr>
          <a:xfrm>
            <a:off x="4860032" y="1988840"/>
            <a:ext cx="3816424" cy="2841677"/>
          </a:xfrm>
        </p:spPr>
      </p:pic>
      <p:pic>
        <p:nvPicPr>
          <p:cNvPr id="8" name="Содержимое 7" descr="афанасенко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899592" y="1556792"/>
            <a:ext cx="3456384" cy="28218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Bookman Old Style" pitchFamily="18" charset="0"/>
              </a:rPr>
              <a:t>Спасибо за внимание</a:t>
            </a:r>
            <a:endParaRPr lang="ru-RU" sz="36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Bookman Old Style" pitchFamily="18" charset="0"/>
              </a:rPr>
              <a:t>Первая матрешка</a:t>
            </a:r>
            <a:endParaRPr lang="ru-RU" sz="36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  <a:buNone/>
            </a:pPr>
            <a:r>
              <a:rPr lang="ru-RU" sz="2800" dirty="0" smtClean="0">
                <a:solidFill>
                  <a:srgbClr val="FFFF00"/>
                </a:solidFill>
                <a:latin typeface="Bookman Old Style" pitchFamily="18" charset="0"/>
              </a:rPr>
              <a:t>        Первая матрешка появилась в России в 1890 году в мастерской усадьбы Абрамцево. Владельцем усадьбы был Савва Мамонтов, знаменитый промышленник и меценат</a:t>
            </a:r>
            <a:endParaRPr lang="ru-RU" sz="28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Bookman Old Style" pitchFamily="18" charset="0"/>
              </a:rPr>
              <a:t>Выточил заготовку токарь Василий Петрович </a:t>
            </a:r>
            <a:r>
              <a:rPr lang="ru-RU" sz="2800" dirty="0" err="1" smtClean="0">
                <a:solidFill>
                  <a:srgbClr val="FFFF00"/>
                </a:solidFill>
                <a:latin typeface="Bookman Old Style" pitchFamily="18" charset="0"/>
              </a:rPr>
              <a:t>Звездочкин</a:t>
            </a:r>
            <a:endParaRPr lang="ru-RU" sz="28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IMG_20191016_0045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3888432" cy="486054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Bookman Old Style" pitchFamily="18" charset="0"/>
              </a:rPr>
              <a:t>расписал куколок художник Сергей Малютин</a:t>
            </a:r>
            <a:endParaRPr lang="ru-RU" sz="28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IMG_20230425_1528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332656"/>
            <a:ext cx="5567244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None/>
            </a:pPr>
            <a:r>
              <a:rPr lang="ru-RU" sz="2800" dirty="0" smtClean="0">
                <a:solidFill>
                  <a:srgbClr val="FFFF00"/>
                </a:solidFill>
                <a:latin typeface="Bookman Old Style" pitchFamily="18" charset="0"/>
              </a:rPr>
              <a:t>Почти до конца </a:t>
            </a: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XIX </a:t>
            </a:r>
            <a:r>
              <a:rPr lang="ru-RU" sz="2800" dirty="0" smtClean="0">
                <a:solidFill>
                  <a:srgbClr val="FFFF00"/>
                </a:solidFill>
                <a:latin typeface="Bookman Old Style" pitchFamily="18" charset="0"/>
              </a:rPr>
              <a:t>века матрешки изготовляли в мастерской «Детское воспитание» </a:t>
            </a:r>
            <a:r>
              <a:rPr lang="ru-RU" sz="2800" dirty="0">
                <a:solidFill>
                  <a:srgbClr val="FFFF00"/>
                </a:solidFill>
                <a:latin typeface="Bookman Old Style" pitchFamily="18" charset="0"/>
              </a:rPr>
              <a:t>в</a:t>
            </a:r>
            <a:r>
              <a:rPr lang="ru-RU" sz="2800" dirty="0" smtClean="0">
                <a:solidFill>
                  <a:srgbClr val="FFFF00"/>
                </a:solidFill>
                <a:latin typeface="Bookman Old Style" pitchFamily="18" charset="0"/>
              </a:rPr>
              <a:t> Абрамцево.</a:t>
            </a:r>
          </a:p>
          <a:p>
            <a:pPr algn="just">
              <a:lnSpc>
                <a:spcPct val="200000"/>
              </a:lnSpc>
              <a:buNone/>
            </a:pPr>
            <a:r>
              <a:rPr lang="ru-RU" sz="2800" dirty="0" smtClean="0">
                <a:solidFill>
                  <a:srgbClr val="FFFF00"/>
                </a:solidFill>
                <a:latin typeface="Bookman Old Style" pitchFamily="18" charset="0"/>
              </a:rPr>
              <a:t>После закрытия мастерской изготовление игрушки перенесли в Сергиев Посад</a:t>
            </a:r>
            <a:endParaRPr lang="ru-RU" sz="28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560840" cy="6926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Bookman Old Style" pitchFamily="18" charset="0"/>
              </a:rPr>
              <a:t>Сергиево-Посадская (</a:t>
            </a:r>
            <a:r>
              <a:rPr lang="ru-RU" sz="2400" dirty="0" err="1" smtClean="0">
                <a:solidFill>
                  <a:srgbClr val="FFFF00"/>
                </a:solidFill>
                <a:latin typeface="Bookman Old Style" pitchFamily="18" charset="0"/>
              </a:rPr>
              <a:t>Загорская</a:t>
            </a:r>
            <a:r>
              <a:rPr lang="ru-RU" sz="2400" dirty="0" smtClean="0">
                <a:solidFill>
                  <a:srgbClr val="FFFF00"/>
                </a:solidFill>
                <a:latin typeface="Bookman Old Style" pitchFamily="18" charset="0"/>
              </a:rPr>
              <a:t> матрешка)</a:t>
            </a:r>
            <a:endParaRPr lang="ru-RU" sz="2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IMG_20230425_1553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216" r="7216"/>
          <a:stretch>
            <a:fillRect/>
          </a:stretch>
        </p:blipFill>
        <p:spPr>
          <a:xfrm>
            <a:off x="3635896" y="1268760"/>
            <a:ext cx="5280587" cy="396044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3168352" cy="43204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>Матрешки представляют собой девушек, облаченных в простые , украшенные незамысловатыми узорами, платки, в прикрытые передниками кофты или сарафаны. Куколки иногда удерживают одной или двумя руками корзинки. Из-под завязанных узлом платков обычно виднеются две пряди волос</a:t>
            </a:r>
            <a:r>
              <a:rPr lang="ru-RU" dirty="0" smtClean="0">
                <a:latin typeface="Bookman Old Style" pitchFamily="18" charset="0"/>
              </a:rPr>
              <a:t>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Bookman Old Style" pitchFamily="18" charset="0"/>
              </a:rPr>
              <a:t>Семеновская матрешка</a:t>
            </a:r>
            <a:endParaRPr lang="ru-RU" sz="2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матрешк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312" b="6312"/>
          <a:stretch>
            <a:fillRect/>
          </a:stretch>
        </p:blipFill>
        <p:spPr>
          <a:xfrm>
            <a:off x="4067944" y="1124744"/>
            <a:ext cx="4896544" cy="36724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4032448" cy="532859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FF00"/>
                </a:solidFill>
                <a:latin typeface="Bookman Old Style" pitchFamily="18" charset="0"/>
              </a:rPr>
              <a:t>Особенности:</a:t>
            </a:r>
          </a:p>
          <a:p>
            <a:r>
              <a:rPr lang="ru-RU" sz="1800" dirty="0" smtClean="0">
                <a:solidFill>
                  <a:srgbClr val="FFFF00"/>
                </a:solidFill>
                <a:latin typeface="Bookman Old Style" pitchFamily="18" charset="0"/>
              </a:rPr>
              <a:t>статность формы куклы и более тонкий, нежели, например, у </a:t>
            </a:r>
            <a:r>
              <a:rPr lang="ru-RU" sz="1800" dirty="0" err="1" smtClean="0">
                <a:solidFill>
                  <a:srgbClr val="FFFF00"/>
                </a:solidFill>
                <a:latin typeface="Bookman Old Style" pitchFamily="18" charset="0"/>
              </a:rPr>
              <a:t>сергиевской</a:t>
            </a:r>
            <a:r>
              <a:rPr lang="ru-RU" sz="1800" dirty="0" smtClean="0">
                <a:solidFill>
                  <a:srgbClr val="FFFF00"/>
                </a:solidFill>
                <a:latin typeface="Bookman Old Style" pitchFamily="18" charset="0"/>
              </a:rPr>
              <a:t> матрешки, верх;</a:t>
            </a:r>
          </a:p>
          <a:p>
            <a:r>
              <a:rPr lang="ru-RU" sz="1800" dirty="0" smtClean="0">
                <a:solidFill>
                  <a:srgbClr val="FFFF00"/>
                </a:solidFill>
                <a:latin typeface="Bookman Old Style" pitchFamily="18" charset="0"/>
              </a:rPr>
              <a:t>существенный объем не закрашенных участков;</a:t>
            </a:r>
          </a:p>
          <a:p>
            <a:r>
              <a:rPr lang="ru-RU" sz="1800" dirty="0" smtClean="0">
                <a:solidFill>
                  <a:srgbClr val="FFFF00"/>
                </a:solidFill>
                <a:latin typeface="Bookman Old Style" pitchFamily="18" charset="0"/>
              </a:rPr>
              <a:t>центральным элементом изделия является передник с большими цветами;</a:t>
            </a:r>
          </a:p>
          <a:p>
            <a:r>
              <a:rPr lang="ru-RU" sz="1800" dirty="0" smtClean="0">
                <a:solidFill>
                  <a:srgbClr val="FFFF00"/>
                </a:solidFill>
                <a:latin typeface="Bookman Old Style" pitchFamily="18" charset="0"/>
              </a:rPr>
              <a:t>доминирование в оформлении куклы красного, синего и желтого оттенков, применяемых при раскрашивании сарафана, платка, фартука</a:t>
            </a:r>
          </a:p>
          <a:p>
            <a:r>
              <a:rPr lang="ru-RU" sz="1800" dirty="0" smtClean="0">
                <a:solidFill>
                  <a:srgbClr val="FFFF00"/>
                </a:solidFill>
                <a:latin typeface="Bookman Old Style" pitchFamily="18" charset="0"/>
              </a:rPr>
              <a:t>незначительная асимметричность расположения букета (со смещением вправо)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rgbClr val="FFFF00"/>
                </a:solidFill>
                <a:latin typeface="Bookman Old Style" pitchFamily="18" charset="0"/>
              </a:rPr>
              <a:t>Полхов-майданская</a:t>
            </a:r>
            <a:r>
              <a:rPr lang="ru-RU" sz="2400" dirty="0" smtClean="0">
                <a:solidFill>
                  <a:srgbClr val="FFFF00"/>
                </a:solidFill>
                <a:latin typeface="Bookman Old Style" pitchFamily="18" charset="0"/>
              </a:rPr>
              <a:t> матрешка</a:t>
            </a:r>
            <a:endParaRPr lang="ru-RU" sz="2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матрех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14" b="3114"/>
          <a:stretch>
            <a:fillRect/>
          </a:stretch>
        </p:blipFill>
        <p:spPr>
          <a:xfrm>
            <a:off x="4283968" y="1628800"/>
            <a:ext cx="4608512" cy="34563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3744416" cy="5688632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</a:rPr>
              <a:t>Особенности:</a:t>
            </a:r>
          </a:p>
          <a:p>
            <a:pPr algn="just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</a:rPr>
              <a:t>Удлиненная форма с длинной маленькой головой</a:t>
            </a:r>
          </a:p>
          <a:p>
            <a:pPr algn="just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</a:rPr>
              <a:t>Вместо сарафана на ней овальный передник, украшенный зеленой веткой с крупными яркими цветами.</a:t>
            </a:r>
          </a:p>
          <a:p>
            <a:pPr algn="just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</a:rPr>
              <a:t> На голове не платок, завязанный под подбородком, а скорее, оригинальная, мягко спадающая на плечи накидка, из-под которой обычно выбиваются завитые кудри. Это характерная деталь убора местных женщин.</a:t>
            </a:r>
          </a:p>
          <a:p>
            <a:pPr algn="just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</a:rPr>
              <a:t>В росписи преобладает сочетание следующих цветов: желтый и темно-синий или холодно-красный и зеленый.</a:t>
            </a:r>
          </a:p>
          <a:p>
            <a:pPr algn="just"/>
            <a:r>
              <a:rPr lang="ru-RU" sz="1600" dirty="0" smtClean="0">
                <a:solidFill>
                  <a:srgbClr val="FFFF00"/>
                </a:solidFill>
                <a:latin typeface="Bookman Old Style" pitchFamily="18" charset="0"/>
              </a:rPr>
              <a:t> Самый распространенный цветок – роза в разных вариациях, а также мак, шиповник, георгин. Приоритетный фон для изображения растительного орнамента – желтый. Рисунок, как правило, имеет четко очерченный черный контур</a:t>
            </a:r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>. </a:t>
            </a:r>
            <a:endParaRPr lang="ru-RU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486400" cy="7200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Воронежская матрешка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воронеж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412776"/>
            <a:ext cx="6241487" cy="468111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498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Воронежская матрешка</vt:lpstr>
      <vt:lpstr>Первая матрешка</vt:lpstr>
      <vt:lpstr>Выточил заготовку токарь Василий Петрович Звездочкин</vt:lpstr>
      <vt:lpstr>расписал куколок художник Сергей Малютин</vt:lpstr>
      <vt:lpstr>Слайд 5</vt:lpstr>
      <vt:lpstr>Сергиево-Посадская (Загорская матрешка)</vt:lpstr>
      <vt:lpstr>Семеновская матрешка</vt:lpstr>
      <vt:lpstr>Полхов-майданская матрешка</vt:lpstr>
      <vt:lpstr>Воронежская матрешка</vt:lpstr>
      <vt:lpstr>Слайд 10</vt:lpstr>
      <vt:lpstr>Слайд 11</vt:lpstr>
      <vt:lpstr>Слайд 12</vt:lpstr>
      <vt:lpstr>Слайд 13</vt:lpstr>
      <vt:lpstr>В настоящее время росписью матрешек занимаются ученицы Елены Геннадьевны Матвеевой.   А воронежская матрешка стала настоящим туристическим и региональным символом области </vt:lpstr>
      <vt:lpstr>Спасибо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Реальная школа</dc:creator>
  <cp:lastModifiedBy>Реальная школа</cp:lastModifiedBy>
  <cp:revision>17</cp:revision>
  <dcterms:created xsi:type="dcterms:W3CDTF">2023-04-25T12:06:54Z</dcterms:created>
  <dcterms:modified xsi:type="dcterms:W3CDTF">2023-05-10T07:04:15Z</dcterms:modified>
</cp:coreProperties>
</file>