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85" r:id="rId22"/>
    <p:sldId id="279" r:id="rId23"/>
    <p:sldId id="280" r:id="rId24"/>
    <p:sldId id="281" r:id="rId25"/>
    <p:sldId id="282" r:id="rId26"/>
    <p:sldId id="283" r:id="rId27"/>
    <p:sldId id="284" r:id="rId28"/>
    <p:sldId id="28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2947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4085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2528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5373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9825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5454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2740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7665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2405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1015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3497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106E36-FD25-4E2D-B0AA-010F637433A0}" type="datetimeFigureOut">
              <a:rPr lang="ru-RU" smtClean="0"/>
              <a:pPr/>
              <a:t>10.05.2023</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2969190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ru-RU" altLang="ru-RU"/>
          </a:p>
        </p:txBody>
      </p:sp>
      <p:sp>
        <p:nvSpPr>
          <p:cNvPr id="2051" name="Rectangle 3"/>
          <p:cNvSpPr>
            <a:spLocks noGrp="1" noChangeArrowheads="1"/>
          </p:cNvSpPr>
          <p:nvPr>
            <p:ph type="subTitle" idx="1"/>
          </p:nvPr>
        </p:nvSpPr>
        <p:spPr/>
        <p:txBody>
          <a:bodyPr/>
          <a:lstStyle/>
          <a:p>
            <a:pPr eaLnBrk="1" hangingPunct="1"/>
            <a:endParaRPr lang="ru-RU" altLang="ru-RU"/>
          </a:p>
        </p:txBody>
      </p:sp>
      <p:pic>
        <p:nvPicPr>
          <p:cNvPr id="2052" name="Picture 4" descr="den_pobedy_str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4" name="Picture 3"/>
          <p:cNvPicPr>
            <a:picLocks noChangeAspect="1" noChangeArrowheads="1"/>
          </p:cNvPicPr>
          <p:nvPr/>
        </p:nvPicPr>
        <p:blipFill rotWithShape="1">
          <a:blip r:embed="rId3" cstate="print"/>
          <a:srcRect l="5320" r="3380" b="-10"/>
          <a:stretch>
            <a:fillRect/>
          </a:stretch>
        </p:blipFill>
        <p:spPr>
          <a:xfrm>
            <a:off x="6948265" y="1664804"/>
            <a:ext cx="1872208" cy="2555964"/>
          </a:xfrm>
          <a:prstGeom prst="rect">
            <a:avLst/>
          </a:prstGeom>
          <a:ln w="88900" cap="sq">
            <a:noFill/>
            <a:miter/>
          </a:ln>
          <a:effectLst>
            <a:glow rad="190500">
              <a:schemeClr val="accent2">
                <a:satMod val="175000"/>
                <a:alpha val="50000"/>
              </a:schemeClr>
            </a:glow>
            <a:outerShdw blurRad="127000" dist="127000" dir="2700000" algn="tr" rotWithShape="0">
              <a:prstClr val="black">
                <a:alpha val="40000"/>
              </a:prstClr>
            </a:outerShdw>
          </a:effectLst>
        </p:spPr>
      </p:pic>
      <p:sp>
        <p:nvSpPr>
          <p:cNvPr id="5" name="TextBox 5"/>
          <p:cNvSpPr txBox="1"/>
          <p:nvPr/>
        </p:nvSpPr>
        <p:spPr>
          <a:xfrm>
            <a:off x="0" y="332656"/>
            <a:ext cx="9120336" cy="846539"/>
          </a:xfrm>
          <a:prstGeom prst="rect">
            <a:avLst/>
          </a:prstGeom>
          <a:noFill/>
        </p:spPr>
        <p:txBody>
          <a:bodyPr wrap="square">
            <a:spAutoFit/>
          </a:bodyPr>
          <a:lstStyle/>
          <a:p>
            <a:pPr algn="ctr">
              <a:buClr>
                <a:srgbClr val="C00000"/>
              </a:buClr>
              <a:buNone/>
              <a:defRPr/>
            </a:pPr>
            <a:r>
              <a:rPr lang="ru-RU" sz="5000">
                <a:ln w="25400" cap="flat" cmpd="sng" algn="ctr">
                  <a:solidFill>
                    <a:schemeClr val="accent2">
                      <a:shade val="20000"/>
                    </a:schemeClr>
                  </a:solidFill>
                  <a:prstDash val="solid"/>
                  <a:round/>
                </a:ln>
                <a:solidFill>
                  <a:schemeClr val="accent2"/>
                </a:solidFill>
                <a:effectLst>
                  <a:outerShdw blurRad="76200" dist="76200" algn="ctr" rotWithShape="0">
                    <a:srgbClr val="000000">
                      <a:alpha val="50000"/>
                    </a:srgbClr>
                  </a:outerShdw>
                </a:effectLst>
                <a:latin typeface="+mj-lt"/>
                <a:ea typeface="+mj-ea"/>
                <a:cs typeface="+mj-cs"/>
              </a:rPr>
              <a:t>Алешков Сергей</a:t>
            </a:r>
          </a:p>
        </p:txBody>
      </p:sp>
      <p:sp>
        <p:nvSpPr>
          <p:cNvPr id="6" name="TextBox 8"/>
          <p:cNvSpPr txBox="1"/>
          <p:nvPr/>
        </p:nvSpPr>
        <p:spPr>
          <a:xfrm>
            <a:off x="395536" y="1224320"/>
            <a:ext cx="6528556" cy="3354765"/>
          </a:xfrm>
          <a:prstGeom prst="rect">
            <a:avLst/>
          </a:prstGeom>
          <a:noFill/>
        </p:spPr>
        <p:txBody>
          <a:bodyPr wrap="square">
            <a:spAutoFit/>
          </a:bodyPr>
          <a:lstStyle/>
          <a:p>
            <a:pPr algn="just">
              <a:defRPr/>
            </a:pPr>
            <a:r>
              <a:rPr lang="ru-RU" sz="1400" b="1" dirty="0">
                <a:solidFill>
                  <a:schemeClr val="accent1">
                    <a:lumMod val="30000"/>
                  </a:schemeClr>
                </a:solidFill>
                <a:latin typeface="Times New Roman"/>
                <a:cs typeface="Times New Roman"/>
              </a:rPr>
              <a:t>Рядовому Серёже Алешкову было всего 6, когда он стал настоящим солдатом.  Сережа убежал в лес и скитался там несколько дней, пока истощенного от голода и холода ребёнка не нашли разведчики 142-го гвардейского стрелкового полка 47-й гвардейской стрелковой дивизии. С тех пор Сережа стал сыном полка. Основную заботу о мальчике взял на себя молодой и неженатый командир полка Михаил Воробьёв. После войны он и стал приемным отцом Сереже. Солдаты сшили для своего общего сына военную форму и даже достали маленькие сапожки. Сережа нёс свою службу исправно - носил почту и патроны, а в перерывах между боями развлекал товарищей стихами и песнями. Однажды мальчик помог взять в плен двух вражеских разведчиков, увидев, как кто-то прячется за стогом сена. За бдительность рядовой Сергей Алешков удостоился первой благодарности от командования. Он спас своего приемного отца и еще несколько бойцов. Принимал участие в Сталинградской битве.  </a:t>
            </a:r>
          </a:p>
          <a:p>
            <a:pPr lvl="0">
              <a:defRPr/>
            </a:pPr>
            <a:endParaRPr lang="ru-RU" sz="1600" dirty="0">
              <a:solidFill>
                <a:schemeClr val="accent1">
                  <a:lumMod val="30000"/>
                </a:schemeClr>
              </a:solidFill>
              <a:latin typeface="Times New Roman"/>
              <a:cs typeface="Times New Roman"/>
            </a:endParaRPr>
          </a:p>
        </p:txBody>
      </p:sp>
      <p:sp>
        <p:nvSpPr>
          <p:cNvPr id="7" name="TextBox 6"/>
          <p:cNvSpPr txBox="1"/>
          <p:nvPr/>
        </p:nvSpPr>
        <p:spPr>
          <a:xfrm>
            <a:off x="1475656" y="5013176"/>
            <a:ext cx="7572672" cy="1169551"/>
          </a:xfrm>
          <a:prstGeom prst="rect">
            <a:avLst/>
          </a:prstGeom>
        </p:spPr>
        <p:txBody>
          <a:bodyPr wrap="square">
            <a:spAutoFit/>
          </a:bodyPr>
          <a:lstStyle/>
          <a:p>
            <a:pPr algn="just">
              <a:defRPr/>
            </a:pPr>
            <a:r>
              <a:rPr lang="ru-RU" sz="1400" b="1" dirty="0">
                <a:solidFill>
                  <a:schemeClr val="accent1">
                    <a:lumMod val="30000"/>
                  </a:schemeClr>
                </a:solidFill>
                <a:latin typeface="Times New Roman"/>
                <a:cs typeface="Times New Roman"/>
              </a:rPr>
              <a:t>Сережа Алешков был самым юным защитником Сталинграда, воспитанник 142-го гвардейского стрелкового полка 47-й гвардейской стрелковой дивизии. </a:t>
            </a:r>
          </a:p>
          <a:p>
            <a:pPr algn="just">
              <a:defRPr/>
            </a:pPr>
            <a:r>
              <a:rPr lang="ru-RU" sz="1400" b="1" dirty="0">
                <a:solidFill>
                  <a:schemeClr val="accent1">
                    <a:lumMod val="30000"/>
                  </a:schemeClr>
                </a:solidFill>
                <a:latin typeface="Times New Roman"/>
                <a:cs typeface="Times New Roman"/>
              </a:rPr>
              <a:t>Награды: Медаль «За боевые заслуги» (1943).</a:t>
            </a:r>
          </a:p>
          <a:p>
            <a:pPr algn="just">
              <a:defRPr/>
            </a:pPr>
            <a:r>
              <a:rPr lang="ru-RU" sz="1400" b="1" dirty="0">
                <a:solidFill>
                  <a:schemeClr val="accent1">
                    <a:lumMod val="30000"/>
                  </a:schemeClr>
                </a:solidFill>
                <a:latin typeface="Times New Roman"/>
                <a:cs typeface="Times New Roman"/>
              </a:rPr>
              <a:t>Медаль «За победу над Германией в Великой Отечественной войне 1941—1945 гг.» (1945)</a:t>
            </a:r>
          </a:p>
          <a:p>
            <a:pPr algn="just">
              <a:defRPr/>
            </a:pPr>
            <a:r>
              <a:rPr lang="ru-RU" sz="1400" b="1" dirty="0">
                <a:solidFill>
                  <a:schemeClr val="accent1">
                    <a:lumMod val="30000"/>
                  </a:schemeClr>
                </a:solidFill>
                <a:latin typeface="Times New Roman"/>
                <a:cs typeface="Times New Roman"/>
              </a:rPr>
              <a:t>Орден Отечественной войны I степени (1985)</a:t>
            </a:r>
            <a:endParaRPr lang="ru-RU" altLang="en-US" sz="1400" dirty="0">
              <a:solidFill>
                <a:schemeClr val="accent1">
                  <a:lumMod val="30000"/>
                </a:schemeClr>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ru-RU" altLang="ru-RU"/>
          </a:p>
        </p:txBody>
      </p:sp>
      <p:sp>
        <p:nvSpPr>
          <p:cNvPr id="12291" name="Rectangle 3"/>
          <p:cNvSpPr>
            <a:spLocks noGrp="1" noChangeArrowheads="1"/>
          </p:cNvSpPr>
          <p:nvPr>
            <p:ph idx="1"/>
          </p:nvPr>
        </p:nvSpPr>
        <p:spPr/>
        <p:txBody>
          <a:bodyPr/>
          <a:lstStyle/>
          <a:p>
            <a:pPr eaLnBrk="1" hangingPunct="1"/>
            <a:endParaRPr lang="ru-RU" altLang="ru-RU"/>
          </a:p>
        </p:txBody>
      </p:sp>
      <p:pic>
        <p:nvPicPr>
          <p:cNvPr id="12292"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2293" name="Picture 5" descr="51911920_Sestrica"/>
          <p:cNvPicPr>
            <a:picLocks noChangeAspect="1" noChangeArrowheads="1"/>
          </p:cNvPicPr>
          <p:nvPr/>
        </p:nvPicPr>
        <p:blipFill>
          <a:blip r:embed="rId3" cstate="print"/>
          <a:srcRect/>
          <a:stretch>
            <a:fillRect/>
          </a:stretch>
        </p:blipFill>
        <p:spPr bwMode="auto">
          <a:xfrm>
            <a:off x="539552" y="609600"/>
            <a:ext cx="4745236" cy="4907632"/>
          </a:xfrm>
          <a:prstGeom prst="rect">
            <a:avLst/>
          </a:prstGeom>
          <a:noFill/>
          <a:ln w="9525">
            <a:noFill/>
            <a:miter lim="800000"/>
            <a:headEnd/>
            <a:tailEnd/>
          </a:ln>
        </p:spPr>
      </p:pic>
      <p:sp>
        <p:nvSpPr>
          <p:cNvPr id="12294" name="Text Box 6"/>
          <p:cNvSpPr txBox="1">
            <a:spLocks noChangeArrowheads="1"/>
          </p:cNvSpPr>
          <p:nvPr/>
        </p:nvSpPr>
        <p:spPr bwMode="auto">
          <a:xfrm>
            <a:off x="5435600" y="692150"/>
            <a:ext cx="3313113" cy="1938992"/>
          </a:xfrm>
          <a:prstGeom prst="rect">
            <a:avLst/>
          </a:prstGeom>
          <a:noFill/>
          <a:ln w="9525">
            <a:noFill/>
            <a:miter lim="800000"/>
            <a:headEnd/>
            <a:tailEnd/>
          </a:ln>
          <a:effectLst/>
        </p:spPr>
        <p:txBody>
          <a:bodyPr>
            <a:spAutoFit/>
          </a:bodyPr>
          <a:lstStyle/>
          <a:p>
            <a:pPr>
              <a:spcBef>
                <a:spcPct val="50000"/>
              </a:spcBef>
            </a:pPr>
            <a:r>
              <a:rPr lang="ru-RU" altLang="ru-RU" sz="2400" dirty="0"/>
              <a:t>Женщины тоже участвовали в войне: они были связистками, снайперами, врачами и медсестрами</a:t>
            </a:r>
            <a:r>
              <a:rPr lang="ru-RU" altLang="ru-RU"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ru-RU" altLang="ru-RU"/>
          </a:p>
        </p:txBody>
      </p:sp>
      <p:sp>
        <p:nvSpPr>
          <p:cNvPr id="13315" name="Rectangle 3"/>
          <p:cNvSpPr>
            <a:spLocks noGrp="1" noChangeArrowheads="1"/>
          </p:cNvSpPr>
          <p:nvPr>
            <p:ph idx="1"/>
          </p:nvPr>
        </p:nvSpPr>
        <p:spPr/>
        <p:txBody>
          <a:bodyPr/>
          <a:lstStyle/>
          <a:p>
            <a:pPr eaLnBrk="1" hangingPunct="1"/>
            <a:endParaRPr lang="ru-RU" altLang="ru-RU"/>
          </a:p>
        </p:txBody>
      </p:sp>
      <p:pic>
        <p:nvPicPr>
          <p:cNvPr id="1331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3317" name="Picture 5" descr="1250507471_s16-7"/>
          <p:cNvPicPr>
            <a:picLocks noChangeAspect="1" noChangeArrowheads="1"/>
          </p:cNvPicPr>
          <p:nvPr/>
        </p:nvPicPr>
        <p:blipFill>
          <a:blip r:embed="rId3" cstate="print"/>
          <a:srcRect/>
          <a:stretch>
            <a:fillRect/>
          </a:stretch>
        </p:blipFill>
        <p:spPr bwMode="auto">
          <a:xfrm>
            <a:off x="857250" y="476672"/>
            <a:ext cx="5586958" cy="5328592"/>
          </a:xfrm>
          <a:prstGeom prst="rect">
            <a:avLst/>
          </a:prstGeom>
          <a:noFill/>
          <a:ln w="9525">
            <a:noFill/>
            <a:miter lim="800000"/>
            <a:headEnd/>
            <a:tailEnd/>
          </a:ln>
        </p:spPr>
      </p:pic>
      <p:sp>
        <p:nvSpPr>
          <p:cNvPr id="13318" name="Text Box 6"/>
          <p:cNvSpPr txBox="1">
            <a:spLocks noChangeArrowheads="1"/>
          </p:cNvSpPr>
          <p:nvPr/>
        </p:nvSpPr>
        <p:spPr bwMode="auto">
          <a:xfrm>
            <a:off x="6804248" y="333375"/>
            <a:ext cx="2015902" cy="2554545"/>
          </a:xfrm>
          <a:prstGeom prst="rect">
            <a:avLst/>
          </a:prstGeom>
          <a:noFill/>
          <a:ln w="9525">
            <a:noFill/>
            <a:miter lim="800000"/>
            <a:headEnd/>
            <a:tailEnd/>
          </a:ln>
          <a:effectLst/>
        </p:spPr>
        <p:txBody>
          <a:bodyPr wrap="square">
            <a:spAutoFit/>
          </a:bodyPr>
          <a:lstStyle/>
          <a:p>
            <a:pPr>
              <a:spcBef>
                <a:spcPct val="50000"/>
              </a:spcBef>
            </a:pPr>
            <a:r>
              <a:rPr lang="ru-RU" altLang="ru-RU" sz="2000" dirty="0"/>
              <a:t>Солдаты боролись до последней капли крови: даже раненые, пока могли держать оружие в руках.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ru-RU" altLang="ru-RU"/>
          </a:p>
        </p:txBody>
      </p:sp>
      <p:sp>
        <p:nvSpPr>
          <p:cNvPr id="14339" name="Rectangle 3"/>
          <p:cNvSpPr>
            <a:spLocks noGrp="1" noChangeArrowheads="1"/>
          </p:cNvSpPr>
          <p:nvPr>
            <p:ph idx="1"/>
          </p:nvPr>
        </p:nvSpPr>
        <p:spPr/>
        <p:txBody>
          <a:bodyPr/>
          <a:lstStyle/>
          <a:p>
            <a:pPr eaLnBrk="1" hangingPunct="1"/>
            <a:endParaRPr lang="ru-RU" altLang="ru-RU"/>
          </a:p>
        </p:txBody>
      </p:sp>
      <p:pic>
        <p:nvPicPr>
          <p:cNvPr id="14340"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4341" name="Picture 7" descr="74245040_sevastop"/>
          <p:cNvPicPr>
            <a:picLocks noChangeAspect="1" noChangeArrowheads="1"/>
          </p:cNvPicPr>
          <p:nvPr/>
        </p:nvPicPr>
        <p:blipFill>
          <a:blip r:embed="rId3" cstate="print"/>
          <a:srcRect/>
          <a:stretch>
            <a:fillRect/>
          </a:stretch>
        </p:blipFill>
        <p:spPr bwMode="auto">
          <a:xfrm>
            <a:off x="683568" y="404664"/>
            <a:ext cx="7848872" cy="4219724"/>
          </a:xfrm>
          <a:prstGeom prst="rect">
            <a:avLst/>
          </a:prstGeom>
          <a:noFill/>
          <a:ln w="9525">
            <a:noFill/>
            <a:miter lim="800000"/>
            <a:headEnd/>
            <a:tailEnd/>
          </a:ln>
        </p:spPr>
      </p:pic>
      <p:sp>
        <p:nvSpPr>
          <p:cNvPr id="14342" name="Text Box 8"/>
          <p:cNvSpPr txBox="1">
            <a:spLocks noChangeArrowheads="1"/>
          </p:cNvSpPr>
          <p:nvPr/>
        </p:nvSpPr>
        <p:spPr bwMode="auto">
          <a:xfrm>
            <a:off x="611188" y="4941888"/>
            <a:ext cx="6624637" cy="461665"/>
          </a:xfrm>
          <a:prstGeom prst="rect">
            <a:avLst/>
          </a:prstGeom>
          <a:noFill/>
          <a:ln w="9525">
            <a:noFill/>
            <a:miter lim="800000"/>
            <a:headEnd/>
            <a:tailEnd/>
          </a:ln>
          <a:effectLst/>
        </p:spPr>
        <p:txBody>
          <a:bodyPr>
            <a:spAutoFit/>
          </a:bodyPr>
          <a:lstStyle/>
          <a:p>
            <a:pPr>
              <a:spcBef>
                <a:spcPct val="50000"/>
              </a:spcBef>
            </a:pPr>
            <a:r>
              <a:rPr lang="ru-RU" altLang="ru-RU" sz="2400" dirty="0"/>
              <a:t>Сражались и на море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ru-RU" altLang="ru-RU"/>
          </a:p>
        </p:txBody>
      </p:sp>
      <p:sp>
        <p:nvSpPr>
          <p:cNvPr id="15363" name="Rectangle 3"/>
          <p:cNvSpPr>
            <a:spLocks noGrp="1" noChangeArrowheads="1"/>
          </p:cNvSpPr>
          <p:nvPr>
            <p:ph idx="1"/>
          </p:nvPr>
        </p:nvSpPr>
        <p:spPr/>
        <p:txBody>
          <a:bodyPr/>
          <a:lstStyle/>
          <a:p>
            <a:pPr eaLnBrk="1" hangingPunct="1"/>
            <a:endParaRPr lang="ru-RU" altLang="ru-RU"/>
          </a:p>
        </p:txBody>
      </p:sp>
      <p:pic>
        <p:nvPicPr>
          <p:cNvPr id="1536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5365" name="Picture 6" descr="51912334_A"/>
          <p:cNvPicPr>
            <a:picLocks noChangeAspect="1" noChangeArrowheads="1"/>
          </p:cNvPicPr>
          <p:nvPr/>
        </p:nvPicPr>
        <p:blipFill>
          <a:blip r:embed="rId3" cstate="print"/>
          <a:srcRect/>
          <a:stretch>
            <a:fillRect/>
          </a:stretch>
        </p:blipFill>
        <p:spPr bwMode="auto">
          <a:xfrm>
            <a:off x="611188" y="476672"/>
            <a:ext cx="7921625" cy="4896544"/>
          </a:xfrm>
          <a:prstGeom prst="rect">
            <a:avLst/>
          </a:prstGeom>
          <a:noFill/>
          <a:ln w="9525">
            <a:noFill/>
            <a:miter lim="800000"/>
            <a:headEnd/>
            <a:tailEnd/>
          </a:ln>
        </p:spPr>
      </p:pic>
      <p:sp>
        <p:nvSpPr>
          <p:cNvPr id="15366" name="Text Box 7"/>
          <p:cNvSpPr txBox="1">
            <a:spLocks noChangeArrowheads="1"/>
          </p:cNvSpPr>
          <p:nvPr/>
        </p:nvSpPr>
        <p:spPr bwMode="auto">
          <a:xfrm>
            <a:off x="684213" y="5734050"/>
            <a:ext cx="6337300" cy="400110"/>
          </a:xfrm>
          <a:prstGeom prst="rect">
            <a:avLst/>
          </a:prstGeom>
          <a:noFill/>
          <a:ln w="9525">
            <a:noFill/>
            <a:miter lim="800000"/>
            <a:headEnd/>
            <a:tailEnd/>
          </a:ln>
          <a:effectLst/>
        </p:spPr>
        <p:txBody>
          <a:bodyPr>
            <a:spAutoFit/>
          </a:bodyPr>
          <a:lstStyle/>
          <a:p>
            <a:pPr>
              <a:spcBef>
                <a:spcPct val="50000"/>
              </a:spcBef>
            </a:pPr>
            <a:r>
              <a:rPr lang="ru-RU" altLang="ru-RU" sz="2000" dirty="0"/>
              <a:t>И на суше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ru-RU" altLang="ru-RU"/>
          </a:p>
        </p:txBody>
      </p:sp>
      <p:sp>
        <p:nvSpPr>
          <p:cNvPr id="17411" name="Rectangle 3"/>
          <p:cNvSpPr>
            <a:spLocks noGrp="1" noChangeArrowheads="1"/>
          </p:cNvSpPr>
          <p:nvPr>
            <p:ph idx="1"/>
          </p:nvPr>
        </p:nvSpPr>
        <p:spPr/>
        <p:txBody>
          <a:bodyPr/>
          <a:lstStyle/>
          <a:p>
            <a:pPr eaLnBrk="1" hangingPunct="1"/>
            <a:endParaRPr lang="ru-RU" altLang="ru-RU"/>
          </a:p>
        </p:txBody>
      </p:sp>
      <p:pic>
        <p:nvPicPr>
          <p:cNvPr id="17412"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7413" name="Picture 5" descr="3bf3994928ba"/>
          <p:cNvPicPr>
            <a:picLocks noChangeAspect="1" noChangeArrowheads="1"/>
          </p:cNvPicPr>
          <p:nvPr/>
        </p:nvPicPr>
        <p:blipFill>
          <a:blip r:embed="rId3" cstate="print"/>
          <a:srcRect/>
          <a:stretch>
            <a:fillRect/>
          </a:stretch>
        </p:blipFill>
        <p:spPr bwMode="auto">
          <a:xfrm>
            <a:off x="857249" y="609600"/>
            <a:ext cx="7747199" cy="4803775"/>
          </a:xfrm>
          <a:prstGeom prst="rect">
            <a:avLst/>
          </a:prstGeom>
          <a:noFill/>
          <a:ln w="9525">
            <a:noFill/>
            <a:miter lim="800000"/>
            <a:headEnd/>
            <a:tailEnd/>
          </a:ln>
        </p:spPr>
      </p:pic>
      <p:sp>
        <p:nvSpPr>
          <p:cNvPr id="17414" name="Text Box 6"/>
          <p:cNvSpPr txBox="1">
            <a:spLocks noChangeArrowheads="1"/>
          </p:cNvSpPr>
          <p:nvPr/>
        </p:nvSpPr>
        <p:spPr bwMode="auto">
          <a:xfrm>
            <a:off x="1105475" y="5611019"/>
            <a:ext cx="5472113" cy="461665"/>
          </a:xfrm>
          <a:prstGeom prst="rect">
            <a:avLst/>
          </a:prstGeom>
          <a:noFill/>
          <a:ln w="9525">
            <a:noFill/>
            <a:miter lim="800000"/>
            <a:headEnd/>
            <a:tailEnd/>
          </a:ln>
          <a:effectLst/>
        </p:spPr>
        <p:txBody>
          <a:bodyPr>
            <a:spAutoFit/>
          </a:bodyPr>
          <a:lstStyle/>
          <a:p>
            <a:pPr>
              <a:spcBef>
                <a:spcPct val="50000"/>
              </a:spcBef>
            </a:pPr>
            <a:r>
              <a:rPr lang="ru-RU" altLang="ru-RU" sz="2400" dirty="0"/>
              <a:t>И в воздухе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ru-RU" altLang="ru-RU"/>
          </a:p>
        </p:txBody>
      </p:sp>
      <p:sp>
        <p:nvSpPr>
          <p:cNvPr id="18435" name="Rectangle 3"/>
          <p:cNvSpPr>
            <a:spLocks noGrp="1" noChangeArrowheads="1"/>
          </p:cNvSpPr>
          <p:nvPr>
            <p:ph idx="1"/>
          </p:nvPr>
        </p:nvSpPr>
        <p:spPr/>
        <p:txBody>
          <a:bodyPr/>
          <a:lstStyle/>
          <a:p>
            <a:pPr eaLnBrk="1" hangingPunct="1"/>
            <a:endParaRPr lang="ru-RU" altLang="ru-RU"/>
          </a:p>
        </p:txBody>
      </p:sp>
      <p:pic>
        <p:nvPicPr>
          <p:cNvPr id="1843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8437" name="Picture 5" descr="502392SovietPictures020"/>
          <p:cNvPicPr>
            <a:picLocks noChangeAspect="1" noChangeArrowheads="1"/>
          </p:cNvPicPr>
          <p:nvPr/>
        </p:nvPicPr>
        <p:blipFill>
          <a:blip r:embed="rId3" cstate="print"/>
          <a:srcRect/>
          <a:stretch>
            <a:fillRect/>
          </a:stretch>
        </p:blipFill>
        <p:spPr bwMode="auto">
          <a:xfrm>
            <a:off x="611187" y="548681"/>
            <a:ext cx="7993261" cy="4824536"/>
          </a:xfrm>
          <a:prstGeom prst="rect">
            <a:avLst/>
          </a:prstGeom>
          <a:noFill/>
          <a:ln w="9525">
            <a:noFill/>
            <a:miter lim="800000"/>
            <a:headEnd/>
            <a:tailEnd/>
          </a:ln>
        </p:spPr>
      </p:pic>
      <p:sp>
        <p:nvSpPr>
          <p:cNvPr id="18438" name="Text Box 6"/>
          <p:cNvSpPr txBox="1">
            <a:spLocks noChangeArrowheads="1"/>
          </p:cNvSpPr>
          <p:nvPr/>
        </p:nvSpPr>
        <p:spPr bwMode="auto">
          <a:xfrm>
            <a:off x="611188" y="5661025"/>
            <a:ext cx="5256212" cy="400110"/>
          </a:xfrm>
          <a:prstGeom prst="rect">
            <a:avLst/>
          </a:prstGeom>
          <a:noFill/>
          <a:ln w="9525">
            <a:noFill/>
            <a:miter lim="800000"/>
            <a:headEnd/>
            <a:tailEnd/>
          </a:ln>
          <a:effectLst/>
        </p:spPr>
        <p:txBody>
          <a:bodyPr>
            <a:spAutoFit/>
          </a:bodyPr>
          <a:lstStyle/>
          <a:p>
            <a:pPr>
              <a:spcBef>
                <a:spcPct val="50000"/>
              </a:spcBef>
            </a:pPr>
            <a:r>
              <a:rPr lang="ru-RU" altLang="ru-RU" sz="2000" dirty="0"/>
              <a:t>И в партизанских отрядах громили врага.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ru-RU" altLang="ru-RU"/>
          </a:p>
        </p:txBody>
      </p:sp>
      <p:sp>
        <p:nvSpPr>
          <p:cNvPr id="19459" name="Rectangle 3"/>
          <p:cNvSpPr>
            <a:spLocks noGrp="1" noChangeArrowheads="1"/>
          </p:cNvSpPr>
          <p:nvPr>
            <p:ph idx="1"/>
          </p:nvPr>
        </p:nvSpPr>
        <p:spPr/>
        <p:txBody>
          <a:bodyPr/>
          <a:lstStyle/>
          <a:p>
            <a:pPr eaLnBrk="1" hangingPunct="1"/>
            <a:endParaRPr lang="ru-RU" altLang="ru-RU"/>
          </a:p>
        </p:txBody>
      </p:sp>
      <p:pic>
        <p:nvPicPr>
          <p:cNvPr id="19460"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9461" name="Picture 5" descr="1826411"/>
          <p:cNvPicPr>
            <a:picLocks noChangeAspect="1" noChangeArrowheads="1"/>
          </p:cNvPicPr>
          <p:nvPr/>
        </p:nvPicPr>
        <p:blipFill>
          <a:blip r:embed="rId3" cstate="print"/>
          <a:srcRect/>
          <a:stretch>
            <a:fillRect/>
          </a:stretch>
        </p:blipFill>
        <p:spPr bwMode="auto">
          <a:xfrm>
            <a:off x="611188" y="548680"/>
            <a:ext cx="7993062" cy="4680520"/>
          </a:xfrm>
          <a:prstGeom prst="rect">
            <a:avLst/>
          </a:prstGeom>
          <a:noFill/>
          <a:ln w="9525">
            <a:noFill/>
            <a:miter lim="800000"/>
            <a:headEnd/>
            <a:tailEnd/>
          </a:ln>
        </p:spPr>
      </p:pic>
      <p:sp>
        <p:nvSpPr>
          <p:cNvPr id="19462" name="Text Box 6"/>
          <p:cNvSpPr txBox="1">
            <a:spLocks noChangeArrowheads="1"/>
          </p:cNvSpPr>
          <p:nvPr/>
        </p:nvSpPr>
        <p:spPr bwMode="auto">
          <a:xfrm>
            <a:off x="250825" y="5516563"/>
            <a:ext cx="8893175" cy="641350"/>
          </a:xfrm>
          <a:prstGeom prst="rect">
            <a:avLst/>
          </a:prstGeom>
          <a:noFill/>
          <a:ln w="9525">
            <a:noFill/>
            <a:miter lim="800000"/>
            <a:headEnd/>
            <a:tailEnd/>
          </a:ln>
          <a:effectLst/>
        </p:spPr>
        <p:txBody>
          <a:bodyPr>
            <a:spAutoFit/>
          </a:bodyPr>
          <a:lstStyle/>
          <a:p>
            <a:pPr>
              <a:spcBef>
                <a:spcPct val="50000"/>
              </a:spcBef>
            </a:pPr>
            <a:r>
              <a:rPr lang="ru-RU" altLang="ru-RU"/>
              <a:t>Иногда выпадали минуты затишья: солдаты отдыхали, пели песни и писали письма домой.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ru-RU" altLang="ru-RU"/>
          </a:p>
        </p:txBody>
      </p:sp>
      <p:sp>
        <p:nvSpPr>
          <p:cNvPr id="20483" name="Rectangle 3"/>
          <p:cNvSpPr>
            <a:spLocks noGrp="1" noChangeArrowheads="1"/>
          </p:cNvSpPr>
          <p:nvPr>
            <p:ph idx="1"/>
          </p:nvPr>
        </p:nvSpPr>
        <p:spPr/>
        <p:txBody>
          <a:bodyPr/>
          <a:lstStyle/>
          <a:p>
            <a:pPr eaLnBrk="1" hangingPunct="1"/>
            <a:endParaRPr lang="ru-RU" altLang="ru-RU"/>
          </a:p>
        </p:txBody>
      </p:sp>
      <p:pic>
        <p:nvPicPr>
          <p:cNvPr id="2048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0485" name="Picture 6" descr="53341336_1262654265_0_29209_f5e241_orig"/>
          <p:cNvPicPr>
            <a:picLocks noChangeAspect="1" noChangeArrowheads="1"/>
          </p:cNvPicPr>
          <p:nvPr/>
        </p:nvPicPr>
        <p:blipFill>
          <a:blip r:embed="rId3" cstate="print"/>
          <a:srcRect/>
          <a:stretch>
            <a:fillRect/>
          </a:stretch>
        </p:blipFill>
        <p:spPr bwMode="auto">
          <a:xfrm>
            <a:off x="468313" y="609601"/>
            <a:ext cx="8180387" cy="4691608"/>
          </a:xfrm>
          <a:prstGeom prst="rect">
            <a:avLst/>
          </a:prstGeom>
          <a:noFill/>
          <a:ln w="9525">
            <a:noFill/>
            <a:miter lim="800000"/>
            <a:headEnd/>
            <a:tailEnd/>
          </a:ln>
        </p:spPr>
      </p:pic>
      <p:sp>
        <p:nvSpPr>
          <p:cNvPr id="20486" name="Text Box 7"/>
          <p:cNvSpPr txBox="1">
            <a:spLocks noChangeArrowheads="1"/>
          </p:cNvSpPr>
          <p:nvPr/>
        </p:nvSpPr>
        <p:spPr bwMode="auto">
          <a:xfrm>
            <a:off x="539750" y="5661025"/>
            <a:ext cx="7777163" cy="366713"/>
          </a:xfrm>
          <a:prstGeom prst="rect">
            <a:avLst/>
          </a:prstGeom>
          <a:noFill/>
          <a:ln w="9525">
            <a:noFill/>
            <a:miter lim="800000"/>
            <a:headEnd/>
            <a:tailEnd/>
          </a:ln>
          <a:effectLst/>
        </p:spPr>
        <p:txBody>
          <a:bodyPr>
            <a:spAutoFit/>
          </a:bodyPr>
          <a:lstStyle/>
          <a:p>
            <a:pPr>
              <a:spcBef>
                <a:spcPct val="50000"/>
              </a:spcBef>
            </a:pPr>
            <a:r>
              <a:rPr lang="ru-RU" altLang="ru-RU"/>
              <a:t>Вот такие солдатские треугольники приходили с фронта.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ru-RU" altLang="ru-RU"/>
          </a:p>
        </p:txBody>
      </p:sp>
      <p:sp>
        <p:nvSpPr>
          <p:cNvPr id="21507" name="Rectangle 3"/>
          <p:cNvSpPr>
            <a:spLocks noGrp="1" noChangeArrowheads="1"/>
          </p:cNvSpPr>
          <p:nvPr>
            <p:ph idx="1"/>
          </p:nvPr>
        </p:nvSpPr>
        <p:spPr/>
        <p:txBody>
          <a:bodyPr/>
          <a:lstStyle/>
          <a:p>
            <a:pPr eaLnBrk="1" hangingPunct="1"/>
            <a:endParaRPr lang="ru-RU" altLang="ru-RU"/>
          </a:p>
        </p:txBody>
      </p:sp>
      <p:pic>
        <p:nvPicPr>
          <p:cNvPr id="21508"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1509" name="Picture 5" descr="2e88f3b3dd1b"/>
          <p:cNvPicPr>
            <a:picLocks noChangeAspect="1" noChangeArrowheads="1"/>
          </p:cNvPicPr>
          <p:nvPr/>
        </p:nvPicPr>
        <p:blipFill>
          <a:blip r:embed="rId3" cstate="print"/>
          <a:srcRect/>
          <a:stretch>
            <a:fillRect/>
          </a:stretch>
        </p:blipFill>
        <p:spPr bwMode="auto">
          <a:xfrm>
            <a:off x="755576" y="548680"/>
            <a:ext cx="7776864" cy="3775670"/>
          </a:xfrm>
          <a:prstGeom prst="rect">
            <a:avLst/>
          </a:prstGeom>
          <a:noFill/>
          <a:ln w="9525">
            <a:noFill/>
            <a:miter lim="800000"/>
            <a:headEnd/>
            <a:tailEnd/>
          </a:ln>
        </p:spPr>
      </p:pic>
      <p:sp>
        <p:nvSpPr>
          <p:cNvPr id="21510" name="Text Box 6"/>
          <p:cNvSpPr txBox="1">
            <a:spLocks noChangeArrowheads="1"/>
          </p:cNvSpPr>
          <p:nvPr/>
        </p:nvSpPr>
        <p:spPr bwMode="auto">
          <a:xfrm>
            <a:off x="395288" y="4437063"/>
            <a:ext cx="8351837" cy="1739900"/>
          </a:xfrm>
          <a:prstGeom prst="rect">
            <a:avLst/>
          </a:prstGeom>
          <a:noFill/>
          <a:ln w="9525">
            <a:noFill/>
            <a:miter lim="800000"/>
            <a:headEnd/>
            <a:tailEnd/>
          </a:ln>
          <a:effectLst/>
        </p:spPr>
        <p:txBody>
          <a:bodyPr>
            <a:spAutoFit/>
          </a:bodyPr>
          <a:lstStyle/>
          <a:p>
            <a:pPr>
              <a:spcBef>
                <a:spcPct val="50000"/>
              </a:spcBef>
            </a:pPr>
            <a:r>
              <a:rPr lang="ru-RU" altLang="ru-RU"/>
              <a:t>Это - город Ленинград. Во время войны фашисты окружили его в кольцо. Жители умирали от голода и холода. Блокада длилась 900 дней и ночей. Три зимы без топлива, воды, электричества, под непрерывным вражеским огнем. Ленинградцы выстояли!</a:t>
            </a:r>
            <a:br>
              <a:rPr lang="ru-RU" altLang="ru-RU"/>
            </a:br>
            <a:br>
              <a:rPr lang="ru-RU" altLang="ru-RU"/>
            </a:br>
            <a:endParaRPr lang="ru-RU" alt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ru-RU" altLang="ru-RU"/>
          </a:p>
        </p:txBody>
      </p:sp>
      <p:sp>
        <p:nvSpPr>
          <p:cNvPr id="3075" name="Rectangle 3"/>
          <p:cNvSpPr>
            <a:spLocks noGrp="1" noChangeArrowheads="1"/>
          </p:cNvSpPr>
          <p:nvPr>
            <p:ph idx="1"/>
          </p:nvPr>
        </p:nvSpPr>
        <p:spPr/>
        <p:txBody>
          <a:bodyPr/>
          <a:lstStyle/>
          <a:p>
            <a:pPr eaLnBrk="1" hangingPunct="1"/>
            <a:endParaRPr lang="ru-RU" altLang="ru-RU"/>
          </a:p>
        </p:txBody>
      </p:sp>
      <p:pic>
        <p:nvPicPr>
          <p:cNvPr id="307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sp>
        <p:nvSpPr>
          <p:cNvPr id="3077" name="Text Box 5"/>
          <p:cNvSpPr txBox="1">
            <a:spLocks noChangeArrowheads="1"/>
          </p:cNvSpPr>
          <p:nvPr/>
        </p:nvSpPr>
        <p:spPr bwMode="auto">
          <a:xfrm>
            <a:off x="6156325" y="188913"/>
            <a:ext cx="2879725" cy="5813425"/>
          </a:xfrm>
          <a:prstGeom prst="rect">
            <a:avLst/>
          </a:prstGeom>
          <a:noFill/>
          <a:ln w="9525">
            <a:noFill/>
            <a:miter lim="800000"/>
            <a:headEnd/>
            <a:tailEnd/>
          </a:ln>
          <a:effectLst/>
        </p:spPr>
        <p:txBody>
          <a:bodyPr>
            <a:spAutoFit/>
          </a:bodyPr>
          <a:lstStyle/>
          <a:p>
            <a:pPr algn="ctr">
              <a:spcBef>
                <a:spcPct val="50000"/>
              </a:spcBef>
            </a:pPr>
            <a:r>
              <a:rPr lang="ru-RU" altLang="ru-RU" sz="2000" b="1">
                <a:solidFill>
                  <a:srgbClr val="FF0000"/>
                </a:solidFill>
              </a:rPr>
              <a:t>НАРОДНАЯ СВЯЩЕННАЯ ВОЙНА</a:t>
            </a:r>
          </a:p>
          <a:p>
            <a:pPr>
              <a:spcBef>
                <a:spcPct val="50000"/>
              </a:spcBef>
            </a:pPr>
            <a:r>
              <a:rPr lang="ru-RU" altLang="ru-RU"/>
              <a:t>В четыре часа утра 22 июня 1941 года войска фашистской Германии напали на нашу Родину. Сотни самолетов  и танков вторглись на нашу землю. Началась Великая Отечественная война. До этого германская армия уже успела завоевать много стран, и от многих городов не осталось камня на камне – было разрушено много городов и сел и деревень.</a:t>
            </a:r>
          </a:p>
        </p:txBody>
      </p:sp>
      <p:pic>
        <p:nvPicPr>
          <p:cNvPr id="3078" name="Picture 7" descr="762_233124354_big"/>
          <p:cNvPicPr>
            <a:picLocks noChangeAspect="1" noChangeArrowheads="1"/>
          </p:cNvPicPr>
          <p:nvPr/>
        </p:nvPicPr>
        <p:blipFill>
          <a:blip r:embed="rId3" cstate="print"/>
          <a:srcRect/>
          <a:stretch>
            <a:fillRect/>
          </a:stretch>
        </p:blipFill>
        <p:spPr bwMode="auto">
          <a:xfrm>
            <a:off x="755576" y="981075"/>
            <a:ext cx="4968552" cy="44053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ru-RU" altLang="ru-RU"/>
          </a:p>
        </p:txBody>
      </p:sp>
      <p:sp>
        <p:nvSpPr>
          <p:cNvPr id="22531" name="Rectangle 3"/>
          <p:cNvSpPr>
            <a:spLocks noGrp="1" noChangeArrowheads="1"/>
          </p:cNvSpPr>
          <p:nvPr>
            <p:ph idx="1"/>
          </p:nvPr>
        </p:nvSpPr>
        <p:spPr/>
        <p:txBody>
          <a:bodyPr/>
          <a:lstStyle/>
          <a:p>
            <a:pPr eaLnBrk="1" hangingPunct="1"/>
            <a:endParaRPr lang="ru-RU" altLang="ru-RU"/>
          </a:p>
        </p:txBody>
      </p:sp>
      <p:pic>
        <p:nvPicPr>
          <p:cNvPr id="22532" name="Picture 4" descr="1410866-fbf5bd16360fd2da"/>
          <p:cNvPicPr>
            <a:picLocks noChangeAspect="1" noChangeArrowheads="1"/>
          </p:cNvPicPr>
          <p:nvPr/>
        </p:nvPicPr>
        <p:blipFill>
          <a:blip r:embed="rId2" cstate="print"/>
          <a:srcRect/>
          <a:stretch>
            <a:fillRect/>
          </a:stretch>
        </p:blipFill>
        <p:spPr bwMode="auto">
          <a:xfrm>
            <a:off x="107504" y="-16164"/>
            <a:ext cx="9144000" cy="6819900"/>
          </a:xfrm>
          <a:prstGeom prst="rect">
            <a:avLst/>
          </a:prstGeom>
          <a:noFill/>
          <a:ln w="9525">
            <a:noFill/>
            <a:miter lim="800000"/>
            <a:headEnd/>
            <a:tailEnd/>
          </a:ln>
        </p:spPr>
      </p:pic>
      <p:pic>
        <p:nvPicPr>
          <p:cNvPr id="22533" name="Picture 5" descr="show_image_NpAdvSinglePhoto"/>
          <p:cNvPicPr>
            <a:picLocks noChangeAspect="1" noChangeArrowheads="1"/>
          </p:cNvPicPr>
          <p:nvPr/>
        </p:nvPicPr>
        <p:blipFill>
          <a:blip r:embed="rId3" cstate="print"/>
          <a:srcRect/>
          <a:stretch>
            <a:fillRect/>
          </a:stretch>
        </p:blipFill>
        <p:spPr bwMode="auto">
          <a:xfrm>
            <a:off x="832427" y="476672"/>
            <a:ext cx="5537200" cy="5256584"/>
          </a:xfrm>
          <a:prstGeom prst="rect">
            <a:avLst/>
          </a:prstGeom>
          <a:noFill/>
          <a:ln w="9525">
            <a:noFill/>
            <a:miter lim="800000"/>
            <a:headEnd/>
            <a:tailEnd/>
          </a:ln>
        </p:spPr>
      </p:pic>
      <p:sp>
        <p:nvSpPr>
          <p:cNvPr id="22534" name="Text Box 7"/>
          <p:cNvSpPr txBox="1">
            <a:spLocks noChangeArrowheads="1"/>
          </p:cNvSpPr>
          <p:nvPr/>
        </p:nvSpPr>
        <p:spPr bwMode="auto">
          <a:xfrm>
            <a:off x="6804025" y="404813"/>
            <a:ext cx="1943100" cy="2563812"/>
          </a:xfrm>
          <a:prstGeom prst="rect">
            <a:avLst/>
          </a:prstGeom>
          <a:noFill/>
          <a:ln w="9525">
            <a:noFill/>
            <a:miter lim="800000"/>
            <a:headEnd/>
            <a:tailEnd/>
          </a:ln>
          <a:effectLst/>
        </p:spPr>
        <p:txBody>
          <a:bodyPr>
            <a:spAutoFit/>
          </a:bodyPr>
          <a:lstStyle/>
          <a:p>
            <a:pPr>
              <a:spcBef>
                <a:spcPct val="50000"/>
              </a:spcBef>
            </a:pPr>
            <a:r>
              <a:rPr lang="ru-RU" altLang="ru-RU"/>
              <a:t>Вот такой кусок хлеба получали жители блокадного Ленинграда на день (чуть больше спичечного коробка).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sp>
        <p:nvSpPr>
          <p:cNvPr id="2" name="Заголовок 1"/>
          <p:cNvSpPr>
            <a:spLocks noGrp="1"/>
          </p:cNvSpPr>
          <p:nvPr>
            <p:ph type="title"/>
          </p:nvPr>
        </p:nvSpPr>
        <p:spPr>
          <a:xfrm>
            <a:off x="467544" y="116632"/>
            <a:ext cx="8229600" cy="1143000"/>
          </a:xfrm>
        </p:spPr>
        <p:txBody>
          <a:bodyPr/>
          <a:lstStyle/>
          <a:p>
            <a:r>
              <a:rPr lang="ru-RU" dirty="0">
                <a:solidFill>
                  <a:schemeClr val="tx1"/>
                </a:solidFill>
              </a:rPr>
              <a:t>Таня Савичева</a:t>
            </a:r>
          </a:p>
        </p:txBody>
      </p:sp>
      <p:sp>
        <p:nvSpPr>
          <p:cNvPr id="3" name="Содержимое 2"/>
          <p:cNvSpPr>
            <a:spLocks noGrp="1"/>
          </p:cNvSpPr>
          <p:nvPr>
            <p:ph idx="1"/>
          </p:nvPr>
        </p:nvSpPr>
        <p:spPr>
          <a:xfrm>
            <a:off x="467544" y="1196752"/>
            <a:ext cx="8229600" cy="4525963"/>
          </a:xfrm>
        </p:spPr>
        <p:txBody>
          <a:bodyPr/>
          <a:lstStyle/>
          <a:p>
            <a:r>
              <a:rPr lang="ru-RU" sz="2000" dirty="0">
                <a:solidFill>
                  <a:schemeClr val="tx1"/>
                </a:solidFill>
                <a:latin typeface="+mn-lt"/>
                <a:ea typeface="+mn-ea"/>
                <a:cs typeface="+mn-cs"/>
              </a:rPr>
              <a:t>Таня родилась 23 января 1930 года в дружной многодетной семье. После объявления о начале войны Таня и мама решили остаться в Ленинграде, где с остальными членами семьи были привлечены к работам в тылу для нужд армии. 8 сентября 1941 года началась блокада Ленинграда, по плану Гитлера город должен был медленно умереть голодной смертью. Голодная осень сменилась еще более суровой зимой. Как-то во время уборки Таня обнаружила забытую старшей сестрой записную книжку, часть которой, предназначенная для записей телефонных номеров, была не заполнена. Первую запись Таня сделала 28 декабря 1941 года под буквой «Ж», посвятив ее своей умершей сестре Жене. Через месяц – вторая запись – под буквой «Б»: «Бабушка умерла 25 янв. 3 ч. дня 1942 г.». Голод убивал Савичевых одного за другим. Всего Таня сделала девять записей. </a:t>
            </a:r>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ru-RU" altLang="ru-RU"/>
          </a:p>
        </p:txBody>
      </p:sp>
      <p:sp>
        <p:nvSpPr>
          <p:cNvPr id="23555" name="Rectangle 3"/>
          <p:cNvSpPr>
            <a:spLocks noGrp="1" noChangeArrowheads="1"/>
          </p:cNvSpPr>
          <p:nvPr>
            <p:ph idx="1"/>
          </p:nvPr>
        </p:nvSpPr>
        <p:spPr/>
        <p:txBody>
          <a:bodyPr/>
          <a:lstStyle/>
          <a:p>
            <a:pPr eaLnBrk="1" hangingPunct="1"/>
            <a:endParaRPr lang="ru-RU" altLang="ru-RU"/>
          </a:p>
        </p:txBody>
      </p:sp>
      <p:pic>
        <p:nvPicPr>
          <p:cNvPr id="2355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3557" name="Picture 6" descr="img3"/>
          <p:cNvPicPr>
            <a:picLocks noChangeAspect="1" noChangeArrowheads="1"/>
          </p:cNvPicPr>
          <p:nvPr/>
        </p:nvPicPr>
        <p:blipFill>
          <a:blip r:embed="rId3" cstate="print"/>
          <a:srcRect/>
          <a:stretch>
            <a:fillRect/>
          </a:stretch>
        </p:blipFill>
        <p:spPr bwMode="auto">
          <a:xfrm>
            <a:off x="827088" y="476672"/>
            <a:ext cx="7620000" cy="4320480"/>
          </a:xfrm>
          <a:prstGeom prst="rect">
            <a:avLst/>
          </a:prstGeom>
          <a:noFill/>
          <a:ln w="9525">
            <a:noFill/>
            <a:miter lim="800000"/>
            <a:headEnd/>
            <a:tailEnd/>
          </a:ln>
        </p:spPr>
      </p:pic>
      <p:sp>
        <p:nvSpPr>
          <p:cNvPr id="23558" name="Text Box 7"/>
          <p:cNvSpPr txBox="1">
            <a:spLocks noChangeArrowheads="1"/>
          </p:cNvSpPr>
          <p:nvPr/>
        </p:nvSpPr>
        <p:spPr bwMode="auto">
          <a:xfrm>
            <a:off x="358775" y="5084763"/>
            <a:ext cx="8785225" cy="915987"/>
          </a:xfrm>
          <a:prstGeom prst="rect">
            <a:avLst/>
          </a:prstGeom>
          <a:noFill/>
          <a:ln w="9525">
            <a:noFill/>
            <a:miter lim="800000"/>
            <a:headEnd/>
            <a:tailEnd/>
          </a:ln>
          <a:effectLst/>
        </p:spPr>
        <p:txBody>
          <a:bodyPr>
            <a:spAutoFit/>
          </a:bodyPr>
          <a:lstStyle/>
          <a:p>
            <a:pPr>
              <a:spcBef>
                <a:spcPct val="50000"/>
              </a:spcBef>
            </a:pPr>
            <a:r>
              <a:rPr lang="ru-RU" altLang="ru-RU"/>
              <a:t>Это дневник Ленинградской девочки Тани, у которой умерли все родные – она осталась одна. Ее перевезли в Шатки, около Арзамаса, где она все равно умерла.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ru-RU" altLang="ru-RU"/>
          </a:p>
        </p:txBody>
      </p:sp>
      <p:sp>
        <p:nvSpPr>
          <p:cNvPr id="24579" name="Rectangle 3"/>
          <p:cNvSpPr>
            <a:spLocks noGrp="1" noChangeArrowheads="1"/>
          </p:cNvSpPr>
          <p:nvPr>
            <p:ph idx="1"/>
          </p:nvPr>
        </p:nvSpPr>
        <p:spPr/>
        <p:txBody>
          <a:bodyPr/>
          <a:lstStyle/>
          <a:p>
            <a:pPr eaLnBrk="1" hangingPunct="1"/>
            <a:endParaRPr lang="ru-RU" altLang="ru-RU"/>
          </a:p>
        </p:txBody>
      </p:sp>
      <p:pic>
        <p:nvPicPr>
          <p:cNvPr id="24580"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4581" name="Picture 5" descr="67400053_1291398881_A_Kitaev_Vozvr_spobedoy_1985"/>
          <p:cNvPicPr>
            <a:picLocks noChangeAspect="1" noChangeArrowheads="1"/>
          </p:cNvPicPr>
          <p:nvPr/>
        </p:nvPicPr>
        <p:blipFill>
          <a:blip r:embed="rId3" cstate="print"/>
          <a:srcRect/>
          <a:stretch>
            <a:fillRect/>
          </a:stretch>
        </p:blipFill>
        <p:spPr bwMode="auto">
          <a:xfrm>
            <a:off x="539552" y="476673"/>
            <a:ext cx="3987998" cy="5400600"/>
          </a:xfrm>
          <a:prstGeom prst="rect">
            <a:avLst/>
          </a:prstGeom>
          <a:noFill/>
          <a:ln w="9525">
            <a:noFill/>
            <a:miter lim="800000"/>
            <a:headEnd/>
            <a:tailEnd/>
          </a:ln>
        </p:spPr>
      </p:pic>
      <p:sp>
        <p:nvSpPr>
          <p:cNvPr id="24582" name="Text Box 6"/>
          <p:cNvSpPr txBox="1">
            <a:spLocks noChangeArrowheads="1"/>
          </p:cNvSpPr>
          <p:nvPr/>
        </p:nvSpPr>
        <p:spPr bwMode="auto">
          <a:xfrm>
            <a:off x="4572000" y="765175"/>
            <a:ext cx="3240088" cy="1477328"/>
          </a:xfrm>
          <a:prstGeom prst="rect">
            <a:avLst/>
          </a:prstGeom>
          <a:noFill/>
          <a:ln w="9525">
            <a:noFill/>
            <a:miter lim="800000"/>
            <a:headEnd/>
            <a:tailEnd/>
          </a:ln>
          <a:effectLst/>
        </p:spPr>
        <p:txBody>
          <a:bodyPr>
            <a:spAutoFit/>
          </a:bodyPr>
          <a:lstStyle/>
          <a:p>
            <a:pPr>
              <a:spcBef>
                <a:spcPct val="50000"/>
              </a:spcBef>
            </a:pPr>
            <a:r>
              <a:rPr lang="ru-RU" altLang="ru-RU" sz="2000" dirty="0"/>
              <a:t>И вот долгожданная победа! </a:t>
            </a:r>
          </a:p>
          <a:p>
            <a:pPr>
              <a:spcBef>
                <a:spcPct val="50000"/>
              </a:spcBef>
            </a:pPr>
            <a:r>
              <a:rPr lang="ru-RU" altLang="ru-RU" sz="2000" dirty="0"/>
              <a:t>Солдаты возвращаются домой.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ru-RU" altLang="ru-RU"/>
          </a:p>
        </p:txBody>
      </p:sp>
      <p:sp>
        <p:nvSpPr>
          <p:cNvPr id="25603" name="Rectangle 3"/>
          <p:cNvSpPr>
            <a:spLocks noGrp="1" noChangeArrowheads="1"/>
          </p:cNvSpPr>
          <p:nvPr>
            <p:ph idx="1"/>
          </p:nvPr>
        </p:nvSpPr>
        <p:spPr/>
        <p:txBody>
          <a:bodyPr/>
          <a:lstStyle/>
          <a:p>
            <a:pPr eaLnBrk="1" hangingPunct="1"/>
            <a:endParaRPr lang="ru-RU" altLang="ru-RU"/>
          </a:p>
        </p:txBody>
      </p:sp>
      <p:pic>
        <p:nvPicPr>
          <p:cNvPr id="2560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5605" name="Picture 5" descr="74108909_4000579_113e47013743"/>
          <p:cNvPicPr>
            <a:picLocks noChangeAspect="1" noChangeArrowheads="1"/>
          </p:cNvPicPr>
          <p:nvPr/>
        </p:nvPicPr>
        <p:blipFill>
          <a:blip r:embed="rId3" cstate="print"/>
          <a:srcRect/>
          <a:stretch>
            <a:fillRect/>
          </a:stretch>
        </p:blipFill>
        <p:spPr bwMode="auto">
          <a:xfrm>
            <a:off x="755575" y="609600"/>
            <a:ext cx="4270449" cy="5051648"/>
          </a:xfrm>
          <a:prstGeom prst="rect">
            <a:avLst/>
          </a:prstGeom>
          <a:noFill/>
          <a:ln w="9525">
            <a:noFill/>
            <a:miter lim="800000"/>
            <a:headEnd/>
            <a:tailEnd/>
          </a:ln>
        </p:spPr>
      </p:pic>
      <p:sp>
        <p:nvSpPr>
          <p:cNvPr id="25606" name="Text Box 6"/>
          <p:cNvSpPr txBox="1">
            <a:spLocks noChangeArrowheads="1"/>
          </p:cNvSpPr>
          <p:nvPr/>
        </p:nvSpPr>
        <p:spPr bwMode="auto">
          <a:xfrm>
            <a:off x="5219700" y="836613"/>
            <a:ext cx="2881313" cy="366712"/>
          </a:xfrm>
          <a:prstGeom prst="rect">
            <a:avLst/>
          </a:prstGeom>
          <a:noFill/>
          <a:ln w="9525">
            <a:noFill/>
            <a:miter lim="800000"/>
            <a:headEnd/>
            <a:tailEnd/>
          </a:ln>
          <a:effectLst/>
        </p:spPr>
        <p:txBody>
          <a:bodyPr>
            <a:spAutoFit/>
          </a:bodyPr>
          <a:lstStyle/>
          <a:p>
            <a:pPr>
              <a:spcBef>
                <a:spcPct val="50000"/>
              </a:spcBef>
            </a:pPr>
            <a:r>
              <a:rPr lang="ru-RU" altLang="ru-RU"/>
              <a:t>Но не все…</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ru-RU" altLang="ru-RU"/>
          </a:p>
        </p:txBody>
      </p:sp>
      <p:sp>
        <p:nvSpPr>
          <p:cNvPr id="26627" name="Rectangle 3"/>
          <p:cNvSpPr>
            <a:spLocks noGrp="1" noChangeArrowheads="1"/>
          </p:cNvSpPr>
          <p:nvPr>
            <p:ph idx="1"/>
          </p:nvPr>
        </p:nvSpPr>
        <p:spPr/>
        <p:txBody>
          <a:bodyPr/>
          <a:lstStyle/>
          <a:p>
            <a:pPr eaLnBrk="1" hangingPunct="1"/>
            <a:endParaRPr lang="ru-RU" altLang="ru-RU"/>
          </a:p>
        </p:txBody>
      </p:sp>
      <p:pic>
        <p:nvPicPr>
          <p:cNvPr id="26628"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6629" name="Picture 5" descr="42879_or"/>
          <p:cNvPicPr>
            <a:picLocks noChangeAspect="1" noChangeArrowheads="1"/>
          </p:cNvPicPr>
          <p:nvPr/>
        </p:nvPicPr>
        <p:blipFill>
          <a:blip r:embed="rId3" cstate="print"/>
          <a:srcRect/>
          <a:stretch>
            <a:fillRect/>
          </a:stretch>
        </p:blipFill>
        <p:spPr bwMode="auto">
          <a:xfrm>
            <a:off x="539750" y="476671"/>
            <a:ext cx="8137525" cy="4824537"/>
          </a:xfrm>
          <a:prstGeom prst="rect">
            <a:avLst/>
          </a:prstGeom>
          <a:noFill/>
          <a:ln w="9525">
            <a:noFill/>
            <a:miter lim="800000"/>
            <a:headEnd/>
            <a:tailEnd/>
          </a:ln>
        </p:spPr>
      </p:pic>
      <p:sp>
        <p:nvSpPr>
          <p:cNvPr id="26630" name="Text Box 6"/>
          <p:cNvSpPr txBox="1">
            <a:spLocks noChangeArrowheads="1"/>
          </p:cNvSpPr>
          <p:nvPr/>
        </p:nvSpPr>
        <p:spPr bwMode="auto">
          <a:xfrm>
            <a:off x="539750" y="5734050"/>
            <a:ext cx="7920038" cy="400110"/>
          </a:xfrm>
          <a:prstGeom prst="rect">
            <a:avLst/>
          </a:prstGeom>
          <a:noFill/>
          <a:ln w="9525">
            <a:noFill/>
            <a:miter lim="800000"/>
            <a:headEnd/>
            <a:tailEnd/>
          </a:ln>
          <a:effectLst/>
        </p:spPr>
        <p:txBody>
          <a:bodyPr>
            <a:spAutoFit/>
          </a:bodyPr>
          <a:lstStyle/>
          <a:p>
            <a:pPr>
              <a:spcBef>
                <a:spcPct val="50000"/>
              </a:spcBef>
            </a:pPr>
            <a:r>
              <a:rPr lang="ru-RU" altLang="ru-RU" sz="2000" dirty="0"/>
              <a:t>9 мая война, которая длилась 4года закончилась в Берлине.</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ru-RU" altLang="ru-RU"/>
          </a:p>
        </p:txBody>
      </p:sp>
      <p:sp>
        <p:nvSpPr>
          <p:cNvPr id="27651" name="Rectangle 3"/>
          <p:cNvSpPr>
            <a:spLocks noGrp="1" noChangeArrowheads="1"/>
          </p:cNvSpPr>
          <p:nvPr>
            <p:ph idx="1"/>
          </p:nvPr>
        </p:nvSpPr>
        <p:spPr/>
        <p:txBody>
          <a:bodyPr/>
          <a:lstStyle/>
          <a:p>
            <a:pPr eaLnBrk="1" hangingPunct="1"/>
            <a:endParaRPr lang="ru-RU" altLang="ru-RU"/>
          </a:p>
        </p:txBody>
      </p:sp>
      <p:pic>
        <p:nvPicPr>
          <p:cNvPr id="27652"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27653" name="Picture 6" descr="58765454_021"/>
          <p:cNvPicPr>
            <a:picLocks noChangeAspect="1" noChangeArrowheads="1"/>
          </p:cNvPicPr>
          <p:nvPr/>
        </p:nvPicPr>
        <p:blipFill>
          <a:blip r:embed="rId3" cstate="print"/>
          <a:srcRect/>
          <a:stretch>
            <a:fillRect/>
          </a:stretch>
        </p:blipFill>
        <p:spPr bwMode="auto">
          <a:xfrm>
            <a:off x="539750" y="476673"/>
            <a:ext cx="8208963" cy="4680520"/>
          </a:xfrm>
          <a:prstGeom prst="rect">
            <a:avLst/>
          </a:prstGeom>
          <a:noFill/>
          <a:ln w="9525">
            <a:noFill/>
            <a:miter lim="800000"/>
            <a:headEnd/>
            <a:tailEnd/>
          </a:ln>
        </p:spPr>
      </p:pic>
      <p:sp>
        <p:nvSpPr>
          <p:cNvPr id="27654" name="Text Box 7"/>
          <p:cNvSpPr txBox="1">
            <a:spLocks noChangeArrowheads="1"/>
          </p:cNvSpPr>
          <p:nvPr/>
        </p:nvSpPr>
        <p:spPr bwMode="auto">
          <a:xfrm>
            <a:off x="755576" y="5248633"/>
            <a:ext cx="8137599" cy="646331"/>
          </a:xfrm>
          <a:prstGeom prst="rect">
            <a:avLst/>
          </a:prstGeom>
          <a:noFill/>
          <a:ln w="9525">
            <a:noFill/>
            <a:miter lim="800000"/>
            <a:headEnd/>
            <a:tailEnd/>
          </a:ln>
          <a:effectLst/>
        </p:spPr>
        <p:txBody>
          <a:bodyPr wrap="square">
            <a:spAutoFit/>
          </a:bodyPr>
          <a:lstStyle/>
          <a:p>
            <a:pPr>
              <a:spcBef>
                <a:spcPct val="50000"/>
              </a:spcBef>
            </a:pPr>
            <a:r>
              <a:rPr lang="ru-RU" altLang="ru-RU" dirty="0"/>
              <a:t>Чтобы люди не забывали эту войну, помнили тех, кто отдал свою жизнь, чтобы жили мы с вами в мире – во многих городах был зажжен Вечный огонь.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ru-RU" altLang="ru-RU"/>
          </a:p>
        </p:txBody>
      </p:sp>
      <p:sp>
        <p:nvSpPr>
          <p:cNvPr id="28675" name="Rectangle 3"/>
          <p:cNvSpPr>
            <a:spLocks noGrp="1" noChangeArrowheads="1"/>
          </p:cNvSpPr>
          <p:nvPr>
            <p:ph idx="1"/>
          </p:nvPr>
        </p:nvSpPr>
        <p:spPr/>
        <p:txBody>
          <a:bodyPr/>
          <a:lstStyle/>
          <a:p>
            <a:pPr eaLnBrk="1" hangingPunct="1"/>
            <a:endParaRPr lang="ru-RU" altLang="ru-RU"/>
          </a:p>
        </p:txBody>
      </p:sp>
      <p:pic>
        <p:nvPicPr>
          <p:cNvPr id="2867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sp>
        <p:nvSpPr>
          <p:cNvPr id="28677" name="Text Box 6"/>
          <p:cNvSpPr txBox="1">
            <a:spLocks noChangeArrowheads="1"/>
          </p:cNvSpPr>
          <p:nvPr/>
        </p:nvSpPr>
        <p:spPr bwMode="auto">
          <a:xfrm>
            <a:off x="467543" y="260350"/>
            <a:ext cx="8497069" cy="1465263"/>
          </a:xfrm>
          <a:prstGeom prst="rect">
            <a:avLst/>
          </a:prstGeom>
          <a:noFill/>
          <a:ln w="9525">
            <a:noFill/>
            <a:miter lim="800000"/>
            <a:headEnd/>
            <a:tailEnd/>
          </a:ln>
          <a:effectLst/>
        </p:spPr>
        <p:txBody>
          <a:bodyPr wrap="square">
            <a:spAutoFit/>
          </a:bodyPr>
          <a:lstStyle/>
          <a:p>
            <a:pPr>
              <a:spcBef>
                <a:spcPct val="50000"/>
              </a:spcBef>
            </a:pPr>
            <a:r>
              <a:rPr lang="ru-RU" altLang="ru-RU" dirty="0"/>
              <a:t>У каждого из нас через войну прошли бабушки и дедушки, прабабушки и прадедушки. Они воевали на фронте, трудились день и ночь в тылу – на заводах и фабриках, в колхозах. К сожалению, с каждым годом таких людей становится все и меньше, и поэтому все они должны быть окружены вниманием, почетом и уважением.</a:t>
            </a:r>
          </a:p>
        </p:txBody>
      </p:sp>
      <p:pic>
        <p:nvPicPr>
          <p:cNvPr id="28678" name="Picture 10" descr="854"/>
          <p:cNvPicPr>
            <a:picLocks noChangeAspect="1" noChangeArrowheads="1"/>
          </p:cNvPicPr>
          <p:nvPr/>
        </p:nvPicPr>
        <p:blipFill>
          <a:blip r:embed="rId3" cstate="print"/>
          <a:srcRect/>
          <a:stretch>
            <a:fillRect/>
          </a:stretch>
        </p:blipFill>
        <p:spPr bwMode="auto">
          <a:xfrm>
            <a:off x="827088" y="1965960"/>
            <a:ext cx="7620000" cy="391131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sp>
        <p:nvSpPr>
          <p:cNvPr id="29699" name="Rectangle 2"/>
          <p:cNvSpPr>
            <a:spLocks noGrp="1" noChangeArrowheads="1"/>
          </p:cNvSpPr>
          <p:nvPr>
            <p:ph type="title"/>
          </p:nvPr>
        </p:nvSpPr>
        <p:spPr/>
        <p:txBody>
          <a:bodyPr/>
          <a:lstStyle/>
          <a:p>
            <a:pPr eaLnBrk="1" hangingPunct="1"/>
            <a:endParaRPr lang="ru-RU" altLang="ru-RU" dirty="0"/>
          </a:p>
        </p:txBody>
      </p:sp>
      <p:sp>
        <p:nvSpPr>
          <p:cNvPr id="29700" name="Rectangle 3"/>
          <p:cNvSpPr>
            <a:spLocks noGrp="1" noChangeArrowheads="1"/>
          </p:cNvSpPr>
          <p:nvPr>
            <p:ph idx="1"/>
          </p:nvPr>
        </p:nvSpPr>
        <p:spPr/>
        <p:txBody>
          <a:bodyPr/>
          <a:lstStyle/>
          <a:p>
            <a:pPr eaLnBrk="1" hangingPunct="1"/>
            <a:endParaRPr lang="ru-RU" altLang="ru-RU"/>
          </a:p>
        </p:txBody>
      </p:sp>
      <p:pic>
        <p:nvPicPr>
          <p:cNvPr id="29701" name="Picture 4" descr="d84597bee124"/>
          <p:cNvPicPr>
            <a:picLocks noChangeAspect="1" noChangeArrowheads="1"/>
          </p:cNvPicPr>
          <p:nvPr/>
        </p:nvPicPr>
        <p:blipFill>
          <a:blip r:embed="rId3" cstate="print"/>
          <a:srcRect/>
          <a:stretch>
            <a:fillRect/>
          </a:stretch>
        </p:blipFill>
        <p:spPr bwMode="auto">
          <a:xfrm>
            <a:off x="467544" y="517634"/>
            <a:ext cx="7459662" cy="5027563"/>
          </a:xfrm>
          <a:prstGeom prst="rect">
            <a:avLst/>
          </a:prstGeom>
          <a:noFill/>
          <a:ln w="9525">
            <a:noFill/>
            <a:miter lim="800000"/>
            <a:headEnd/>
            <a:tailEnd/>
          </a:ln>
        </p:spPr>
      </p:pic>
      <p:sp>
        <p:nvSpPr>
          <p:cNvPr id="29702" name="Text Box 6"/>
          <p:cNvSpPr txBox="1">
            <a:spLocks noChangeArrowheads="1"/>
          </p:cNvSpPr>
          <p:nvPr/>
        </p:nvSpPr>
        <p:spPr bwMode="auto">
          <a:xfrm>
            <a:off x="857250" y="5661025"/>
            <a:ext cx="7459662" cy="400110"/>
          </a:xfrm>
          <a:prstGeom prst="rect">
            <a:avLst/>
          </a:prstGeom>
          <a:noFill/>
          <a:ln w="9525">
            <a:noFill/>
            <a:miter lim="800000"/>
            <a:headEnd/>
            <a:tailEnd/>
          </a:ln>
          <a:effectLst/>
        </p:spPr>
        <p:txBody>
          <a:bodyPr wrap="square">
            <a:spAutoFit/>
          </a:bodyPr>
          <a:lstStyle/>
          <a:p>
            <a:pPr>
              <a:spcBef>
                <a:spcPct val="50000"/>
              </a:spcBef>
            </a:pPr>
            <a:r>
              <a:rPr lang="ru-RU" altLang="ru-RU" sz="2000" dirty="0"/>
              <a:t>Каждый год в День Победы звучит праздничный салют.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ru-RU" altLang="ru-RU"/>
          </a:p>
        </p:txBody>
      </p:sp>
      <p:sp>
        <p:nvSpPr>
          <p:cNvPr id="4099" name="Rectangle 3"/>
          <p:cNvSpPr>
            <a:spLocks noGrp="1" noChangeArrowheads="1"/>
          </p:cNvSpPr>
          <p:nvPr>
            <p:ph idx="1"/>
          </p:nvPr>
        </p:nvSpPr>
        <p:spPr/>
        <p:txBody>
          <a:bodyPr/>
          <a:lstStyle/>
          <a:p>
            <a:pPr eaLnBrk="1" hangingPunct="1"/>
            <a:endParaRPr lang="ru-RU" altLang="ru-RU"/>
          </a:p>
        </p:txBody>
      </p:sp>
      <p:pic>
        <p:nvPicPr>
          <p:cNvPr id="4100" name="Picture 4" descr="den_pobedy_str_4"/>
          <p:cNvPicPr>
            <a:picLocks noChangeAspect="1" noChangeArrowheads="1"/>
          </p:cNvPicPr>
          <p:nvPr/>
        </p:nvPicPr>
        <p:blipFill>
          <a:blip r:embed="rId2" cstate="print"/>
          <a:srcRect/>
          <a:stretch>
            <a:fillRect/>
          </a:stretch>
        </p:blipFill>
        <p:spPr bwMode="auto">
          <a:xfrm>
            <a:off x="-541338" y="-387350"/>
            <a:ext cx="10160001" cy="7651750"/>
          </a:xfrm>
          <a:prstGeom prst="rect">
            <a:avLst/>
          </a:prstGeom>
          <a:noFill/>
          <a:ln w="9525">
            <a:noFill/>
            <a:miter lim="800000"/>
            <a:headEnd/>
            <a:tailEnd/>
          </a:ln>
        </p:spPr>
      </p:pic>
      <p:pic>
        <p:nvPicPr>
          <p:cNvPr id="4101" name="Picture 5" descr="7af4e54c6633"/>
          <p:cNvPicPr>
            <a:picLocks noChangeAspect="1" noChangeArrowheads="1"/>
          </p:cNvPicPr>
          <p:nvPr/>
        </p:nvPicPr>
        <p:blipFill>
          <a:blip r:embed="rId3" cstate="print"/>
          <a:srcRect/>
          <a:stretch>
            <a:fillRect/>
          </a:stretch>
        </p:blipFill>
        <p:spPr bwMode="auto">
          <a:xfrm>
            <a:off x="0" y="0"/>
            <a:ext cx="9145588" cy="4653136"/>
          </a:xfrm>
          <a:prstGeom prst="rect">
            <a:avLst/>
          </a:prstGeom>
          <a:noFill/>
          <a:ln w="9525">
            <a:noFill/>
            <a:miter lim="800000"/>
            <a:headEnd/>
            <a:tailEnd/>
          </a:ln>
        </p:spPr>
      </p:pic>
      <p:sp>
        <p:nvSpPr>
          <p:cNvPr id="4102" name="Text Box 6"/>
          <p:cNvSpPr txBox="1">
            <a:spLocks noChangeArrowheads="1"/>
          </p:cNvSpPr>
          <p:nvPr/>
        </p:nvSpPr>
        <p:spPr bwMode="auto">
          <a:xfrm>
            <a:off x="0" y="5013325"/>
            <a:ext cx="6372225" cy="2014538"/>
          </a:xfrm>
          <a:prstGeom prst="rect">
            <a:avLst/>
          </a:prstGeom>
          <a:noFill/>
          <a:ln w="9525">
            <a:noFill/>
            <a:miter lim="800000"/>
            <a:headEnd/>
            <a:tailEnd/>
          </a:ln>
          <a:effectLst/>
        </p:spPr>
        <p:txBody>
          <a:bodyPr>
            <a:spAutoFit/>
          </a:bodyPr>
          <a:lstStyle/>
          <a:p>
            <a:pPr>
              <a:spcBef>
                <a:spcPct val="50000"/>
              </a:spcBef>
            </a:pPr>
            <a:r>
              <a:rPr lang="ru-RU" altLang="ru-RU" dirty="0"/>
              <a:t>Брестская крепость первой приняла удар врага. Нападение было неожиданным, так как Германия напала без объявления войны. Солдаты выскакивали из постели и брались за оружие. Немцев было в 10 раз больше, чем наших защитников и они рассчитывали захватить крепость в течение часа, но это сделать не удалось, бои продолжались неделю. В живых не осталось никого.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ru-RU" altLang="ru-RU"/>
          </a:p>
        </p:txBody>
      </p:sp>
      <p:sp>
        <p:nvSpPr>
          <p:cNvPr id="5123" name="Rectangle 3"/>
          <p:cNvSpPr>
            <a:spLocks noGrp="1" noChangeArrowheads="1"/>
          </p:cNvSpPr>
          <p:nvPr>
            <p:ph idx="1"/>
          </p:nvPr>
        </p:nvSpPr>
        <p:spPr/>
        <p:txBody>
          <a:bodyPr/>
          <a:lstStyle/>
          <a:p>
            <a:pPr eaLnBrk="1" hangingPunct="1"/>
            <a:endParaRPr lang="ru-RU" altLang="ru-RU"/>
          </a:p>
        </p:txBody>
      </p:sp>
      <p:pic>
        <p:nvPicPr>
          <p:cNvPr id="512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5125" name="Picture 5" descr="a9f4222015d0"/>
          <p:cNvPicPr>
            <a:picLocks noChangeAspect="1" noChangeArrowheads="1"/>
          </p:cNvPicPr>
          <p:nvPr/>
        </p:nvPicPr>
        <p:blipFill>
          <a:blip r:embed="rId3" cstate="print"/>
          <a:srcRect/>
          <a:stretch>
            <a:fillRect/>
          </a:stretch>
        </p:blipFill>
        <p:spPr bwMode="auto">
          <a:xfrm>
            <a:off x="900113" y="609600"/>
            <a:ext cx="7488237" cy="4470400"/>
          </a:xfrm>
          <a:prstGeom prst="rect">
            <a:avLst/>
          </a:prstGeom>
          <a:noFill/>
          <a:ln w="9525">
            <a:noFill/>
            <a:miter lim="800000"/>
            <a:headEnd/>
            <a:tailEnd/>
          </a:ln>
        </p:spPr>
      </p:pic>
      <p:sp>
        <p:nvSpPr>
          <p:cNvPr id="5126" name="Text Box 6"/>
          <p:cNvSpPr txBox="1">
            <a:spLocks noChangeArrowheads="1"/>
          </p:cNvSpPr>
          <p:nvPr/>
        </p:nvSpPr>
        <p:spPr bwMode="auto">
          <a:xfrm>
            <a:off x="611188" y="5084763"/>
            <a:ext cx="8353425" cy="915987"/>
          </a:xfrm>
          <a:prstGeom prst="rect">
            <a:avLst/>
          </a:prstGeom>
          <a:noFill/>
          <a:ln w="9525">
            <a:noFill/>
            <a:miter lim="800000"/>
            <a:headEnd/>
            <a:tailEnd/>
          </a:ln>
          <a:effectLst/>
        </p:spPr>
        <p:txBody>
          <a:bodyPr>
            <a:spAutoFit/>
          </a:bodyPr>
          <a:lstStyle/>
          <a:p>
            <a:pPr>
              <a:spcBef>
                <a:spcPct val="50000"/>
              </a:spcBef>
            </a:pPr>
            <a:r>
              <a:rPr lang="ru-RU" altLang="ru-RU"/>
              <a:t>На защиту Родины встал весь народ: и молодые и старые, женщины и дети. Все, кто остались в тылу рыли окопы, заменили своих мужчин у станков и в поле, шили теплые вещи для фронта.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ru-RU" altLang="ru-RU"/>
          </a:p>
        </p:txBody>
      </p:sp>
      <p:sp>
        <p:nvSpPr>
          <p:cNvPr id="7171" name="Rectangle 3"/>
          <p:cNvSpPr>
            <a:spLocks noGrp="1" noChangeArrowheads="1"/>
          </p:cNvSpPr>
          <p:nvPr>
            <p:ph idx="1"/>
          </p:nvPr>
        </p:nvSpPr>
        <p:spPr/>
        <p:txBody>
          <a:bodyPr/>
          <a:lstStyle/>
          <a:p>
            <a:pPr eaLnBrk="1" hangingPunct="1"/>
            <a:endParaRPr lang="ru-RU" altLang="ru-RU"/>
          </a:p>
        </p:txBody>
      </p:sp>
      <p:pic>
        <p:nvPicPr>
          <p:cNvPr id="7172"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7173" name="Picture 6" descr="E49d2096cdbe"/>
          <p:cNvPicPr>
            <a:picLocks noChangeAspect="1" noChangeArrowheads="1"/>
          </p:cNvPicPr>
          <p:nvPr/>
        </p:nvPicPr>
        <p:blipFill>
          <a:blip r:embed="rId3" cstate="print"/>
          <a:srcRect/>
          <a:stretch>
            <a:fillRect/>
          </a:stretch>
        </p:blipFill>
        <p:spPr bwMode="auto">
          <a:xfrm>
            <a:off x="1042988" y="548680"/>
            <a:ext cx="7272337" cy="4176464"/>
          </a:xfrm>
          <a:prstGeom prst="rect">
            <a:avLst/>
          </a:prstGeom>
          <a:noFill/>
          <a:ln w="9525">
            <a:noFill/>
            <a:miter lim="800000"/>
            <a:headEnd/>
            <a:tailEnd/>
          </a:ln>
        </p:spPr>
      </p:pic>
      <p:sp>
        <p:nvSpPr>
          <p:cNvPr id="7174" name="Text Box 7"/>
          <p:cNvSpPr txBox="1">
            <a:spLocks noChangeArrowheads="1"/>
          </p:cNvSpPr>
          <p:nvPr/>
        </p:nvSpPr>
        <p:spPr bwMode="auto">
          <a:xfrm>
            <a:off x="857250" y="5445125"/>
            <a:ext cx="7603182" cy="923330"/>
          </a:xfrm>
          <a:prstGeom prst="rect">
            <a:avLst/>
          </a:prstGeom>
          <a:noFill/>
          <a:ln w="9525">
            <a:noFill/>
            <a:miter lim="800000"/>
            <a:headEnd/>
            <a:tailEnd/>
          </a:ln>
          <a:effectLst/>
        </p:spPr>
        <p:txBody>
          <a:bodyPr wrap="square">
            <a:spAutoFit/>
          </a:bodyPr>
          <a:lstStyle/>
          <a:p>
            <a:pPr>
              <a:spcBef>
                <a:spcPct val="50000"/>
              </a:spcBef>
            </a:pPr>
            <a:r>
              <a:rPr lang="ru-RU" altLang="ru-RU" dirty="0"/>
              <a:t>Подросткам небольшого роста ставили подставки, так как они </a:t>
            </a:r>
            <a:r>
              <a:rPr lang="ru-RU" altLang="ru-RU" dirty="0" err="1"/>
              <a:t>недоставали</a:t>
            </a:r>
            <a:r>
              <a:rPr lang="ru-RU" altLang="ru-RU" dirty="0"/>
              <a:t> до станка. Иногда они от голода и усталости падали прямо у станка.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ru-RU" altLang="ru-RU"/>
          </a:p>
        </p:txBody>
      </p:sp>
      <p:sp>
        <p:nvSpPr>
          <p:cNvPr id="8195" name="Rectangle 3"/>
          <p:cNvSpPr>
            <a:spLocks noGrp="1" noChangeArrowheads="1"/>
          </p:cNvSpPr>
          <p:nvPr>
            <p:ph idx="1"/>
          </p:nvPr>
        </p:nvSpPr>
        <p:spPr/>
        <p:txBody>
          <a:bodyPr/>
          <a:lstStyle/>
          <a:p>
            <a:pPr eaLnBrk="1" hangingPunct="1"/>
            <a:endParaRPr lang="ru-RU" altLang="ru-RU"/>
          </a:p>
        </p:txBody>
      </p:sp>
      <p:pic>
        <p:nvPicPr>
          <p:cNvPr id="8196"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8197" name="Picture 6" descr="jpg2045210983"/>
          <p:cNvPicPr>
            <a:picLocks noChangeAspect="1" noChangeArrowheads="1"/>
          </p:cNvPicPr>
          <p:nvPr/>
        </p:nvPicPr>
        <p:blipFill>
          <a:blip r:embed="rId3" cstate="print"/>
          <a:srcRect/>
          <a:stretch>
            <a:fillRect/>
          </a:stretch>
        </p:blipFill>
        <p:spPr bwMode="auto">
          <a:xfrm>
            <a:off x="539750" y="692695"/>
            <a:ext cx="8004175" cy="4893717"/>
          </a:xfrm>
          <a:prstGeom prst="rect">
            <a:avLst/>
          </a:prstGeom>
          <a:noFill/>
          <a:ln w="9525">
            <a:noFill/>
            <a:miter lim="800000"/>
            <a:headEnd/>
            <a:tailEnd/>
          </a:ln>
        </p:spPr>
      </p:pic>
      <p:sp>
        <p:nvSpPr>
          <p:cNvPr id="8198" name="Text Box 7"/>
          <p:cNvSpPr txBox="1">
            <a:spLocks noChangeArrowheads="1"/>
          </p:cNvSpPr>
          <p:nvPr/>
        </p:nvSpPr>
        <p:spPr bwMode="auto">
          <a:xfrm>
            <a:off x="323850" y="5661025"/>
            <a:ext cx="8642350" cy="366713"/>
          </a:xfrm>
          <a:prstGeom prst="rect">
            <a:avLst/>
          </a:prstGeom>
          <a:noFill/>
          <a:ln w="9525">
            <a:noFill/>
            <a:miter lim="800000"/>
            <a:headEnd/>
            <a:tailEnd/>
          </a:ln>
          <a:effectLst/>
        </p:spPr>
        <p:txBody>
          <a:bodyPr>
            <a:spAutoFit/>
          </a:bodyPr>
          <a:lstStyle/>
          <a:p>
            <a:pPr>
              <a:spcBef>
                <a:spcPct val="50000"/>
              </a:spcBef>
            </a:pPr>
            <a:r>
              <a:rPr lang="ru-RU" altLang="ru-RU" dirty="0"/>
              <a:t>Дети быстро становились взрослыми, оказывая посильную помощь взрослым.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ru-RU" altLang="ru-RU"/>
          </a:p>
        </p:txBody>
      </p:sp>
      <p:sp>
        <p:nvSpPr>
          <p:cNvPr id="9219" name="Rectangle 3"/>
          <p:cNvSpPr>
            <a:spLocks noGrp="1" noChangeArrowheads="1"/>
          </p:cNvSpPr>
          <p:nvPr>
            <p:ph idx="1"/>
          </p:nvPr>
        </p:nvSpPr>
        <p:spPr/>
        <p:txBody>
          <a:bodyPr/>
          <a:lstStyle/>
          <a:p>
            <a:pPr eaLnBrk="1" hangingPunct="1"/>
            <a:endParaRPr lang="ru-RU" altLang="ru-RU"/>
          </a:p>
        </p:txBody>
      </p:sp>
      <p:pic>
        <p:nvPicPr>
          <p:cNvPr id="9220"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9221" name="Picture 6" descr="22_warkids_76844"/>
          <p:cNvPicPr>
            <a:picLocks noChangeAspect="1" noChangeArrowheads="1"/>
          </p:cNvPicPr>
          <p:nvPr/>
        </p:nvPicPr>
        <p:blipFill>
          <a:blip r:embed="rId3" cstate="print"/>
          <a:srcRect/>
          <a:stretch>
            <a:fillRect/>
          </a:stretch>
        </p:blipFill>
        <p:spPr bwMode="auto">
          <a:xfrm>
            <a:off x="468313" y="476672"/>
            <a:ext cx="8208962" cy="4752528"/>
          </a:xfrm>
          <a:prstGeom prst="rect">
            <a:avLst/>
          </a:prstGeom>
          <a:noFill/>
          <a:ln w="9525">
            <a:noFill/>
            <a:miter lim="800000"/>
            <a:headEnd/>
            <a:tailEnd/>
          </a:ln>
        </p:spPr>
      </p:pic>
      <p:sp>
        <p:nvSpPr>
          <p:cNvPr id="9222" name="Text Box 7"/>
          <p:cNvSpPr txBox="1">
            <a:spLocks noChangeArrowheads="1"/>
          </p:cNvSpPr>
          <p:nvPr/>
        </p:nvSpPr>
        <p:spPr bwMode="auto">
          <a:xfrm>
            <a:off x="755650" y="5661025"/>
            <a:ext cx="7777163" cy="366713"/>
          </a:xfrm>
          <a:prstGeom prst="rect">
            <a:avLst/>
          </a:prstGeom>
          <a:noFill/>
          <a:ln w="9525">
            <a:noFill/>
            <a:miter lim="800000"/>
            <a:headEnd/>
            <a:tailEnd/>
          </a:ln>
          <a:effectLst/>
        </p:spPr>
        <p:txBody>
          <a:bodyPr>
            <a:spAutoFit/>
          </a:bodyPr>
          <a:lstStyle/>
          <a:p>
            <a:pPr>
              <a:spcBef>
                <a:spcPct val="50000"/>
              </a:spcBef>
            </a:pPr>
            <a:r>
              <a:rPr lang="ru-RU" altLang="ru-RU"/>
              <a:t>Собирали грибы и ягоды.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ru-RU" altLang="ru-RU"/>
          </a:p>
        </p:txBody>
      </p:sp>
      <p:sp>
        <p:nvSpPr>
          <p:cNvPr id="10243" name="Rectangle 3"/>
          <p:cNvSpPr>
            <a:spLocks noGrp="1" noChangeArrowheads="1"/>
          </p:cNvSpPr>
          <p:nvPr>
            <p:ph idx="1"/>
          </p:nvPr>
        </p:nvSpPr>
        <p:spPr/>
        <p:txBody>
          <a:bodyPr/>
          <a:lstStyle/>
          <a:p>
            <a:pPr eaLnBrk="1" hangingPunct="1"/>
            <a:endParaRPr lang="ru-RU" altLang="ru-RU"/>
          </a:p>
        </p:txBody>
      </p:sp>
      <p:pic>
        <p:nvPicPr>
          <p:cNvPr id="10244" name="Picture 4" descr="1410866-fbf5bd16360fd2da"/>
          <p:cNvPicPr>
            <a:picLocks noChangeAspect="1" noChangeArrowheads="1"/>
          </p:cNvPicPr>
          <p:nvPr/>
        </p:nvPicPr>
        <p:blipFill>
          <a:blip r:embed="rId2" cstate="print"/>
          <a:srcRect/>
          <a:stretch>
            <a:fillRect/>
          </a:stretch>
        </p:blipFill>
        <p:spPr bwMode="auto">
          <a:xfrm>
            <a:off x="0" y="38100"/>
            <a:ext cx="9144000" cy="6819900"/>
          </a:xfrm>
          <a:prstGeom prst="rect">
            <a:avLst/>
          </a:prstGeom>
          <a:noFill/>
          <a:ln w="9525">
            <a:noFill/>
            <a:miter lim="800000"/>
            <a:headEnd/>
            <a:tailEnd/>
          </a:ln>
        </p:spPr>
      </p:pic>
      <p:pic>
        <p:nvPicPr>
          <p:cNvPr id="10245" name="Picture 6" descr="young-soldier-16"/>
          <p:cNvPicPr>
            <a:picLocks noChangeAspect="1" noChangeArrowheads="1"/>
          </p:cNvPicPr>
          <p:nvPr/>
        </p:nvPicPr>
        <p:blipFill>
          <a:blip r:embed="rId3" cstate="print"/>
          <a:srcRect/>
          <a:stretch>
            <a:fillRect/>
          </a:stretch>
        </p:blipFill>
        <p:spPr bwMode="auto">
          <a:xfrm>
            <a:off x="755576" y="476672"/>
            <a:ext cx="4421262" cy="5256584"/>
          </a:xfrm>
          <a:prstGeom prst="rect">
            <a:avLst/>
          </a:prstGeom>
          <a:noFill/>
          <a:ln w="9525">
            <a:noFill/>
            <a:miter lim="800000"/>
            <a:headEnd/>
            <a:tailEnd/>
          </a:ln>
        </p:spPr>
      </p:pic>
      <p:sp>
        <p:nvSpPr>
          <p:cNvPr id="10246" name="Text Box 7"/>
          <p:cNvSpPr txBox="1">
            <a:spLocks noChangeArrowheads="1"/>
          </p:cNvSpPr>
          <p:nvPr/>
        </p:nvSpPr>
        <p:spPr bwMode="auto">
          <a:xfrm>
            <a:off x="5940425" y="765175"/>
            <a:ext cx="2808288" cy="1569660"/>
          </a:xfrm>
          <a:prstGeom prst="rect">
            <a:avLst/>
          </a:prstGeom>
          <a:noFill/>
          <a:ln w="9525">
            <a:noFill/>
            <a:miter lim="800000"/>
            <a:headEnd/>
            <a:tailEnd/>
          </a:ln>
          <a:effectLst/>
        </p:spPr>
        <p:txBody>
          <a:bodyPr>
            <a:spAutoFit/>
          </a:bodyPr>
          <a:lstStyle/>
          <a:p>
            <a:pPr>
              <a:spcBef>
                <a:spcPct val="50000"/>
              </a:spcBef>
            </a:pPr>
            <a:r>
              <a:rPr lang="ru-RU" altLang="ru-RU" sz="2400" dirty="0"/>
              <a:t>Боролись против фашистов в партизанских отрядах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ru-RU" altLang="ru-RU"/>
          </a:p>
        </p:txBody>
      </p:sp>
      <p:sp>
        <p:nvSpPr>
          <p:cNvPr id="11267" name="Rectangle 3"/>
          <p:cNvSpPr>
            <a:spLocks noGrp="1" noChangeArrowheads="1"/>
          </p:cNvSpPr>
          <p:nvPr>
            <p:ph idx="1"/>
          </p:nvPr>
        </p:nvSpPr>
        <p:spPr/>
        <p:txBody>
          <a:bodyPr/>
          <a:lstStyle/>
          <a:p>
            <a:pPr eaLnBrk="1" hangingPunct="1"/>
            <a:endParaRPr lang="ru-RU" altLang="ru-RU"/>
          </a:p>
        </p:txBody>
      </p:sp>
      <p:pic>
        <p:nvPicPr>
          <p:cNvPr id="11268" name="Picture 4" descr="1410866-fbf5bd16360fd2da"/>
          <p:cNvPicPr>
            <a:picLocks noChangeAspect="1" noChangeArrowheads="1"/>
          </p:cNvPicPr>
          <p:nvPr/>
        </p:nvPicPr>
        <p:blipFill>
          <a:blip r:embed="rId2" cstate="print"/>
          <a:srcRect/>
          <a:stretch>
            <a:fillRect/>
          </a:stretch>
        </p:blipFill>
        <p:spPr bwMode="auto">
          <a:xfrm>
            <a:off x="0" y="116632"/>
            <a:ext cx="9144000" cy="6819900"/>
          </a:xfrm>
          <a:prstGeom prst="rect">
            <a:avLst/>
          </a:prstGeom>
          <a:noFill/>
          <a:ln w="9525">
            <a:noFill/>
            <a:miter lim="800000"/>
            <a:headEnd/>
            <a:tailEnd/>
          </a:ln>
        </p:spPr>
      </p:pic>
      <p:pic>
        <p:nvPicPr>
          <p:cNvPr id="11269" name="Picture 6" descr="04_warkids_80601"/>
          <p:cNvPicPr>
            <a:picLocks noChangeAspect="1" noChangeArrowheads="1"/>
          </p:cNvPicPr>
          <p:nvPr/>
        </p:nvPicPr>
        <p:blipFill>
          <a:blip r:embed="rId3" cstate="print"/>
          <a:srcRect/>
          <a:stretch>
            <a:fillRect/>
          </a:stretch>
        </p:blipFill>
        <p:spPr bwMode="auto">
          <a:xfrm>
            <a:off x="460177" y="548681"/>
            <a:ext cx="3899098" cy="5400600"/>
          </a:xfrm>
          <a:prstGeom prst="rect">
            <a:avLst/>
          </a:prstGeom>
          <a:noFill/>
          <a:ln w="9525">
            <a:noFill/>
            <a:miter lim="800000"/>
            <a:headEnd/>
            <a:tailEnd/>
          </a:ln>
        </p:spPr>
      </p:pic>
      <p:sp>
        <p:nvSpPr>
          <p:cNvPr id="11270" name="Text Box 7"/>
          <p:cNvSpPr txBox="1">
            <a:spLocks noChangeArrowheads="1"/>
          </p:cNvSpPr>
          <p:nvPr/>
        </p:nvSpPr>
        <p:spPr bwMode="auto">
          <a:xfrm>
            <a:off x="4787900" y="836613"/>
            <a:ext cx="3313113" cy="1985159"/>
          </a:xfrm>
          <a:prstGeom prst="rect">
            <a:avLst/>
          </a:prstGeom>
          <a:noFill/>
          <a:ln w="9525">
            <a:noFill/>
            <a:miter lim="800000"/>
            <a:headEnd/>
            <a:tailEnd/>
          </a:ln>
          <a:effectLst/>
        </p:spPr>
        <p:txBody>
          <a:bodyPr>
            <a:spAutoFit/>
          </a:bodyPr>
          <a:lstStyle/>
          <a:p>
            <a:pPr>
              <a:spcBef>
                <a:spcPct val="50000"/>
              </a:spcBef>
            </a:pPr>
            <a:r>
              <a:rPr lang="ru-RU" altLang="ru-RU" sz="2400" dirty="0"/>
              <a:t>И становились сынами полка, участвовали в боевых действиях и удостаивались наград.</a:t>
            </a:r>
          </a:p>
          <a:p>
            <a:pPr>
              <a:spcBef>
                <a:spcPct val="50000"/>
              </a:spcBef>
            </a:pPr>
            <a:endParaRPr lang="ru-RU" alt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TotalTime>
  <Words>875</Words>
  <Application>Microsoft Office PowerPoint</Application>
  <PresentationFormat>Экран (4:3)</PresentationFormat>
  <Paragraphs>35</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Таня Савичева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Kirill</dc:creator>
  <cp:lastModifiedBy>анна</cp:lastModifiedBy>
  <cp:revision>41</cp:revision>
  <dcterms:created xsi:type="dcterms:W3CDTF">2020-04-20T14:54:03Z</dcterms:created>
  <dcterms:modified xsi:type="dcterms:W3CDTF">2023-05-10T07:24:13Z</dcterms:modified>
</cp:coreProperties>
</file>