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04321-5764-408D-96E1-9FC5504AA2DC}" type="datetimeFigureOut">
              <a:rPr lang="ru-RU" smtClean="0"/>
              <a:t>24.03.2021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11817-87BF-41BF-9D3F-043B3AA7866D}" type="slidenum">
              <a:rPr lang="ru-RU" smtClean="0"/>
              <a:t>‹#›</a:t>
            </a:fld>
            <a:endParaRPr lang="ru-RU"/>
          </a:p>
        </p:txBody>
      </p:sp>
    </p:spTree>
    <p:extLst>
      <p:ext uri="{BB962C8B-B14F-4D97-AF65-F5344CB8AC3E}">
        <p14:creationId xmlns:p14="http://schemas.microsoft.com/office/powerpoint/2010/main" val="176262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8D90BA-6344-4F85-B398-044193F85FD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B4528B2-A604-4665-A733-0D2E87D02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82FD2E2-DD6B-4EA2-9777-DF5E8BC83266}"/>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5" name="Нижний колонтитул 4">
            <a:extLst>
              <a:ext uri="{FF2B5EF4-FFF2-40B4-BE49-F238E27FC236}">
                <a16:creationId xmlns:a16="http://schemas.microsoft.com/office/drawing/2014/main" id="{C0390C15-60FC-4CEC-873D-EF65A18AF0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316281-92B1-4E36-9F36-E9D046D5AD32}"/>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2164369648"/>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AA8941-F9A3-4953-8C44-073758EF926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9B5DBC-8350-4C21-AD15-1D189F8A1E0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657941A-0CC0-4AEB-8AD0-0E935DF3CA2A}"/>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5" name="Нижний колонтитул 4">
            <a:extLst>
              <a:ext uri="{FF2B5EF4-FFF2-40B4-BE49-F238E27FC236}">
                <a16:creationId xmlns:a16="http://schemas.microsoft.com/office/drawing/2014/main" id="{AD6C329B-C61D-4445-A5D7-46EFC2903C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4941FAF-9243-415A-862F-80FA782D183F}"/>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461207014"/>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D847FA3-8C4E-4F88-B3AD-633A67FDE8D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B4098B3-B7C7-4082-A07C-3ABE0794261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3B3833-60AC-4847-A55B-613C4BD368C2}"/>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5" name="Нижний колонтитул 4">
            <a:extLst>
              <a:ext uri="{FF2B5EF4-FFF2-40B4-BE49-F238E27FC236}">
                <a16:creationId xmlns:a16="http://schemas.microsoft.com/office/drawing/2014/main" id="{178814C4-EBD5-4141-97FD-E422D4F72A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A6AF939-1AF0-4754-89B3-B7C49DDFF077}"/>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2203081502"/>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74266F-221B-4854-ACF6-ED130732884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9CAEAC0-7548-4AB9-A4C6-4F705B9B78A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006E7B1-D3BE-4E78-9CB4-E2DF65BBA672}"/>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5" name="Нижний колонтитул 4">
            <a:extLst>
              <a:ext uri="{FF2B5EF4-FFF2-40B4-BE49-F238E27FC236}">
                <a16:creationId xmlns:a16="http://schemas.microsoft.com/office/drawing/2014/main" id="{CF425EC6-97B8-45F8-9D38-741756FE31C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F78367-DB2C-4907-81D0-1C7C3A882F08}"/>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1483884431"/>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39C9CC-C1D0-4046-BB92-28B7333D33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96C2635-938B-4CEE-A52F-FCC9A564A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BABC230-69D3-4F78-8A9E-B59980EDE184}"/>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5" name="Нижний колонтитул 4">
            <a:extLst>
              <a:ext uri="{FF2B5EF4-FFF2-40B4-BE49-F238E27FC236}">
                <a16:creationId xmlns:a16="http://schemas.microsoft.com/office/drawing/2014/main" id="{3945233C-B94F-4E6A-9E92-2619C749CF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B5D061E-2AFC-4F4B-8515-C05FFE2EDB4D}"/>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1958239677"/>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B8F5AE-298D-4F73-A6E1-4ECC2D76DAF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13795D0-6A34-4295-A28D-DE277B89AE9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CAE005D-175A-478E-8352-A78C15AC28B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7344305-BFCE-4A63-9B83-2C16FE9B3070}"/>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6" name="Нижний колонтитул 5">
            <a:extLst>
              <a:ext uri="{FF2B5EF4-FFF2-40B4-BE49-F238E27FC236}">
                <a16:creationId xmlns:a16="http://schemas.microsoft.com/office/drawing/2014/main" id="{43902A16-D464-4E13-8D65-468EC0B359D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910115-33B1-4162-8C11-342DDC4410CA}"/>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1427346095"/>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5832E-8201-4D40-91B7-E6D3731DA75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D06F6C2-2F2F-464E-B59F-07D44FAE0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CEEC6FD-422C-460F-BFAA-1458CE2455F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04300ED-46DD-4184-93D7-BF6552033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0945752-6409-40CE-B06C-E541EC581B1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5CC0F2D-AA77-4067-AEAB-A9ABC96D85A3}"/>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8" name="Нижний колонтитул 7">
            <a:extLst>
              <a:ext uri="{FF2B5EF4-FFF2-40B4-BE49-F238E27FC236}">
                <a16:creationId xmlns:a16="http://schemas.microsoft.com/office/drawing/2014/main" id="{5C630E07-3471-4899-9F3E-72F639366B1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E18BE3A-F9FA-4DC0-86A1-CD82468FF648}"/>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2775323506"/>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D2DBF0-4093-4571-B6F8-4CC802EA674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9A1F68B-0D88-45BF-93C6-3CB69024A639}"/>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4" name="Нижний колонтитул 3">
            <a:extLst>
              <a:ext uri="{FF2B5EF4-FFF2-40B4-BE49-F238E27FC236}">
                <a16:creationId xmlns:a16="http://schemas.microsoft.com/office/drawing/2014/main" id="{FCE9A42F-6555-4928-B91B-162CB7D9AF6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1F13E32-9DE6-426D-8A4A-D54ED8514BB3}"/>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3278219443"/>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56C040C-1D76-4588-8961-8956DAB12905}"/>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3" name="Нижний колонтитул 2">
            <a:extLst>
              <a:ext uri="{FF2B5EF4-FFF2-40B4-BE49-F238E27FC236}">
                <a16:creationId xmlns:a16="http://schemas.microsoft.com/office/drawing/2014/main" id="{111E8714-7068-4330-AC01-3BF4749408E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D1D121A-C35F-4901-AAEE-FF25F0E1E0A6}"/>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1797457375"/>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517BCF-8ECD-4D91-AB38-6EA2B9EA84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E7D8CB7-7C8B-4DC3-9A40-179296CE63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8240ED5-D645-4011-BA8A-E7C373BFA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25CD36-1332-4A8C-B046-09268C0E3142}"/>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6" name="Нижний колонтитул 5">
            <a:extLst>
              <a:ext uri="{FF2B5EF4-FFF2-40B4-BE49-F238E27FC236}">
                <a16:creationId xmlns:a16="http://schemas.microsoft.com/office/drawing/2014/main" id="{A72273B4-C241-49BA-9D60-C37A3300AAF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BB883A-8CF2-4763-AEA0-AECBF4F758A5}"/>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191003281"/>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C7F707-0A95-4C56-BD29-428EF443FB8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14C38FB-C223-4578-9CE9-1C17D8716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E10EC1F-AEAA-43D2-9572-B6A15E2E2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9462260-7894-4E5C-A20D-B6D459CD9C71}"/>
              </a:ext>
            </a:extLst>
          </p:cNvPr>
          <p:cNvSpPr>
            <a:spLocks noGrp="1"/>
          </p:cNvSpPr>
          <p:nvPr>
            <p:ph type="dt" sz="half" idx="10"/>
          </p:nvPr>
        </p:nvSpPr>
        <p:spPr/>
        <p:txBody>
          <a:bodyPr/>
          <a:lstStyle/>
          <a:p>
            <a:fld id="{0FE7BD30-BE9B-4046-9B8F-C1E51918BA11}" type="datetimeFigureOut">
              <a:rPr lang="ru-RU" smtClean="0"/>
              <a:t>24.03.2021</a:t>
            </a:fld>
            <a:endParaRPr lang="ru-RU"/>
          </a:p>
        </p:txBody>
      </p:sp>
      <p:sp>
        <p:nvSpPr>
          <p:cNvPr id="6" name="Нижний колонтитул 5">
            <a:extLst>
              <a:ext uri="{FF2B5EF4-FFF2-40B4-BE49-F238E27FC236}">
                <a16:creationId xmlns:a16="http://schemas.microsoft.com/office/drawing/2014/main" id="{728C6B4F-FFAA-4A36-BC43-4011D9A165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03FCED5-36A2-4D15-AC8B-A45064C88416}"/>
              </a:ext>
            </a:extLst>
          </p:cNvPr>
          <p:cNvSpPr>
            <a:spLocks noGrp="1"/>
          </p:cNvSpPr>
          <p:nvPr>
            <p:ph type="sldNum" sz="quarter" idx="12"/>
          </p:nvPr>
        </p:nvSpPr>
        <p:spPr/>
        <p:txBody>
          <a:bodyPr/>
          <a:lstStyle/>
          <a:p>
            <a:fld id="{0CB0A55A-FF64-4FEF-8E88-99B354C721C5}" type="slidenum">
              <a:rPr lang="ru-RU" smtClean="0"/>
              <a:t>‹#›</a:t>
            </a:fld>
            <a:endParaRPr lang="ru-RU"/>
          </a:p>
        </p:txBody>
      </p:sp>
    </p:spTree>
    <p:extLst>
      <p:ext uri="{BB962C8B-B14F-4D97-AF65-F5344CB8AC3E}">
        <p14:creationId xmlns:p14="http://schemas.microsoft.com/office/powerpoint/2010/main" val="2132701627"/>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F8D52-D54E-4ECF-A523-057B009D8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959E248-9979-4652-80E4-2A6F1E8AF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73D6B5-9F40-4022-873A-E163D3D39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7BD30-BE9B-4046-9B8F-C1E51918BA11}" type="datetimeFigureOut">
              <a:rPr lang="ru-RU" smtClean="0"/>
              <a:t>24.03.2021</a:t>
            </a:fld>
            <a:endParaRPr lang="ru-RU"/>
          </a:p>
        </p:txBody>
      </p:sp>
      <p:sp>
        <p:nvSpPr>
          <p:cNvPr id="5" name="Нижний колонтитул 4">
            <a:extLst>
              <a:ext uri="{FF2B5EF4-FFF2-40B4-BE49-F238E27FC236}">
                <a16:creationId xmlns:a16="http://schemas.microsoft.com/office/drawing/2014/main" id="{5B180592-B33F-4E12-B0FF-357C04BA8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8E9FB3F-1FE7-4735-A7C2-7E8403134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A55A-FF64-4FEF-8E88-99B354C721C5}" type="slidenum">
              <a:rPr lang="ru-RU" smtClean="0"/>
              <a:t>‹#›</a:t>
            </a:fld>
            <a:endParaRPr lang="ru-RU"/>
          </a:p>
        </p:txBody>
      </p:sp>
    </p:spTree>
    <p:extLst>
      <p:ext uri="{BB962C8B-B14F-4D97-AF65-F5344CB8AC3E}">
        <p14:creationId xmlns:p14="http://schemas.microsoft.com/office/powerpoint/2010/main" val="141252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8568DE-B064-43F1-8172-4C6378DBE568}"/>
              </a:ext>
            </a:extLst>
          </p:cNvPr>
          <p:cNvSpPr>
            <a:spLocks noGrp="1"/>
          </p:cNvSpPr>
          <p:nvPr>
            <p:ph type="ctrTitle"/>
          </p:nvPr>
        </p:nvSpPr>
        <p:spPr>
          <a:xfrm>
            <a:off x="1524000" y="1122363"/>
            <a:ext cx="9144000" cy="2387600"/>
          </a:xfrm>
        </p:spPr>
        <p:txBody>
          <a:bodyPr>
            <a:normAutofit fontScale="90000"/>
          </a:bodyPr>
          <a:lstStyle/>
          <a:p>
            <a:r>
              <a:rPr lang="ru-RU" dirty="0"/>
              <a:t>Произведения искусства и культуры времен Великой Отечественной войны</a:t>
            </a:r>
          </a:p>
        </p:txBody>
      </p:sp>
      <p:sp>
        <p:nvSpPr>
          <p:cNvPr id="3" name="Подзаголовок 2">
            <a:extLst>
              <a:ext uri="{FF2B5EF4-FFF2-40B4-BE49-F238E27FC236}">
                <a16:creationId xmlns:a16="http://schemas.microsoft.com/office/drawing/2014/main" id="{7CFB5879-9C1B-4331-8D08-7836D87438DF}"/>
              </a:ext>
            </a:extLst>
          </p:cNvPr>
          <p:cNvSpPr>
            <a:spLocks noGrp="1"/>
          </p:cNvSpPr>
          <p:nvPr>
            <p:ph type="subTitle" idx="1"/>
          </p:nvPr>
        </p:nvSpPr>
        <p:spPr/>
        <p:txBody>
          <a:bodyPr/>
          <a:lstStyle/>
          <a:p>
            <a:r>
              <a:rPr lang="ru-RU" dirty="0"/>
              <a:t>1941 – 1945 </a:t>
            </a:r>
            <a:r>
              <a:rPr lang="ru-RU" dirty="0" err="1"/>
              <a:t>гг</a:t>
            </a:r>
            <a:endParaRPr lang="ru-RU" dirty="0"/>
          </a:p>
        </p:txBody>
      </p:sp>
      <p:pic>
        <p:nvPicPr>
          <p:cNvPr id="6" name="Рисунок 5">
            <a:extLst>
              <a:ext uri="{FF2B5EF4-FFF2-40B4-BE49-F238E27FC236}">
                <a16:creationId xmlns:a16="http://schemas.microsoft.com/office/drawing/2014/main" id="{DC7880E3-6F7E-47A0-A21E-C06019813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543"/>
            <a:ext cx="12192000" cy="6858000"/>
          </a:xfrm>
          <a:prstGeom prst="rect">
            <a:avLst/>
          </a:prstGeom>
        </p:spPr>
      </p:pic>
      <p:sp>
        <p:nvSpPr>
          <p:cNvPr id="7" name="TextBox 6">
            <a:extLst>
              <a:ext uri="{FF2B5EF4-FFF2-40B4-BE49-F238E27FC236}">
                <a16:creationId xmlns:a16="http://schemas.microsoft.com/office/drawing/2014/main" id="{FBA77D55-8E4B-48F9-ADE0-D307C6C242D7}"/>
              </a:ext>
            </a:extLst>
          </p:cNvPr>
          <p:cNvSpPr txBox="1"/>
          <p:nvPr/>
        </p:nvSpPr>
        <p:spPr>
          <a:xfrm>
            <a:off x="132522" y="1016715"/>
            <a:ext cx="11940209" cy="2585323"/>
          </a:xfrm>
          <a:prstGeom prst="rect">
            <a:avLst/>
          </a:prstGeom>
          <a:noFill/>
        </p:spPr>
        <p:txBody>
          <a:bodyPr wrap="square" rtlCol="0">
            <a:spAutoFit/>
          </a:bodyPr>
          <a:lstStyle/>
          <a:p>
            <a:pPr algn="ctr"/>
            <a:r>
              <a:rPr lang="ru-RU" sz="5400" b="1" dirty="0">
                <a:solidFill>
                  <a:srgbClr val="FFFF00"/>
                </a:solidFill>
                <a:latin typeface="Gabriola" panose="04040605051002020D02" pitchFamily="82" charset="0"/>
              </a:rPr>
              <a:t>«Реликвии войны»</a:t>
            </a:r>
          </a:p>
          <a:p>
            <a:pPr algn="ctr"/>
            <a:r>
              <a:rPr lang="ru-RU" sz="5400" b="1" dirty="0">
                <a:solidFill>
                  <a:srgbClr val="FFFF00"/>
                </a:solidFill>
                <a:latin typeface="Gabriola" panose="04040605051002020D02" pitchFamily="82" charset="0"/>
              </a:rPr>
              <a:t>«Произведения искусства и культуры времен Великой Отечественной войны.»</a:t>
            </a:r>
          </a:p>
        </p:txBody>
      </p:sp>
      <p:pic>
        <p:nvPicPr>
          <p:cNvPr id="9" name="tristan-lohengrin-could-we-dream-again">
            <a:hlinkClick r:id="" action="ppaction://media"/>
            <a:extLst>
              <a:ext uri="{FF2B5EF4-FFF2-40B4-BE49-F238E27FC236}">
                <a16:creationId xmlns:a16="http://schemas.microsoft.com/office/drawing/2014/main" id="{6F6F1731-DC84-475D-9003-DA5E90982E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67860" y="1034016"/>
            <a:ext cx="609600" cy="609600"/>
          </a:xfrm>
          <a:prstGeom prst="rect">
            <a:avLst/>
          </a:prstGeom>
        </p:spPr>
      </p:pic>
      <p:sp>
        <p:nvSpPr>
          <p:cNvPr id="4" name="TextBox 3">
            <a:extLst>
              <a:ext uri="{FF2B5EF4-FFF2-40B4-BE49-F238E27FC236}">
                <a16:creationId xmlns:a16="http://schemas.microsoft.com/office/drawing/2014/main" id="{D79E9FCB-55E7-46D1-9B21-D4B2256AEF2E}"/>
              </a:ext>
            </a:extLst>
          </p:cNvPr>
          <p:cNvSpPr txBox="1"/>
          <p:nvPr/>
        </p:nvSpPr>
        <p:spPr>
          <a:xfrm>
            <a:off x="892205" y="13841"/>
            <a:ext cx="10100473" cy="1200329"/>
          </a:xfrm>
          <a:prstGeom prst="rect">
            <a:avLst/>
          </a:prstGeom>
          <a:noFill/>
        </p:spPr>
        <p:txBody>
          <a:bodyPr wrap="square" rtlCol="0">
            <a:spAutoFit/>
          </a:bodyPr>
          <a:lstStyle/>
          <a:p>
            <a:pPr algn="ctr"/>
            <a:r>
              <a:rPr lang="ru-RU" sz="3600" b="1" dirty="0">
                <a:solidFill>
                  <a:schemeClr val="bg1"/>
                </a:solidFill>
                <a:latin typeface="Cambria Math" panose="02040503050406030204" pitchFamily="18" charset="0"/>
                <a:ea typeface="Cambria Math" panose="02040503050406030204" pitchFamily="18" charset="0"/>
              </a:rPr>
              <a:t>МБУ ДО Станция юных техников</a:t>
            </a:r>
          </a:p>
          <a:p>
            <a:pPr algn="ctr"/>
            <a:r>
              <a:rPr lang="ru-RU" sz="3600" b="1" dirty="0">
                <a:solidFill>
                  <a:schemeClr val="bg1"/>
                </a:solidFill>
                <a:latin typeface="Cambria Math" panose="02040503050406030204" pitchFamily="18" charset="0"/>
                <a:ea typeface="Cambria Math" panose="02040503050406030204" pitchFamily="18" charset="0"/>
              </a:rPr>
              <a:t> Миллеровского района</a:t>
            </a:r>
          </a:p>
        </p:txBody>
      </p:sp>
      <p:pic>
        <p:nvPicPr>
          <p:cNvPr id="8" name="Рисунок 7">
            <a:extLst>
              <a:ext uri="{FF2B5EF4-FFF2-40B4-BE49-F238E27FC236}">
                <a16:creationId xmlns:a16="http://schemas.microsoft.com/office/drawing/2014/main" id="{348BC595-28D4-4B49-9C68-04B8A03E46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69" y="56911"/>
            <a:ext cx="1839736" cy="1655762"/>
          </a:xfrm>
          <a:prstGeom prst="rect">
            <a:avLst/>
          </a:prstGeom>
        </p:spPr>
      </p:pic>
      <p:sp>
        <p:nvSpPr>
          <p:cNvPr id="10" name="TextBox 9">
            <a:extLst>
              <a:ext uri="{FF2B5EF4-FFF2-40B4-BE49-F238E27FC236}">
                <a16:creationId xmlns:a16="http://schemas.microsoft.com/office/drawing/2014/main" id="{80394A8F-8A8C-4158-BCA5-198C5FDBAF40}"/>
              </a:ext>
            </a:extLst>
          </p:cNvPr>
          <p:cNvSpPr txBox="1"/>
          <p:nvPr/>
        </p:nvSpPr>
        <p:spPr>
          <a:xfrm>
            <a:off x="0" y="3947964"/>
            <a:ext cx="9541565" cy="2923877"/>
          </a:xfrm>
          <a:prstGeom prst="rect">
            <a:avLst/>
          </a:prstGeom>
          <a:noFill/>
        </p:spPr>
        <p:txBody>
          <a:bodyPr wrap="square" rtlCol="0">
            <a:spAutoFit/>
          </a:bodyPr>
          <a:lstStyle/>
          <a:p>
            <a:r>
              <a:rPr lang="ru-RU" sz="3200" dirty="0">
                <a:latin typeface="Impact" panose="020B0806030902050204" pitchFamily="34" charset="0"/>
              </a:rPr>
              <a:t>Автор презентации:  </a:t>
            </a:r>
            <a:r>
              <a:rPr lang="ru-RU" sz="5400" b="1" dirty="0">
                <a:latin typeface="Gabriola" panose="04040605051002020D02" pitchFamily="82" charset="0"/>
              </a:rPr>
              <a:t>Шугалина Вероника</a:t>
            </a:r>
          </a:p>
          <a:p>
            <a:r>
              <a:rPr lang="ru-RU" sz="3200" dirty="0">
                <a:latin typeface="Impact" panose="020B0806030902050204" pitchFamily="34" charset="0"/>
              </a:rPr>
              <a:t>Учащаяся  группы № 1</a:t>
            </a:r>
          </a:p>
          <a:p>
            <a:endParaRPr lang="ru-RU" sz="1800" dirty="0">
              <a:latin typeface="Impact" panose="020B0806030902050204" pitchFamily="34" charset="0"/>
            </a:endParaRPr>
          </a:p>
          <a:p>
            <a:r>
              <a:rPr lang="ru-RU" sz="3200" dirty="0">
                <a:latin typeface="Impact" panose="020B0806030902050204" pitchFamily="34" charset="0"/>
              </a:rPr>
              <a:t>Руководитель: </a:t>
            </a:r>
            <a:r>
              <a:rPr lang="ru-RU" sz="4800" b="1" dirty="0">
                <a:latin typeface="Gabriola" panose="04040605051002020D02" pitchFamily="82" charset="0"/>
              </a:rPr>
              <a:t>Лаврухина Елена Анатольевна</a:t>
            </a:r>
          </a:p>
          <a:p>
            <a:r>
              <a:rPr lang="ru-RU" sz="3200" dirty="0">
                <a:latin typeface="Impact" panose="020B0806030902050204" pitchFamily="34" charset="0"/>
              </a:rPr>
              <a:t>Педагог дополнительного образования</a:t>
            </a:r>
          </a:p>
        </p:txBody>
      </p:sp>
    </p:spTree>
    <p:extLst>
      <p:ext uri="{BB962C8B-B14F-4D97-AF65-F5344CB8AC3E}">
        <p14:creationId xmlns:p14="http://schemas.microsoft.com/office/powerpoint/2010/main" val="37361421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6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7D72195-5F75-4EDC-9D4F-86C0071EA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0726678-08FD-40BF-A749-90C3CCD5EB46}"/>
              </a:ext>
            </a:extLst>
          </p:cNvPr>
          <p:cNvSpPr txBox="1"/>
          <p:nvPr/>
        </p:nvSpPr>
        <p:spPr>
          <a:xfrm>
            <a:off x="503583" y="742122"/>
            <a:ext cx="9766852" cy="4401205"/>
          </a:xfrm>
          <a:prstGeom prst="rect">
            <a:avLst/>
          </a:prstGeom>
          <a:noFill/>
        </p:spPr>
        <p:txBody>
          <a:bodyPr wrap="square" rtlCol="0">
            <a:spAutoFit/>
          </a:bodyPr>
          <a:lstStyle/>
          <a:p>
            <a:r>
              <a:rPr lang="ru-RU" sz="2000" dirty="0">
                <a:solidFill>
                  <a:schemeClr val="bg1"/>
                </a:solidFill>
                <a:latin typeface="Impact" panose="020B0806030902050204" pitchFamily="34" charset="0"/>
              </a:rPr>
              <a:t> РАДИО 22 июня 1941 года. Советские люди слушают правительственное сообщение о начале Великой Отечественной войны. </a:t>
            </a:r>
            <a:r>
              <a:rPr lang="ru-RU" sz="2000" dirty="0" err="1">
                <a:solidFill>
                  <a:schemeClr val="bg1"/>
                </a:solidFill>
                <a:latin typeface="Impact" panose="020B0806030902050204" pitchFamily="34" charset="0"/>
              </a:rPr>
              <a:t>Ю.Левитан</a:t>
            </a:r>
            <a:r>
              <a:rPr lang="ru-RU" sz="2000" dirty="0">
                <a:solidFill>
                  <a:schemeClr val="bg1"/>
                </a:solidFill>
                <a:latin typeface="Impact" panose="020B0806030902050204" pitchFamily="34" charset="0"/>
              </a:rPr>
              <a:t> в годы Великой Отечественной войны 1941—1945 читал сводки Совинформбюро и приказы Верховного Главнокомандующего И. Сталина, и его голос стал известен каждому жителю СССР. Именно Юрию Левитану, благодаря уникальному тембру голоса, было доверено объявлять о взятии Берлина и о Победе. Левитан был в числе первых, кого собирался повесить Гитлер. Германские спецслужбы разработали, но так и не смогли воплотить в жизнь план похищения главного диктора Советского Союза, за голову которого рейхом была назначена награда в 100 тысяч (по другим источникам — в 250 тысяч) марок. Левитана оберегали на государственном уровне, «главный голос страны» денно и нощно охраняли агенты НКВД с приказом применять оружие при возникновении малейшей опасности. Через прессу запускалась дезинформация о его внешности — чтобы никто не знал, как выглядит человек, жизнь которого нацисты оценили в огромную сумму.</a:t>
            </a:r>
          </a:p>
        </p:txBody>
      </p:sp>
    </p:spTree>
    <p:extLst>
      <p:ext uri="{BB962C8B-B14F-4D97-AF65-F5344CB8AC3E}">
        <p14:creationId xmlns:p14="http://schemas.microsoft.com/office/powerpoint/2010/main" val="2614929365"/>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FBD537C-8ADF-4EA2-BCF8-A317795BC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BE93F3D-54B5-4E4F-B377-1555EA5A1EE8}"/>
              </a:ext>
            </a:extLst>
          </p:cNvPr>
          <p:cNvSpPr txBox="1"/>
          <p:nvPr/>
        </p:nvSpPr>
        <p:spPr>
          <a:xfrm>
            <a:off x="371062" y="768626"/>
            <a:ext cx="9104242" cy="4708981"/>
          </a:xfrm>
          <a:prstGeom prst="rect">
            <a:avLst/>
          </a:prstGeom>
          <a:noFill/>
        </p:spPr>
        <p:txBody>
          <a:bodyPr wrap="square" rtlCol="0">
            <a:spAutoFit/>
          </a:bodyPr>
          <a:lstStyle/>
          <a:p>
            <a:r>
              <a:rPr lang="ru-RU" sz="2000">
                <a:solidFill>
                  <a:schemeClr val="bg1"/>
                </a:solidFill>
                <a:latin typeface="Impact" panose="020B0806030902050204" pitchFamily="34" charset="0"/>
              </a:rPr>
              <a:t>Литература Великая Отечественная война – это тяжёлое испытание, выпавшее на долю русского народа. Литература того времени не могла оставаться в стороне от этого события. Так в первый день войны на митинге советских писателей прозвучали такие слова: «Каждый советский писатель готов все, свои силы, весь свой опыт и талант, всю свою кровь, если это понадобится, отдать делу священной народной войны против врагов нашей Родины». Эти слова были оправданны. С самого начала войны писатели почувствовали себя «мобилизованными и призванными». Около двух тысяч писателей ушли на фронт, более четырехсот из них не вернулись. Это А. Гайдар, Е. Петров, Ю. Крымов, М. Джалиль; совсем молодыми погибли М. Кульчицкий, В. Багрицкий, П. Коган. Фронтовые писатели в полной мере разделяли со своим народом и боль отступления, и радость побед. Георгий Суворов, писатель-фронтовик, погибший незадолго до победы, писал: «Свой добрый век мы прожили как люди, и для людей». Писатели жили одной жизнью со сражающимся народом: .мерзли в окопах, ходили в атаку, совершали подвиги и ...писали.</a:t>
            </a:r>
            <a:endParaRPr lang="ru-RU" sz="2000" dirty="0">
              <a:solidFill>
                <a:schemeClr val="bg1"/>
              </a:solidFill>
              <a:latin typeface="Impact" panose="020B0806030902050204" pitchFamily="34" charset="0"/>
            </a:endParaRPr>
          </a:p>
        </p:txBody>
      </p:sp>
    </p:spTree>
    <p:extLst>
      <p:ext uri="{BB962C8B-B14F-4D97-AF65-F5344CB8AC3E}">
        <p14:creationId xmlns:p14="http://schemas.microsoft.com/office/powerpoint/2010/main" val="1067779623"/>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DA5D077-359E-4F61-8480-8492C861E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68FC982-3A2C-40F3-A513-122D6A04D4F3}"/>
              </a:ext>
            </a:extLst>
          </p:cNvPr>
          <p:cNvSpPr txBox="1"/>
          <p:nvPr/>
        </p:nvSpPr>
        <p:spPr>
          <a:xfrm>
            <a:off x="5976730" y="914400"/>
            <a:ext cx="4611757" cy="4401205"/>
          </a:xfrm>
          <a:prstGeom prst="rect">
            <a:avLst/>
          </a:prstGeom>
          <a:noFill/>
        </p:spPr>
        <p:txBody>
          <a:bodyPr wrap="square" rtlCol="0">
            <a:spAutoFit/>
          </a:bodyPr>
          <a:lstStyle/>
          <a:p>
            <a:r>
              <a:rPr lang="ru-RU" sz="2000" dirty="0">
                <a:solidFill>
                  <a:schemeClr val="bg1"/>
                </a:solidFill>
                <a:latin typeface="Impact" panose="020B0806030902050204" pitchFamily="34" charset="0"/>
              </a:rPr>
              <a:t>НИЧТОЖЕНИЕ КУЛЬТУРНЫХ ЦЕННОСТЕЙ ФАШИСТАМИ</a:t>
            </a:r>
          </a:p>
          <a:p>
            <a:r>
              <a:rPr lang="ru-RU" sz="2000" dirty="0">
                <a:solidFill>
                  <a:schemeClr val="bg1"/>
                </a:solidFill>
                <a:latin typeface="Impact" panose="020B0806030902050204" pitchFamily="34" charset="0"/>
              </a:rPr>
              <a:t>Петергоф.</a:t>
            </a:r>
          </a:p>
          <a:p>
            <a:r>
              <a:rPr lang="ru-RU" sz="2000" dirty="0">
                <a:solidFill>
                  <a:schemeClr val="bg1"/>
                </a:solidFill>
                <a:latin typeface="Impact" panose="020B0806030902050204" pitchFamily="34" charset="0"/>
              </a:rPr>
              <a:t>Большой дворец и Большой каскад, разрушенные фашистами.</a:t>
            </a:r>
          </a:p>
          <a:p>
            <a:r>
              <a:rPr lang="ru-RU" sz="2000" dirty="0">
                <a:solidFill>
                  <a:schemeClr val="bg1"/>
                </a:solidFill>
                <a:latin typeface="Impact" panose="020B0806030902050204" pitchFamily="34" charset="0"/>
              </a:rPr>
              <a:t>В государственный реестр утраченных в годы Великой Отечественной войны на территории СССР культурных ценностей занесены 1670 уничтоженных православных церквей и монастырей, 427 музеев, 180 млн. томов книг, многочисленные архивы. Всего пропало около 565 тыс. художественных произведений.</a:t>
            </a:r>
          </a:p>
        </p:txBody>
      </p:sp>
      <p:pic>
        <p:nvPicPr>
          <p:cNvPr id="5" name="Рисунок 4">
            <a:extLst>
              <a:ext uri="{FF2B5EF4-FFF2-40B4-BE49-F238E27FC236}">
                <a16:creationId xmlns:a16="http://schemas.microsoft.com/office/drawing/2014/main" id="{A4788251-74A4-4380-953A-1E8235CBE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32" y="715617"/>
            <a:ext cx="5606998" cy="5009322"/>
          </a:xfrm>
          <a:prstGeom prst="rect">
            <a:avLst/>
          </a:prstGeom>
        </p:spPr>
      </p:pic>
    </p:spTree>
    <p:extLst>
      <p:ext uri="{BB962C8B-B14F-4D97-AF65-F5344CB8AC3E}">
        <p14:creationId xmlns:p14="http://schemas.microsoft.com/office/powerpoint/2010/main" val="4157775020"/>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892D7E5-7035-4570-A979-9EF08FEFE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ED3ECF4-A72C-430A-BFE9-5A75E5F60DA3}"/>
              </a:ext>
            </a:extLst>
          </p:cNvPr>
          <p:cNvSpPr txBox="1"/>
          <p:nvPr/>
        </p:nvSpPr>
        <p:spPr>
          <a:xfrm>
            <a:off x="609600" y="596348"/>
            <a:ext cx="9144000" cy="5016758"/>
          </a:xfrm>
          <a:prstGeom prst="rect">
            <a:avLst/>
          </a:prstGeom>
          <a:noFill/>
        </p:spPr>
        <p:txBody>
          <a:bodyPr wrap="square" rtlCol="0">
            <a:spAutoFit/>
          </a:bodyPr>
          <a:lstStyle/>
          <a:p>
            <a:r>
              <a:rPr lang="ru-RU" sz="3200" dirty="0">
                <a:solidFill>
                  <a:schemeClr val="bg1"/>
                </a:solidFill>
                <a:latin typeface="Impact" panose="020B0806030902050204" pitchFamily="34" charset="0"/>
              </a:rPr>
              <a:t>Великая Отечественная война сплотила всех работников искусства, они создавали своё художественное оружие, которое было рядом со своим народом защищавшим свою родину. Именно благодаря деятелям искусства мы и поныне помним и чтим подвиг русских солдат и народа, а книги, фильмы, картины, плакаты и многое другое, помогают передать современному поколению атмосферу той эпохи</a:t>
            </a:r>
          </a:p>
          <a:p>
            <a:endParaRPr lang="ru-RU" sz="32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006465051"/>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7F97E93-DFCA-4CEB-B111-CA9F56E5C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9A00671-6392-4B11-866E-08B7D5E746FF}"/>
              </a:ext>
            </a:extLst>
          </p:cNvPr>
          <p:cNvSpPr txBox="1"/>
          <p:nvPr/>
        </p:nvSpPr>
        <p:spPr>
          <a:xfrm>
            <a:off x="450574" y="755375"/>
            <a:ext cx="10018644" cy="4401205"/>
          </a:xfrm>
          <a:prstGeom prst="rect">
            <a:avLst/>
          </a:prstGeom>
          <a:noFill/>
        </p:spPr>
        <p:txBody>
          <a:bodyPr wrap="square" rtlCol="0">
            <a:spAutoFit/>
          </a:bodyPr>
          <a:lstStyle/>
          <a:p>
            <a:pPr algn="ctr"/>
            <a:r>
              <a:rPr lang="ru-RU" sz="2800" dirty="0">
                <a:solidFill>
                  <a:schemeClr val="bg1"/>
                </a:solidFill>
                <a:latin typeface="Impact" panose="020B0806030902050204" pitchFamily="34" charset="0"/>
              </a:rPr>
              <a:t>Ранним утром 22 июня 1941 года фашистская Германия вероломно напала на Советский Союз. Вооруженная до зубов гитлеровская армия, несмотря на мужественное сопротивление советских войск, продвигалась вперед. Смертельная опасность нависла над нашей Родиной. От каждого советского гражданина, на каком бы посту он ни находился: в траншее переднего края или у доменной печи, за штурвалом боевого самолета или за рулем трактора, — требовалась беспредельная самоотверженность, честное служение Родине.</a:t>
            </a:r>
          </a:p>
        </p:txBody>
      </p:sp>
    </p:spTree>
    <p:extLst>
      <p:ext uri="{BB962C8B-B14F-4D97-AF65-F5344CB8AC3E}">
        <p14:creationId xmlns:p14="http://schemas.microsoft.com/office/powerpoint/2010/main" val="3898605516"/>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E0A2827-A969-4D5D-808D-4827A480B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a:extLst>
              <a:ext uri="{FF2B5EF4-FFF2-40B4-BE49-F238E27FC236}">
                <a16:creationId xmlns:a16="http://schemas.microsoft.com/office/drawing/2014/main" id="{3C6CC41E-1630-4187-B5D7-9CC430C22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69" y="410288"/>
            <a:ext cx="3657600" cy="5321808"/>
          </a:xfrm>
          <a:prstGeom prst="rect">
            <a:avLst/>
          </a:prstGeom>
        </p:spPr>
      </p:pic>
      <p:sp>
        <p:nvSpPr>
          <p:cNvPr id="7" name="Прямоугольник 6">
            <a:extLst>
              <a:ext uri="{FF2B5EF4-FFF2-40B4-BE49-F238E27FC236}">
                <a16:creationId xmlns:a16="http://schemas.microsoft.com/office/drawing/2014/main" id="{2EFB7A17-1420-4502-82A5-D17A418D38A1}"/>
              </a:ext>
            </a:extLst>
          </p:cNvPr>
          <p:cNvSpPr/>
          <p:nvPr/>
        </p:nvSpPr>
        <p:spPr>
          <a:xfrm>
            <a:off x="4200939" y="967409"/>
            <a:ext cx="7566991" cy="4154984"/>
          </a:xfrm>
          <a:prstGeom prst="rect">
            <a:avLst/>
          </a:prstGeom>
        </p:spPr>
        <p:txBody>
          <a:bodyPr wrap="square">
            <a:spAutoFit/>
          </a:bodyPr>
          <a:lstStyle/>
          <a:p>
            <a:r>
              <a:rPr lang="ru-RU" dirty="0">
                <a:solidFill>
                  <a:schemeClr val="bg1"/>
                </a:solidFill>
              </a:rPr>
              <a:t>«</a:t>
            </a:r>
            <a:r>
              <a:rPr lang="ru-RU" sz="2400" dirty="0">
                <a:solidFill>
                  <a:schemeClr val="bg1"/>
                </a:solidFill>
                <a:latin typeface="Impact" panose="020B0806030902050204" pitchFamily="34" charset="0"/>
              </a:rPr>
              <a:t>Все для фронта, все для победы!» Эти слова стали девизом жизни и работы советских людей.</a:t>
            </a:r>
          </a:p>
          <a:p>
            <a:r>
              <a:rPr lang="ru-RU" sz="2400" dirty="0">
                <a:solidFill>
                  <a:schemeClr val="bg1"/>
                </a:solidFill>
                <a:latin typeface="Impact" panose="020B0806030902050204" pitchFamily="34" charset="0"/>
              </a:rPr>
              <a:t>По призыву партии весь народ поднялся на борьбу с врагом. Советские художники также почувствовали себя мобилизованными и призванными своим искусством служить народу, помогать ему в смертельной схватке с врагом. </a:t>
            </a:r>
          </a:p>
          <a:p>
            <a:r>
              <a:rPr lang="ru-RU" sz="2400" dirty="0">
                <a:solidFill>
                  <a:schemeClr val="bg1"/>
                </a:solidFill>
                <a:latin typeface="Impact" panose="020B0806030902050204" pitchFamily="34" charset="0"/>
              </a:rPr>
              <a:t>Первыми, кто откликнулся на военные события, были художники-плакатисты. На второй день войны уже появился плакат Кукрыниксов «Беспощадно разгромим и уничтожим врага!» </a:t>
            </a:r>
          </a:p>
        </p:txBody>
      </p:sp>
    </p:spTree>
    <p:extLst>
      <p:ext uri="{BB962C8B-B14F-4D97-AF65-F5344CB8AC3E}">
        <p14:creationId xmlns:p14="http://schemas.microsoft.com/office/powerpoint/2010/main" val="3739446268"/>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B49A3C-8C05-4595-BB93-FE28F5600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a:extLst>
              <a:ext uri="{FF2B5EF4-FFF2-40B4-BE49-F238E27FC236}">
                <a16:creationId xmlns:a16="http://schemas.microsoft.com/office/drawing/2014/main" id="{810CFF83-C633-4C0D-926F-2BDA785E3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7" y="185986"/>
            <a:ext cx="4502364" cy="5717858"/>
          </a:xfrm>
          <a:prstGeom prst="rect">
            <a:avLst/>
          </a:prstGeom>
        </p:spPr>
      </p:pic>
      <p:sp>
        <p:nvSpPr>
          <p:cNvPr id="6" name="TextBox 5">
            <a:extLst>
              <a:ext uri="{FF2B5EF4-FFF2-40B4-BE49-F238E27FC236}">
                <a16:creationId xmlns:a16="http://schemas.microsoft.com/office/drawing/2014/main" id="{2690547F-44A2-43B9-B81C-BFA1FB95DD5C}"/>
              </a:ext>
            </a:extLst>
          </p:cNvPr>
          <p:cNvSpPr txBox="1"/>
          <p:nvPr/>
        </p:nvSpPr>
        <p:spPr>
          <a:xfrm>
            <a:off x="4982817" y="848139"/>
            <a:ext cx="6520070" cy="3785652"/>
          </a:xfrm>
          <a:prstGeom prst="rect">
            <a:avLst/>
          </a:prstGeom>
          <a:noFill/>
        </p:spPr>
        <p:txBody>
          <a:bodyPr wrap="square" rtlCol="0">
            <a:spAutoFit/>
          </a:bodyPr>
          <a:lstStyle/>
          <a:p>
            <a:r>
              <a:rPr lang="ru-RU" sz="2000" dirty="0">
                <a:solidFill>
                  <a:schemeClr val="bg1"/>
                </a:solidFill>
                <a:latin typeface="Impact" panose="020B0806030902050204" pitchFamily="34" charset="0"/>
              </a:rPr>
              <a:t>В первые же дни Отечественной войны были созданы «Окна ТАСС». В них сотрудничали поэты Д. Бедный, Маршак, Лебедев-Кумач, Кирсанов, художники Ефимов, Кукрыниксы, Горяев, Черемных. Плакаты «Окон ТАСС» знала вся страна; толпы москвичей собирались у витрин, ожидая нового выпуска. Размноженные в уменьшенном формате, они доставлялись на фронт, самолеты в виде листовок разбрасывали их над оккупированными городами и селами, внушая людям веру в нашу победу. Среди первых плакатов Отечественной войны следует отметить плакат художника И. Тоидзе «Родина-мать зовет».</a:t>
            </a:r>
          </a:p>
        </p:txBody>
      </p:sp>
    </p:spTree>
    <p:extLst>
      <p:ext uri="{BB962C8B-B14F-4D97-AF65-F5344CB8AC3E}">
        <p14:creationId xmlns:p14="http://schemas.microsoft.com/office/powerpoint/2010/main" val="1861769748"/>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D79943F-57B0-4A30-8283-EEC225C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E75A568-F5A2-4E1F-948F-822A5E1470A0}"/>
              </a:ext>
            </a:extLst>
          </p:cNvPr>
          <p:cNvSpPr txBox="1"/>
          <p:nvPr/>
        </p:nvSpPr>
        <p:spPr>
          <a:xfrm>
            <a:off x="7421218" y="816492"/>
            <a:ext cx="4492486" cy="4401205"/>
          </a:xfrm>
          <a:prstGeom prst="rect">
            <a:avLst/>
          </a:prstGeom>
          <a:noFill/>
        </p:spPr>
        <p:txBody>
          <a:bodyPr wrap="square" rtlCol="0">
            <a:spAutoFit/>
          </a:bodyPr>
          <a:lstStyle/>
          <a:p>
            <a:r>
              <a:rPr lang="ru-RU" sz="2800" dirty="0">
                <a:solidFill>
                  <a:schemeClr val="bg1"/>
                </a:solidFill>
                <a:latin typeface="Impact" panose="020B0806030902050204" pitchFamily="34" charset="0"/>
              </a:rPr>
              <a:t>После неудач и поражений первого года войны наша страна познала и радость побед. Выпуски информационных плакатов «Окна ТАСС» Бой идет святой и правый. Смертный бой не ради славы, Ради жизни на земле.</a:t>
            </a:r>
          </a:p>
        </p:txBody>
      </p:sp>
      <p:pic>
        <p:nvPicPr>
          <p:cNvPr id="6" name="Рисунок 5">
            <a:extLst>
              <a:ext uri="{FF2B5EF4-FFF2-40B4-BE49-F238E27FC236}">
                <a16:creationId xmlns:a16="http://schemas.microsoft.com/office/drawing/2014/main" id="{DAAD3BFC-3D60-475B-B6D0-3F9BA8563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96" y="450573"/>
            <a:ext cx="3837277" cy="5294243"/>
          </a:xfrm>
          <a:prstGeom prst="rect">
            <a:avLst/>
          </a:prstGeom>
        </p:spPr>
      </p:pic>
      <p:pic>
        <p:nvPicPr>
          <p:cNvPr id="8" name="Рисунок 7">
            <a:extLst>
              <a:ext uri="{FF2B5EF4-FFF2-40B4-BE49-F238E27FC236}">
                <a16:creationId xmlns:a16="http://schemas.microsoft.com/office/drawing/2014/main" id="{7465CDEF-A795-47BD-8C5C-089BBC83A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618" y="450572"/>
            <a:ext cx="3242600" cy="5294243"/>
          </a:xfrm>
          <a:prstGeom prst="rect">
            <a:avLst/>
          </a:prstGeom>
        </p:spPr>
      </p:pic>
    </p:spTree>
    <p:extLst>
      <p:ext uri="{BB962C8B-B14F-4D97-AF65-F5344CB8AC3E}">
        <p14:creationId xmlns:p14="http://schemas.microsoft.com/office/powerpoint/2010/main" val="3183765857"/>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3E7E056-91B5-43F9-AB1C-D84F01C6F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2C2EDF9-337D-4FF0-86A6-03040DE34BBB}"/>
              </a:ext>
            </a:extLst>
          </p:cNvPr>
          <p:cNvSpPr txBox="1"/>
          <p:nvPr/>
        </p:nvSpPr>
        <p:spPr>
          <a:xfrm>
            <a:off x="7065065" y="357809"/>
            <a:ext cx="4729370" cy="5078313"/>
          </a:xfrm>
          <a:prstGeom prst="rect">
            <a:avLst/>
          </a:prstGeom>
          <a:noFill/>
        </p:spPr>
        <p:txBody>
          <a:bodyPr wrap="square" rtlCol="0">
            <a:spAutoFit/>
          </a:bodyPr>
          <a:lstStyle/>
          <a:p>
            <a:r>
              <a:rPr lang="ru-RU" dirty="0">
                <a:solidFill>
                  <a:schemeClr val="bg1"/>
                </a:solidFill>
                <a:latin typeface="Impact" panose="020B0806030902050204" pitchFamily="34" charset="0"/>
              </a:rPr>
              <a:t>За годы войны выросло много новых талантливых художников, активно включившихся в творческую работу.   </a:t>
            </a:r>
          </a:p>
          <a:p>
            <a:endParaRPr lang="ru-RU" dirty="0">
              <a:solidFill>
                <a:schemeClr val="bg1"/>
              </a:solidFill>
              <a:latin typeface="Impact" panose="020B0806030902050204" pitchFamily="34" charset="0"/>
            </a:endParaRPr>
          </a:p>
          <a:p>
            <a:r>
              <a:rPr lang="ru-RU" dirty="0">
                <a:solidFill>
                  <a:schemeClr val="bg1"/>
                </a:solidFill>
                <a:latin typeface="Impact" panose="020B0806030902050204" pitchFamily="34" charset="0"/>
              </a:rPr>
              <a:t>В самые суровые дни 1942 года, когда враг подходил к столице, в Москве и Ленинграде были открыты художественные выставки. Идеи патриотизма определяли содержание искусства этого периода. Пафос героики, прославления советского человека-победителя звучал в живописных полотнах художников военных лет.   </a:t>
            </a:r>
          </a:p>
          <a:p>
            <a:endParaRPr lang="ru-RU" dirty="0">
              <a:solidFill>
                <a:schemeClr val="bg1"/>
              </a:solidFill>
              <a:latin typeface="Impact" panose="020B0806030902050204" pitchFamily="34" charset="0"/>
            </a:endParaRPr>
          </a:p>
          <a:p>
            <a:r>
              <a:rPr lang="ru-RU" dirty="0">
                <a:solidFill>
                  <a:schemeClr val="bg1"/>
                </a:solidFill>
                <a:latin typeface="Impact" panose="020B0806030902050204" pitchFamily="34" charset="0"/>
              </a:rPr>
              <a:t>О стойкости и мужестве советских людей, о героизме и бесстрашии советской женщины-матери рассказал художник С. В. Герасимов в картине «Мать партизана» (1943). </a:t>
            </a:r>
          </a:p>
        </p:txBody>
      </p:sp>
      <p:pic>
        <p:nvPicPr>
          <p:cNvPr id="6" name="Рисунок 5">
            <a:extLst>
              <a:ext uri="{FF2B5EF4-FFF2-40B4-BE49-F238E27FC236}">
                <a16:creationId xmlns:a16="http://schemas.microsoft.com/office/drawing/2014/main" id="{DF22D9FB-2853-4AEA-B9FF-CD631342C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5" y="357809"/>
            <a:ext cx="6667500" cy="5295900"/>
          </a:xfrm>
          <a:prstGeom prst="rect">
            <a:avLst/>
          </a:prstGeom>
        </p:spPr>
      </p:pic>
    </p:spTree>
    <p:extLst>
      <p:ext uri="{BB962C8B-B14F-4D97-AF65-F5344CB8AC3E}">
        <p14:creationId xmlns:p14="http://schemas.microsoft.com/office/powerpoint/2010/main" val="572054815"/>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009B666-A101-45ED-9E28-0A349701D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14416D3-77CC-4C3A-B55E-49C0DBE01F9E}"/>
              </a:ext>
            </a:extLst>
          </p:cNvPr>
          <p:cNvSpPr txBox="1"/>
          <p:nvPr/>
        </p:nvSpPr>
        <p:spPr>
          <a:xfrm>
            <a:off x="3949148" y="364393"/>
            <a:ext cx="5168348" cy="5262979"/>
          </a:xfrm>
          <a:prstGeom prst="rect">
            <a:avLst/>
          </a:prstGeom>
          <a:noFill/>
        </p:spPr>
        <p:txBody>
          <a:bodyPr wrap="square" rtlCol="0">
            <a:spAutoFit/>
          </a:bodyPr>
          <a:lstStyle/>
          <a:p>
            <a:r>
              <a:rPr lang="ru-RU" sz="2400" dirty="0">
                <a:solidFill>
                  <a:schemeClr val="bg1"/>
                </a:solidFill>
                <a:latin typeface="Impact" panose="020B0806030902050204" pitchFamily="34" charset="0"/>
              </a:rPr>
              <a:t>Музыка на войне В блокадном Ленинграде композитор Д.Д. </a:t>
            </a:r>
            <a:r>
              <a:rPr lang="ru-RU" sz="2400" dirty="0" err="1">
                <a:solidFill>
                  <a:schemeClr val="bg1"/>
                </a:solidFill>
                <a:latin typeface="Impact" panose="020B0806030902050204" pitchFamily="34" charset="0"/>
              </a:rPr>
              <a:t>Шосткович</a:t>
            </a:r>
            <a:r>
              <a:rPr lang="ru-RU" sz="2400" dirty="0">
                <a:solidFill>
                  <a:schemeClr val="bg1"/>
                </a:solidFill>
                <a:latin typeface="Impact" panose="020B0806030902050204" pitchFamily="34" charset="0"/>
              </a:rPr>
              <a:t> тушил пожары и написал своё выдающееся произведение 7-ю </a:t>
            </a:r>
            <a:r>
              <a:rPr lang="ru-RU" sz="2400" dirty="0" err="1">
                <a:solidFill>
                  <a:schemeClr val="bg1"/>
                </a:solidFill>
                <a:latin typeface="Impact" panose="020B0806030902050204" pitchFamily="34" charset="0"/>
              </a:rPr>
              <a:t>симфониею</a:t>
            </a:r>
            <a:r>
              <a:rPr lang="ru-RU" sz="2400" dirty="0">
                <a:solidFill>
                  <a:schemeClr val="bg1"/>
                </a:solidFill>
                <a:latin typeface="Impact" panose="020B0806030902050204" pitchFamily="34" charset="0"/>
              </a:rPr>
              <a:t> — «Ленинградской».  9 августа 1942 симфония прозвучала  произведение прозвучала в блокадном Ленинграде.</a:t>
            </a:r>
          </a:p>
          <a:p>
            <a:r>
              <a:rPr lang="ru-RU" sz="2400" dirty="0">
                <a:solidFill>
                  <a:schemeClr val="bg1"/>
                </a:solidFill>
                <a:latin typeface="Impact" panose="020B0806030902050204" pitchFamily="34" charset="0"/>
              </a:rPr>
              <a:t> </a:t>
            </a:r>
          </a:p>
          <a:p>
            <a:r>
              <a:rPr lang="ru-RU" sz="2400" dirty="0">
                <a:solidFill>
                  <a:schemeClr val="bg1"/>
                </a:solidFill>
                <a:latin typeface="Impact" panose="020B0806030902050204" pitchFamily="34" charset="0"/>
              </a:rPr>
              <a:t>Через день после начала войны, композитор А.В. Александров  написал ставшую знаменитой песню «Священная война» на слова поэта В.И. Лебедева-Кумача</a:t>
            </a:r>
          </a:p>
        </p:txBody>
      </p:sp>
      <p:pic>
        <p:nvPicPr>
          <p:cNvPr id="6" name="Рисунок 5">
            <a:extLst>
              <a:ext uri="{FF2B5EF4-FFF2-40B4-BE49-F238E27FC236}">
                <a16:creationId xmlns:a16="http://schemas.microsoft.com/office/drawing/2014/main" id="{278A3032-25F7-42B6-B8EE-53AFD8015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6" y="364392"/>
            <a:ext cx="3604592" cy="5387052"/>
          </a:xfrm>
          <a:prstGeom prst="rect">
            <a:avLst/>
          </a:prstGeom>
        </p:spPr>
      </p:pic>
      <p:pic>
        <p:nvPicPr>
          <p:cNvPr id="8" name="Рисунок 7">
            <a:extLst>
              <a:ext uri="{FF2B5EF4-FFF2-40B4-BE49-F238E27FC236}">
                <a16:creationId xmlns:a16="http://schemas.microsoft.com/office/drawing/2014/main" id="{C233B154-AC4B-42CD-AFE2-C26D6B08C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5578" y="596301"/>
            <a:ext cx="2171866" cy="2975159"/>
          </a:xfrm>
          <a:prstGeom prst="rect">
            <a:avLst/>
          </a:prstGeom>
        </p:spPr>
      </p:pic>
      <p:pic>
        <p:nvPicPr>
          <p:cNvPr id="10" name="Рисунок 9">
            <a:extLst>
              <a:ext uri="{FF2B5EF4-FFF2-40B4-BE49-F238E27FC236}">
                <a16:creationId xmlns:a16="http://schemas.microsoft.com/office/drawing/2014/main" id="{D60D4F56-E70F-46D0-AA18-EAC4D1D8F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5578" y="3854974"/>
            <a:ext cx="2184242" cy="2719511"/>
          </a:xfrm>
          <a:prstGeom prst="rect">
            <a:avLst/>
          </a:prstGeom>
        </p:spPr>
      </p:pic>
    </p:spTree>
    <p:extLst>
      <p:ext uri="{BB962C8B-B14F-4D97-AF65-F5344CB8AC3E}">
        <p14:creationId xmlns:p14="http://schemas.microsoft.com/office/powerpoint/2010/main" val="1645554712"/>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E092CCF-C7F5-4D13-A783-8C37CA6CC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44E3E01-B5BA-499F-8CA2-0D6B9D649A78}"/>
              </a:ext>
            </a:extLst>
          </p:cNvPr>
          <p:cNvSpPr txBox="1"/>
          <p:nvPr/>
        </p:nvSpPr>
        <p:spPr>
          <a:xfrm>
            <a:off x="6708491" y="1040155"/>
            <a:ext cx="2316240" cy="4247317"/>
          </a:xfrm>
          <a:prstGeom prst="rect">
            <a:avLst/>
          </a:prstGeom>
          <a:noFill/>
        </p:spPr>
        <p:txBody>
          <a:bodyPr wrap="square" rtlCol="0">
            <a:spAutoFit/>
          </a:bodyPr>
          <a:lstStyle/>
          <a:p>
            <a:r>
              <a:rPr lang="ru-RU" dirty="0">
                <a:solidFill>
                  <a:schemeClr val="bg1"/>
                </a:solidFill>
                <a:latin typeface="Impact" panose="020B0806030902050204" pitchFamily="34" charset="0"/>
              </a:rPr>
              <a:t>Песня на войне «Кто сказал, что надо бросить песни на войне? После боя сердце просит музыки вдвойне» Песни не просто поднимали боевой дух армии. За «Синий платочек" в атаку шли. «Синий платочек впервые исполнила на фронте» </a:t>
            </a:r>
            <a:r>
              <a:rPr lang="ru-RU" dirty="0" err="1">
                <a:solidFill>
                  <a:schemeClr val="bg1"/>
                </a:solidFill>
                <a:latin typeface="Impact" panose="020B0806030902050204" pitchFamily="34" charset="0"/>
              </a:rPr>
              <a:t>К.И.Шульженко</a:t>
            </a:r>
            <a:r>
              <a:rPr lang="ru-RU" dirty="0">
                <a:solidFill>
                  <a:schemeClr val="bg1"/>
                </a:solidFill>
                <a:latin typeface="Impact" panose="020B0806030902050204" pitchFamily="34" charset="0"/>
              </a:rPr>
              <a:t>. </a:t>
            </a:r>
          </a:p>
        </p:txBody>
      </p:sp>
      <p:sp>
        <p:nvSpPr>
          <p:cNvPr id="5" name="TextBox 4">
            <a:extLst>
              <a:ext uri="{FF2B5EF4-FFF2-40B4-BE49-F238E27FC236}">
                <a16:creationId xmlns:a16="http://schemas.microsoft.com/office/drawing/2014/main" id="{9A614A30-D955-4FEF-B985-851E8F83FC1C}"/>
              </a:ext>
            </a:extLst>
          </p:cNvPr>
          <p:cNvSpPr txBox="1"/>
          <p:nvPr/>
        </p:nvSpPr>
        <p:spPr>
          <a:xfrm>
            <a:off x="251791" y="1040155"/>
            <a:ext cx="3078000" cy="2862322"/>
          </a:xfrm>
          <a:prstGeom prst="rect">
            <a:avLst/>
          </a:prstGeom>
          <a:noFill/>
        </p:spPr>
        <p:txBody>
          <a:bodyPr wrap="square" rtlCol="0">
            <a:spAutoFit/>
          </a:bodyPr>
          <a:lstStyle/>
          <a:p>
            <a:r>
              <a:rPr lang="ru-RU" sz="2000" dirty="0">
                <a:solidFill>
                  <a:schemeClr val="bg1"/>
                </a:solidFill>
                <a:latin typeface="Impact" panose="020B0806030902050204" pitchFamily="34" charset="0"/>
              </a:rPr>
              <a:t>Еще один солдат войны - Лидия Русланова. "Гвардии народная артистка", так ее окрестили на фронте, который для Руслановой начался в 41-м под Ельней: 1 120 концертов за 1 418 дней войны.</a:t>
            </a:r>
          </a:p>
        </p:txBody>
      </p:sp>
      <p:pic>
        <p:nvPicPr>
          <p:cNvPr id="7" name="Рисунок 6">
            <a:extLst>
              <a:ext uri="{FF2B5EF4-FFF2-40B4-BE49-F238E27FC236}">
                <a16:creationId xmlns:a16="http://schemas.microsoft.com/office/drawing/2014/main" id="{0CC65A3E-F2A1-4BB1-80B2-510878988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017" y="1040155"/>
            <a:ext cx="3378698" cy="4432852"/>
          </a:xfrm>
          <a:prstGeom prst="rect">
            <a:avLst/>
          </a:prstGeom>
        </p:spPr>
      </p:pic>
      <p:pic>
        <p:nvPicPr>
          <p:cNvPr id="9" name="Рисунок 8">
            <a:extLst>
              <a:ext uri="{FF2B5EF4-FFF2-40B4-BE49-F238E27FC236}">
                <a16:creationId xmlns:a16="http://schemas.microsoft.com/office/drawing/2014/main" id="{A70FFD22-4414-4F29-887F-225CF8F99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24731" y="1345979"/>
            <a:ext cx="2951057" cy="2250673"/>
          </a:xfrm>
          <a:prstGeom prst="rect">
            <a:avLst/>
          </a:prstGeom>
        </p:spPr>
      </p:pic>
    </p:spTree>
    <p:extLst>
      <p:ext uri="{BB962C8B-B14F-4D97-AF65-F5344CB8AC3E}">
        <p14:creationId xmlns:p14="http://schemas.microsoft.com/office/powerpoint/2010/main" val="3577905613"/>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28D6F25-5EFB-4A69-8091-A926759A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04E020B-8D7F-4F60-8822-7F456D48A4D3}"/>
              </a:ext>
            </a:extLst>
          </p:cNvPr>
          <p:cNvSpPr txBox="1"/>
          <p:nvPr/>
        </p:nvSpPr>
        <p:spPr>
          <a:xfrm>
            <a:off x="5433390" y="1054265"/>
            <a:ext cx="6155633" cy="3970318"/>
          </a:xfrm>
          <a:prstGeom prst="rect">
            <a:avLst/>
          </a:prstGeom>
          <a:noFill/>
        </p:spPr>
        <p:txBody>
          <a:bodyPr wrap="square" rtlCol="0">
            <a:spAutoFit/>
          </a:bodyPr>
          <a:lstStyle/>
          <a:p>
            <a:r>
              <a:rPr lang="ru-RU" sz="2800" dirty="0">
                <a:solidFill>
                  <a:schemeClr val="bg1"/>
                </a:solidFill>
                <a:latin typeface="Impact" panose="020B0806030902050204" pitchFamily="34" charset="0"/>
              </a:rPr>
              <a:t>Великая Отечественная война стала едва ли не самым плодотворным для советского кинематографа временем. За четыре года появились сотни игровых и документальных картин, короткометражек и, конечно, уникальная хроника, по которой современное поколение и помнит о страшном военном времени.</a:t>
            </a:r>
          </a:p>
        </p:txBody>
      </p:sp>
      <p:sp>
        <p:nvSpPr>
          <p:cNvPr id="5" name="TextBox 4">
            <a:extLst>
              <a:ext uri="{FF2B5EF4-FFF2-40B4-BE49-F238E27FC236}">
                <a16:creationId xmlns:a16="http://schemas.microsoft.com/office/drawing/2014/main" id="{AE6BE42B-339B-48FC-B105-4D4B7D3A2A94}"/>
              </a:ext>
            </a:extLst>
          </p:cNvPr>
          <p:cNvSpPr txBox="1"/>
          <p:nvPr/>
        </p:nvSpPr>
        <p:spPr>
          <a:xfrm>
            <a:off x="602974" y="3697358"/>
            <a:ext cx="4724401" cy="1754326"/>
          </a:xfrm>
          <a:prstGeom prst="rect">
            <a:avLst/>
          </a:prstGeom>
          <a:noFill/>
        </p:spPr>
        <p:txBody>
          <a:bodyPr wrap="square" rtlCol="0">
            <a:spAutoFit/>
          </a:bodyPr>
          <a:lstStyle/>
          <a:p>
            <a:r>
              <a:rPr lang="ru-RU" dirty="0">
                <a:solidFill>
                  <a:schemeClr val="bg1"/>
                </a:solidFill>
                <a:latin typeface="Impact" panose="020B0806030902050204" pitchFamily="34" charset="0"/>
              </a:rPr>
              <a:t>Кадр из кинофильма "Они сражались за Родину". На фото: Юрий Никулин в роли Некрасова, Василий Шукшин в роли Петра Лопахина и Иван </a:t>
            </a:r>
            <a:r>
              <a:rPr lang="ru-RU" dirty="0" err="1">
                <a:solidFill>
                  <a:schemeClr val="bg1"/>
                </a:solidFill>
                <a:latin typeface="Impact" panose="020B0806030902050204" pitchFamily="34" charset="0"/>
              </a:rPr>
              <a:t>Лапиков</a:t>
            </a:r>
            <a:r>
              <a:rPr lang="ru-RU" dirty="0">
                <a:solidFill>
                  <a:schemeClr val="bg1"/>
                </a:solidFill>
                <a:latin typeface="Impact" panose="020B0806030902050204" pitchFamily="34" charset="0"/>
              </a:rPr>
              <a:t> в роли старшины </a:t>
            </a:r>
            <a:r>
              <a:rPr lang="ru-RU" dirty="0" err="1">
                <a:solidFill>
                  <a:schemeClr val="bg1"/>
                </a:solidFill>
                <a:latin typeface="Impact" panose="020B0806030902050204" pitchFamily="34" charset="0"/>
              </a:rPr>
              <a:t>Поприщенко</a:t>
            </a:r>
            <a:r>
              <a:rPr lang="ru-RU" dirty="0">
                <a:solidFill>
                  <a:schemeClr val="bg1"/>
                </a:solidFill>
                <a:latin typeface="Impact" panose="020B0806030902050204" pitchFamily="34" charset="0"/>
              </a:rPr>
              <a:t> (на переднем плане слева направо)</a:t>
            </a:r>
          </a:p>
        </p:txBody>
      </p:sp>
      <p:pic>
        <p:nvPicPr>
          <p:cNvPr id="7" name="Рисунок 6">
            <a:extLst>
              <a:ext uri="{FF2B5EF4-FFF2-40B4-BE49-F238E27FC236}">
                <a16:creationId xmlns:a16="http://schemas.microsoft.com/office/drawing/2014/main" id="{D46A3DF1-B18D-4409-A839-7C8AFCD97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75" y="500269"/>
            <a:ext cx="4724400" cy="3035300"/>
          </a:xfrm>
          <a:prstGeom prst="rect">
            <a:avLst/>
          </a:prstGeom>
        </p:spPr>
      </p:pic>
    </p:spTree>
    <p:extLst>
      <p:ext uri="{BB962C8B-B14F-4D97-AF65-F5344CB8AC3E}">
        <p14:creationId xmlns:p14="http://schemas.microsoft.com/office/powerpoint/2010/main" val="280297771"/>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1153</Words>
  <Application>Microsoft Office PowerPoint</Application>
  <PresentationFormat>Широкоэкранный</PresentationFormat>
  <Paragraphs>36</Paragraphs>
  <Slides>13</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Cambria Math</vt:lpstr>
      <vt:lpstr>Gabriola</vt:lpstr>
      <vt:lpstr>Impact</vt:lpstr>
      <vt:lpstr>Тема Office</vt:lpstr>
      <vt:lpstr>Произведения искусства и культуры времен Великой Отечественной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Произведения искусства и культуры времен Великой Отечественной войны</dc:title>
  <dc:creator>Андрей Мальцев</dc:creator>
  <cp:lastModifiedBy>Андрей Мальцев</cp:lastModifiedBy>
  <cp:revision>18</cp:revision>
  <dcterms:created xsi:type="dcterms:W3CDTF">2019-10-31T10:34:46Z</dcterms:created>
  <dcterms:modified xsi:type="dcterms:W3CDTF">2021-03-24T08:45:15Z</dcterms:modified>
</cp:coreProperties>
</file>