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63" r:id="rId3"/>
    <p:sldId id="268" r:id="rId4"/>
    <p:sldId id="266" r:id="rId5"/>
    <p:sldId id="265" r:id="rId6"/>
    <p:sldId id="267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A08"/>
    <a:srgbClr val="321704"/>
    <a:srgbClr val="860000"/>
    <a:srgbClr val="A20000"/>
    <a:srgbClr val="582808"/>
    <a:srgbClr val="ECF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8" autoAdjust="0"/>
  </p:normalViewPr>
  <p:slideViewPr>
    <p:cSldViewPr snapToGrid="0" showGuides="1">
      <p:cViewPr varScale="1">
        <p:scale>
          <a:sx n="62" d="100"/>
          <a:sy n="62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8D1A4-7B89-4CE3-B2BA-B6F7C666FA8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7B8B0-C4B7-4793-824F-CC502CF3B8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B8B0-C4B7-4793-824F-CC502CF3B81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0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04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6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5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31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9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2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4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4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2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24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2498-1FD1-42F3-B2B8-B258FB7B6E7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5A7D-CE2B-413F-A7C1-DCEB889C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6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8354" y="681921"/>
            <a:ext cx="10161722" cy="223176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A20000"/>
                </a:solidFill>
                <a:latin typeface="Bookman Old Style" panose="02050604050505020204" pitchFamily="18" charset="0"/>
                <a:ea typeface="Batang" panose="02030600000101010101" pitchFamily="18" charset="-127"/>
                <a:cs typeface="DilleniaUPC" panose="02020603050405020304" pitchFamily="18" charset="-34"/>
              </a:rPr>
              <a:t>ГЕОРГИЕВСКАЯ ЛЕНТА – СИМВОЛ ДНЯ ПОБЕДЫ</a:t>
            </a:r>
            <a:endParaRPr lang="ru-RU" sz="5400" b="1" dirty="0">
              <a:solidFill>
                <a:srgbClr val="A20000"/>
              </a:solidFill>
              <a:latin typeface="Bookman Old Style" panose="02050604050505020204" pitchFamily="18" charset="0"/>
              <a:ea typeface="Batang" panose="02030600000101010101" pitchFamily="18" charset="-127"/>
              <a:cs typeface="Dilleni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80149" y="5951349"/>
            <a:ext cx="4163879" cy="7749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3217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Галкина Г.А.</a:t>
            </a:r>
            <a:endParaRPr lang="ru-RU" sz="2000" dirty="0">
              <a:solidFill>
                <a:srgbClr val="3217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929" y="265335"/>
            <a:ext cx="10740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5C2A0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 учреждение «Детский сад № 5 «Дельфин» комбинированного вида»</a:t>
            </a:r>
            <a:endParaRPr lang="ru-RU" sz="2000" dirty="0">
              <a:solidFill>
                <a:srgbClr val="5C2A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"/>
            <a:ext cx="12192000" cy="68577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351" y="144412"/>
            <a:ext cx="8653112" cy="769991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860000"/>
                </a:solidFill>
                <a:latin typeface="Book Antiqua" panose="02040602050305030304" pitchFamily="18" charset="0"/>
              </a:rPr>
              <a:t>ИСТОРИЯ ГЕОРГИЕВСКОЙ ЛЕНТОЧКИ </a:t>
            </a:r>
            <a:endParaRPr lang="ru-RU" sz="2800" b="1" dirty="0">
              <a:solidFill>
                <a:srgbClr val="86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949" y="1286363"/>
            <a:ext cx="8617058" cy="5517388"/>
          </a:xfrm>
        </p:spPr>
        <p:txBody>
          <a:bodyPr>
            <a:noAutofit/>
          </a:bodyPr>
          <a:lstStyle/>
          <a:p>
            <a:pPr algn="just"/>
            <a:r>
              <a:rPr lang="ru-RU" sz="2200" b="1" i="1" dirty="0" smtClean="0">
                <a:solidFill>
                  <a:srgbClr val="5C2A08"/>
                </a:solidFill>
              </a:rPr>
              <a:t>Георгиевская лента </a:t>
            </a:r>
            <a:r>
              <a:rPr lang="ru-RU" sz="2200" i="1" dirty="0" smtClean="0">
                <a:solidFill>
                  <a:srgbClr val="5C2A08"/>
                </a:solidFill>
              </a:rPr>
              <a:t>– </a:t>
            </a:r>
            <a:r>
              <a:rPr lang="ru-RU" sz="2200" i="1" dirty="0" err="1" smtClean="0">
                <a:solidFill>
                  <a:srgbClr val="5C2A08"/>
                </a:solidFill>
              </a:rPr>
              <a:t>биколор</a:t>
            </a:r>
            <a:r>
              <a:rPr lang="ru-RU" sz="2200" i="1" dirty="0" smtClean="0">
                <a:solidFill>
                  <a:srgbClr val="5C2A08"/>
                </a:solidFill>
              </a:rPr>
              <a:t> (</a:t>
            </a:r>
            <a:r>
              <a:rPr lang="ru-RU" sz="2200" i="1" dirty="0" err="1" smtClean="0">
                <a:solidFill>
                  <a:srgbClr val="5C2A08"/>
                </a:solidFill>
              </a:rPr>
              <a:t>двуцвет</a:t>
            </a:r>
            <a:r>
              <a:rPr lang="ru-RU" sz="2200" i="1" dirty="0" smtClean="0">
                <a:solidFill>
                  <a:srgbClr val="5C2A08"/>
                </a:solidFill>
              </a:rPr>
              <a:t>) оранжевого и черного цветов. Она ведет свою историю от ленты к солдатскому ордену Святого Георгия Победоносца, учрежденного 26 ноября 1769 императрицей Екатериной </a:t>
            </a:r>
            <a:r>
              <a:rPr lang="en-US" sz="2200" i="1" dirty="0" smtClean="0">
                <a:solidFill>
                  <a:srgbClr val="5C2A08"/>
                </a:solidFill>
              </a:rPr>
              <a:t>II</a:t>
            </a:r>
            <a:r>
              <a:rPr lang="ru-RU" sz="2200" i="1" dirty="0" smtClean="0">
                <a:solidFill>
                  <a:srgbClr val="5C2A08"/>
                </a:solidFill>
              </a:rPr>
              <a:t>. Черный цвет ленты означает дым, а оранжевый – пламя. </a:t>
            </a:r>
            <a:r>
              <a:rPr lang="ru-RU" sz="2200" i="1" dirty="0">
                <a:solidFill>
                  <a:srgbClr val="5C2A08"/>
                </a:solidFill>
              </a:rPr>
              <a:t>Г</a:t>
            </a:r>
            <a:r>
              <a:rPr lang="ru-RU" sz="2200" i="1" dirty="0" smtClean="0">
                <a:solidFill>
                  <a:srgbClr val="5C2A08"/>
                </a:solidFill>
              </a:rPr>
              <a:t>еоргиевские ленты занимают наиболее почетное место в ряду многочисленных коллективных наград (отличий) частей Российской армии. </a:t>
            </a:r>
          </a:p>
          <a:p>
            <a:pPr algn="just"/>
            <a:r>
              <a:rPr lang="ru-RU" sz="2200" i="1" dirty="0" smtClean="0">
                <a:solidFill>
                  <a:srgbClr val="5C2A08"/>
                </a:solidFill>
              </a:rPr>
              <a:t>Орден Георгия давался только за конкретные подвиги в военное время «тем, кои… отличили себя особливым каким мужественным поступком или подали мудрые и для нашей воинской службы полезные советы». Это была исключительно военная награда. </a:t>
            </a:r>
            <a:r>
              <a:rPr lang="ru-RU" sz="2200" i="1" dirty="0" smtClean="0">
                <a:solidFill>
                  <a:srgbClr val="5C2A08"/>
                </a:solidFill>
              </a:rPr>
              <a:t> </a:t>
            </a:r>
          </a:p>
          <a:p>
            <a:pPr algn="just"/>
            <a:endParaRPr lang="ru-RU" sz="2200" i="1" dirty="0" smtClean="0">
              <a:solidFill>
                <a:srgbClr val="5C2A08"/>
              </a:solidFill>
            </a:endParaRPr>
          </a:p>
          <a:p>
            <a:pPr algn="just"/>
            <a:r>
              <a:rPr lang="ru-RU" sz="2200" b="1" i="1" dirty="0" smtClean="0">
                <a:solidFill>
                  <a:srgbClr val="5C2A08"/>
                </a:solidFill>
              </a:rPr>
              <a:t>Черно-оранжевые цвета Георгиевской ленты стали в России символом военной доблести и славы.</a:t>
            </a:r>
            <a:endParaRPr lang="ru-RU" sz="2200" b="1" i="1" dirty="0">
              <a:solidFill>
                <a:srgbClr val="5C2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234" y="201474"/>
            <a:ext cx="7893696" cy="630506"/>
          </a:xfrm>
        </p:spPr>
        <p:txBody>
          <a:bodyPr/>
          <a:lstStyle/>
          <a:p>
            <a:r>
              <a:rPr lang="ru-RU" sz="2800" b="1" dirty="0">
                <a:solidFill>
                  <a:srgbClr val="860000"/>
                </a:solidFill>
                <a:latin typeface="Book Antiqua" panose="02040602050305030304" pitchFamily="18" charset="0"/>
              </a:rPr>
              <a:t>ИСТОРИЯ ГЕОРГИЕВСКОЙ ЛЕНТОЧКИ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447" y="1166844"/>
            <a:ext cx="8632556" cy="2351274"/>
          </a:xfrm>
        </p:spPr>
        <p:txBody>
          <a:bodyPr/>
          <a:lstStyle/>
          <a:p>
            <a:pPr lvl="0"/>
            <a:r>
              <a:rPr lang="ru-RU" sz="2200" i="1" dirty="0">
                <a:solidFill>
                  <a:srgbClr val="5C2A08"/>
                </a:solidFill>
              </a:rPr>
              <a:t>Георгиевский орден был разделен на четыре класса. Первая степень ордена имела три знака: крест звезду и ленту, состоящую из трех черных полос и двух оранжевых полос, которая носилась через правое плечо под мундиром</a:t>
            </a:r>
            <a:r>
              <a:rPr lang="ru-RU" sz="2200" i="1" dirty="0" smtClean="0">
                <a:solidFill>
                  <a:srgbClr val="5C2A08"/>
                </a:solidFill>
              </a:rPr>
              <a:t>. Вторая степень ордена также имела </a:t>
            </a:r>
            <a:endParaRPr lang="ru-RU" sz="2200" i="1" dirty="0">
              <a:solidFill>
                <a:srgbClr val="5C2A08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95261" y="2357628"/>
            <a:ext cx="3006671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200" i="1" dirty="0">
                <a:solidFill>
                  <a:srgbClr val="5C2A08"/>
                </a:solidFill>
              </a:rPr>
              <a:t>з</a:t>
            </a:r>
            <a:r>
              <a:rPr lang="ru-RU" sz="2200" i="1" dirty="0" smtClean="0">
                <a:solidFill>
                  <a:srgbClr val="5C2A08"/>
                </a:solidFill>
              </a:rPr>
              <a:t>везду и большой крест, который носился на шее на более узкой ленте. Третья степень </a:t>
            </a:r>
            <a:r>
              <a:rPr lang="ru-RU" sz="2200" i="1" dirty="0">
                <a:solidFill>
                  <a:srgbClr val="5C2A08"/>
                </a:solidFill>
              </a:rPr>
              <a:t>– малый крест на </a:t>
            </a:r>
            <a:r>
              <a:rPr lang="ru-RU" sz="2200" i="1" dirty="0" smtClean="0">
                <a:solidFill>
                  <a:srgbClr val="5C2A08"/>
                </a:solidFill>
              </a:rPr>
              <a:t>             шее</a:t>
            </a:r>
            <a:r>
              <a:rPr lang="ru-RU" sz="2200" i="1" dirty="0">
                <a:solidFill>
                  <a:srgbClr val="5C2A08"/>
                </a:solidFill>
              </a:rPr>
              <a:t>, четвертая – малый крест в петлице</a:t>
            </a:r>
            <a:r>
              <a:rPr lang="ru-RU" sz="2200" i="1" dirty="0" smtClean="0">
                <a:solidFill>
                  <a:srgbClr val="5C2A08"/>
                </a:solidFill>
              </a:rPr>
              <a:t>. </a:t>
            </a:r>
            <a:endParaRPr lang="ru-RU" sz="2200" i="1" dirty="0">
              <a:solidFill>
                <a:srgbClr val="5C2A0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1" y="2681209"/>
            <a:ext cx="6387712" cy="38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7"/>
            <a:ext cx="12192001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710" y="66922"/>
            <a:ext cx="7831702" cy="646003"/>
          </a:xfrm>
        </p:spPr>
        <p:txBody>
          <a:bodyPr/>
          <a:lstStyle/>
          <a:p>
            <a:r>
              <a:rPr lang="ru-RU" sz="2800" b="1" dirty="0">
                <a:solidFill>
                  <a:srgbClr val="860000"/>
                </a:solidFill>
                <a:latin typeface="Book Antiqua" panose="02040602050305030304" pitchFamily="18" charset="0"/>
              </a:rPr>
              <a:t>ИСТОРИЯ ГЕОРГИЕВСКОЙ ЛЕНТОЧКИ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162373"/>
            <a:ext cx="8188164" cy="4927277"/>
          </a:xfrm>
        </p:spPr>
        <p:txBody>
          <a:bodyPr>
            <a:normAutofit/>
          </a:bodyPr>
          <a:lstStyle/>
          <a:p>
            <a:pPr algn="just"/>
            <a:r>
              <a:rPr lang="ru-RU" sz="2200" i="1" dirty="0" smtClean="0">
                <a:solidFill>
                  <a:srgbClr val="5C2A08"/>
                </a:solidFill>
              </a:rPr>
              <a:t>В годы Великой Отечественной войны, продолжая боевые традиции русской армии, 8 ноября 1943 года был учрежден орден Славы трех степеней. Его статус так же, как и черно-желтая расцветка ленты, напоминали о Георгиевском кресте. Затем </a:t>
            </a:r>
            <a:r>
              <a:rPr lang="ru-RU" sz="2200" i="1" dirty="0">
                <a:solidFill>
                  <a:srgbClr val="5C2A08"/>
                </a:solidFill>
              </a:rPr>
              <a:t>г</a:t>
            </a:r>
            <a:r>
              <a:rPr lang="ru-RU" sz="2200" i="1" dirty="0" smtClean="0">
                <a:solidFill>
                  <a:srgbClr val="5C2A08"/>
                </a:solidFill>
              </a:rPr>
              <a:t>еоргиевская лента, подтвержденная традиционные цвета российской воинской доблести, украсила многие солдатские и современные российские наградные медали и знаки.</a:t>
            </a:r>
            <a:endParaRPr lang="ru-RU" sz="2200" i="1" dirty="0">
              <a:solidFill>
                <a:srgbClr val="5C2A08"/>
              </a:solidFill>
            </a:endParaRPr>
          </a:p>
        </p:txBody>
      </p:sp>
      <p:pic>
        <p:nvPicPr>
          <p:cNvPr id="1026" name="Picture 2" descr="http://artyushenkooleg.ru/wp-oleg/wp-content/uploads/2016/09/Orden-Slavy-vse-stepe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00" y="3394130"/>
            <a:ext cx="5362412" cy="34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88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5" y="-297"/>
            <a:ext cx="12253993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" y="3522322"/>
            <a:ext cx="6850248" cy="3254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21" y="0"/>
            <a:ext cx="8498130" cy="738994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rgbClr val="860000"/>
                </a:solidFill>
                <a:latin typeface="Book Antiqua" panose="02040602050305030304" pitchFamily="18" charset="0"/>
              </a:rPr>
              <a:t>ГЕОРГИЕВСКАЯ ЛЕНТА СЕГОДНЯ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8344" y="852407"/>
            <a:ext cx="8250157" cy="5393410"/>
          </a:xfrm>
        </p:spPr>
        <p:txBody>
          <a:bodyPr>
            <a:normAutofit/>
          </a:bodyPr>
          <a:lstStyle/>
          <a:p>
            <a:pPr algn="r"/>
            <a:r>
              <a:rPr lang="ru-RU" sz="2200" i="1" dirty="0" smtClean="0">
                <a:solidFill>
                  <a:srgbClr val="5C2A08"/>
                </a:solidFill>
              </a:rPr>
              <a:t>В наше время появилась интересная традиция, связанная с этим древним символом. Молодежь, в преддверии праздника День Победы, повязывает «</a:t>
            </a:r>
            <a:r>
              <a:rPr lang="ru-RU" sz="2200" i="1" dirty="0" err="1" smtClean="0">
                <a:solidFill>
                  <a:srgbClr val="5C2A08"/>
                </a:solidFill>
              </a:rPr>
              <a:t>георгиевку</a:t>
            </a:r>
            <a:r>
              <a:rPr lang="ru-RU" sz="2200" i="1" dirty="0" smtClean="0">
                <a:solidFill>
                  <a:srgbClr val="5C2A08"/>
                </a:solidFill>
              </a:rPr>
              <a:t>» на одежду в знак уважения, памяти и солидарности с героическими русскими солдатами, отстоявшими свободу нашей страны в далекие 40-е годы.</a:t>
            </a:r>
          </a:p>
          <a:p>
            <a:pPr algn="r"/>
            <a:r>
              <a:rPr lang="ru-RU" sz="2200" i="1" dirty="0" smtClean="0">
                <a:solidFill>
                  <a:srgbClr val="5C2A08"/>
                </a:solidFill>
              </a:rPr>
              <a:t>     Акцию придумала к 60-летию Победы Наталья Лосева –                     сотрудник информационного агентства «РИА Новости».                                                                                                                              Организаторами акции являются «РИА Новости» и РООСПМ        «Студенческая община». </a:t>
            </a:r>
            <a:endParaRPr lang="ru-RU" sz="2200" i="1" dirty="0">
              <a:solidFill>
                <a:srgbClr val="5C2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9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62" y="-297"/>
            <a:ext cx="12260119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1196" y="20424"/>
            <a:ext cx="7661222" cy="66150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860000"/>
                </a:solidFill>
                <a:latin typeface="Book Antiqua" panose="02040602050305030304" pitchFamily="18" charset="0"/>
              </a:rPr>
              <a:t>АКЦИЯ «ГЕОРГИЕВСКАЯ ЛЕНТОЧКА»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462" y="743919"/>
            <a:ext cx="8539566" cy="4958274"/>
          </a:xfrm>
        </p:spPr>
        <p:txBody>
          <a:bodyPr>
            <a:normAutofit/>
          </a:bodyPr>
          <a:lstStyle/>
          <a:p>
            <a:pPr algn="just"/>
            <a:r>
              <a:rPr lang="ru-RU" sz="2200" i="1" dirty="0" smtClean="0">
                <a:solidFill>
                  <a:srgbClr val="5C2A08"/>
                </a:solidFill>
              </a:rPr>
              <a:t>Акция начинается с распространения волонтерами среди населения небольших отрезков лент, по форме и цвету идентичных Георгиевской ленте. Целью данного мероприятия является «создание символа праздника», выражения нашего уважения к ветеранам, дань памяти павшим на поле боя, благодарность людям, отдавшим все для фронта. </a:t>
            </a:r>
            <a:r>
              <a:rPr lang="ru-RU" sz="2200" i="1" dirty="0">
                <a:solidFill>
                  <a:srgbClr val="5C2A08"/>
                </a:solidFill>
              </a:rPr>
              <a:t>Всем тем, благодаря кому мы победили в 1945 году. Это символ не сломленного духом народа, который боролся, победил фашизм в Великой Отечественной войне.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3" y="4138047"/>
            <a:ext cx="3858664" cy="2573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957" y="3599663"/>
            <a:ext cx="4339939" cy="244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139" y="4138048"/>
            <a:ext cx="3860651" cy="25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-297"/>
            <a:ext cx="12266215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" y="438630"/>
            <a:ext cx="4819966" cy="35289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695" y="723409"/>
            <a:ext cx="4788237" cy="383944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      </a:t>
            </a:r>
            <a:br>
              <a:rPr lang="ru-RU" sz="2400" b="1" dirty="0" smtClean="0"/>
            </a:b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Официальных 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правил ношения георгиевской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ленты 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не существует. Однако следует понимать,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что 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это не модный аксессуар, а знак памяти,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уважения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, скорби и благодарности участникам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Великой 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Отечественной войны. Поэтому стоит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относиться 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к ленточке бережно и </a:t>
            </a:r>
            <a:r>
              <a:rPr lang="ru-RU" sz="2400" i="1" dirty="0" smtClean="0">
                <a:solidFill>
                  <a:srgbClr val="582808"/>
                </a:solidFill>
                <a:latin typeface="+mn-lt"/>
              </a:rPr>
              <a:t>с уважением</a:t>
            </a:r>
            <a:r>
              <a:rPr lang="ru-RU" sz="2400" i="1" dirty="0">
                <a:solidFill>
                  <a:srgbClr val="582808"/>
                </a:solidFill>
                <a:latin typeface="+mn-lt"/>
              </a:rPr>
              <a:t>.</a:t>
            </a:r>
            <a:br>
              <a:rPr lang="ru-RU" sz="2400" i="1" dirty="0">
                <a:solidFill>
                  <a:srgbClr val="582808"/>
                </a:solidFill>
                <a:latin typeface="+mn-lt"/>
              </a:rPr>
            </a:br>
            <a:r>
              <a:rPr lang="ru-RU" sz="2400" b="1" i="1" dirty="0">
                <a:solidFill>
                  <a:srgbClr val="582808"/>
                </a:solidFill>
                <a:latin typeface="+mn-lt"/>
              </a:rPr>
              <a:t>Георгиевскую ленту принято носить на груди </a:t>
            </a:r>
            <a:r>
              <a:rPr lang="ru-RU" sz="2400" b="1" i="1" dirty="0" smtClean="0">
                <a:solidFill>
                  <a:srgbClr val="582808"/>
                </a:solidFill>
                <a:latin typeface="+mn-lt"/>
              </a:rPr>
              <a:t>слева </a:t>
            </a:r>
            <a:r>
              <a:rPr lang="ru-RU" sz="2400" b="1" i="1" dirty="0">
                <a:solidFill>
                  <a:srgbClr val="582808"/>
                </a:solidFill>
                <a:latin typeface="+mn-lt"/>
              </a:rPr>
              <a:t>в знак того, что подвиг советских </a:t>
            </a:r>
            <a:r>
              <a:rPr lang="ru-RU" sz="2400" b="1" i="1" dirty="0" smtClean="0">
                <a:solidFill>
                  <a:srgbClr val="582808"/>
                </a:solidFill>
                <a:latin typeface="+mn-lt"/>
              </a:rPr>
              <a:t>солдат </a:t>
            </a:r>
            <a:r>
              <a:rPr lang="ru-RU" sz="2400" b="1" i="1" dirty="0">
                <a:solidFill>
                  <a:srgbClr val="582808"/>
                </a:solidFill>
                <a:latin typeface="+mn-lt"/>
              </a:rPr>
              <a:t>навсегда остался в сердце у потомков. </a:t>
            </a:r>
            <a:r>
              <a:rPr lang="ru-RU" sz="2400" b="1" dirty="0">
                <a:solidFill>
                  <a:srgbClr val="582808"/>
                </a:solidFill>
                <a:latin typeface="+mn-lt"/>
              </a:rPr>
              <a:t/>
            </a:r>
            <a:br>
              <a:rPr lang="ru-RU" sz="2400" b="1" dirty="0">
                <a:solidFill>
                  <a:srgbClr val="582808"/>
                </a:solidFill>
                <a:latin typeface="+mn-lt"/>
              </a:rPr>
            </a:br>
            <a:endParaRPr lang="ru-RU" sz="2400" dirty="0">
              <a:solidFill>
                <a:srgbClr val="582808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981" y="4299388"/>
            <a:ext cx="9546951" cy="261921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i="1" dirty="0" smtClean="0">
                <a:solidFill>
                  <a:srgbClr val="582808"/>
                </a:solidFill>
              </a:rPr>
              <a:t>Когда </a:t>
            </a:r>
            <a:r>
              <a:rPr lang="ru-RU" sz="2200" i="1" dirty="0">
                <a:solidFill>
                  <a:srgbClr val="582808"/>
                </a:solidFill>
              </a:rPr>
              <a:t>завершится празднование Дня Победы, не стоит выкидывать георгиевскую ленту. Оставленные на улицах, брошенные в грязь, выброшенные в урны </a:t>
            </a:r>
            <a:r>
              <a:rPr lang="ru-RU" sz="2200" i="1" dirty="0">
                <a:solidFill>
                  <a:srgbClr val="5C2A08"/>
                </a:solidFill>
              </a:rPr>
              <a:t>ленты оставляют тягостное впечатление и расстраивают ветеранов, а ведь акция направлена на то, чтобы их подвиг не был забыт.</a:t>
            </a:r>
          </a:p>
          <a:p>
            <a:pPr algn="just"/>
            <a:r>
              <a:rPr lang="ru-RU" sz="2200" i="1" dirty="0">
                <a:solidFill>
                  <a:srgbClr val="5C2A08"/>
                </a:solidFill>
              </a:rPr>
              <a:t>Лучше всего убрать георгиевскую ленточку до следующего года или носить ее по особым датам – например, в день начала Великой Отечественной войны или в день окончания Сталинградской битвы.</a:t>
            </a:r>
          </a:p>
          <a:p>
            <a:pPr algn="just"/>
            <a:endParaRPr lang="ru-RU" sz="2200" i="1" dirty="0"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758" y="500626"/>
            <a:ext cx="39197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5C2A08"/>
                </a:solidFill>
                <a:latin typeface="Book Antiqua" panose="02040602050305030304" pitchFamily="18" charset="0"/>
              </a:rPr>
              <a:t>Как правильно носить </a:t>
            </a:r>
            <a:br>
              <a:rPr lang="ru-RU" sz="2000" b="1" i="1" dirty="0">
                <a:solidFill>
                  <a:srgbClr val="5C2A08"/>
                </a:solidFill>
                <a:latin typeface="Book Antiqua" panose="02040602050305030304" pitchFamily="18" charset="0"/>
              </a:rPr>
            </a:br>
            <a:r>
              <a:rPr lang="ru-RU" sz="2000" b="1" i="1" dirty="0" smtClean="0">
                <a:solidFill>
                  <a:srgbClr val="5C2A08"/>
                </a:solidFill>
                <a:latin typeface="Book Antiqua" panose="02040602050305030304" pitchFamily="18" charset="0"/>
              </a:rPr>
              <a:t>          Георгиевскую </a:t>
            </a:r>
            <a:r>
              <a:rPr lang="ru-RU" sz="2000" b="1" i="1" dirty="0">
                <a:solidFill>
                  <a:srgbClr val="5C2A08"/>
                </a:solidFill>
                <a:latin typeface="Book Antiqua" panose="02040602050305030304" pitchFamily="18" charset="0"/>
              </a:rPr>
              <a:t>ленточку</a:t>
            </a:r>
            <a:r>
              <a:rPr lang="ru-RU" sz="2000" b="1" i="1" dirty="0">
                <a:solidFill>
                  <a:srgbClr val="5C2A08"/>
                </a:solidFill>
              </a:rPr>
              <a:t/>
            </a:r>
            <a:br>
              <a:rPr lang="ru-RU" sz="2000" b="1" i="1" dirty="0">
                <a:solidFill>
                  <a:srgbClr val="5C2A08"/>
                </a:solidFill>
              </a:rPr>
            </a:br>
            <a:endParaRPr lang="ru-RU" sz="2000" i="1" dirty="0">
              <a:solidFill>
                <a:srgbClr val="5C2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524</Words>
  <Application>Microsoft Office PowerPoint</Application>
  <PresentationFormat>Широкоэкранный</PresentationFormat>
  <Paragraphs>24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Batang</vt:lpstr>
      <vt:lpstr>Arial</vt:lpstr>
      <vt:lpstr>Book Antiqua</vt:lpstr>
      <vt:lpstr>Bookman Old Style</vt:lpstr>
      <vt:lpstr>Calibri</vt:lpstr>
      <vt:lpstr>Calibri Light</vt:lpstr>
      <vt:lpstr>DilleniaUPC</vt:lpstr>
      <vt:lpstr>Times New Roman</vt:lpstr>
      <vt:lpstr>Тема Office</vt:lpstr>
      <vt:lpstr>ГЕОРГИЕВСКАЯ ЛЕНТА – СИМВОЛ ДНЯ ПОБЕДЫ</vt:lpstr>
      <vt:lpstr>ИСТОРИЯ ГЕОРГИЕВСКОЙ ЛЕНТОЧКИ </vt:lpstr>
      <vt:lpstr>ИСТОРИЯ ГЕОРГИЕВСКОЙ ЛЕНТОЧКИ </vt:lpstr>
      <vt:lpstr>ИСТОРИЯ ГЕОРГИЕВСКОЙ ЛЕНТОЧКИ </vt:lpstr>
      <vt:lpstr>ГЕОРГИЕВСКАЯ ЛЕНТА СЕГОДНЯ</vt:lpstr>
      <vt:lpstr>АКЦИЯ «ГЕОРГИЕВСКАЯ ЛЕНТОЧКА»</vt:lpstr>
      <vt:lpstr>                    Официальных правил ношения георгиевской ленты не существует. Однако следует понимать, что это не модный аксессуар, а знак памяти, уважения, скорби и благодарности участникам Великой Отечественной войны. Поэтому стоит относиться к ленточке бережно и с уважением. Георгиевскую ленту принято носить на груди слева в знак того, что подвиг советских солдат навсегда остался в сердце у потомков.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1 1</dc:creator>
  <cp:lastModifiedBy>1 1</cp:lastModifiedBy>
  <cp:revision>52</cp:revision>
  <dcterms:created xsi:type="dcterms:W3CDTF">2020-02-09T05:13:29Z</dcterms:created>
  <dcterms:modified xsi:type="dcterms:W3CDTF">2020-02-24T11:23:10Z</dcterms:modified>
</cp:coreProperties>
</file>