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5" r:id="rId3"/>
    <p:sldId id="289" r:id="rId4"/>
    <p:sldId id="259" r:id="rId5"/>
    <p:sldId id="290" r:id="rId6"/>
    <p:sldId id="287" r:id="rId7"/>
    <p:sldId id="291" r:id="rId8"/>
    <p:sldId id="286" r:id="rId9"/>
    <p:sldId id="292" r:id="rId10"/>
    <p:sldId id="260" r:id="rId11"/>
    <p:sldId id="297" r:id="rId12"/>
    <p:sldId id="261" r:id="rId13"/>
    <p:sldId id="293" r:id="rId14"/>
    <p:sldId id="263" r:id="rId15"/>
    <p:sldId id="294" r:id="rId16"/>
    <p:sldId id="288" r:id="rId17"/>
    <p:sldId id="265" r:id="rId18"/>
    <p:sldId id="295" r:id="rId19"/>
    <p:sldId id="266" r:id="rId20"/>
    <p:sldId id="296" r:id="rId21"/>
    <p:sldId id="298" r:id="rId22"/>
    <p:sldId id="280" r:id="rId23"/>
    <p:sldId id="304" r:id="rId24"/>
    <p:sldId id="267" r:id="rId25"/>
    <p:sldId id="300" r:id="rId26"/>
    <p:sldId id="269" r:id="rId27"/>
    <p:sldId id="299" r:id="rId28"/>
    <p:sldId id="271" r:id="rId29"/>
    <p:sldId id="301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FF00"/>
    <a:srgbClr val="580000"/>
    <a:srgbClr val="CC00FF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664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7763-C351-4784-AD57-54A4DAA99A7A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1DEA4-C3C7-44E6-95B6-707AB2EE0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62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0" y="-44197"/>
            <a:ext cx="9144000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Частное дошкольное образовательное учреждение 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Детский сад № 161 ОАО «РЖД»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99301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ОРГАНИЗАЦИЯ </a:t>
            </a: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РАЗВИВАЮЩЕЙ</a:t>
            </a:r>
            <a:b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 ПРЕДМЕТНО-ПРОСТРАНСТВЕННОЙ СРЕДЫ</a:t>
            </a:r>
            <a:r>
              <a:rPr lang="ru-RU" sz="2000" b="1" i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подготовительной 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группы </a:t>
            </a:r>
            <a:r>
              <a:rPr lang="ru-RU" sz="2400" b="1" i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компенсирующей направленности </a:t>
            </a:r>
            <a:endParaRPr lang="ru-RU" sz="2400" b="1" i="1" dirty="0" smtClean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«АБВГДейка»</a:t>
            </a:r>
          </a:p>
          <a:p>
            <a:pPr algn="ctr"/>
            <a:endParaRPr lang="ru-RU" sz="2400" b="1" i="1" dirty="0" smtClean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492919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Воспитатель: Иванова И.И.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4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-26468" y="0"/>
            <a:ext cx="9170468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764" y="112276"/>
            <a:ext cx="8820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Центр науки и природы</a:t>
            </a:r>
            <a:r>
              <a:rPr lang="ru-RU" sz="3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6146" name="Picture 2" descr="E:\Аттестация\65e8eabd-bd01-4e78-885b-d8ff18285a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28670"/>
            <a:ext cx="5881801" cy="4410077"/>
          </a:xfrm>
          <a:prstGeom prst="rect">
            <a:avLst/>
          </a:prstGeom>
          <a:noFill/>
        </p:spPr>
      </p:pic>
      <p:pic>
        <p:nvPicPr>
          <p:cNvPr id="6147" name="Picture 3" descr="E:\Аттестация\fd951618-ffa5-4b30-8595-687b3f8574c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785794"/>
            <a:ext cx="2169502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36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 центре науки</a:t>
            </a:r>
            <a:r>
              <a:rPr lang="ru-RU" dirty="0" smtClean="0"/>
              <a:t>  природы имеется: календарь погоды, муляжи фруктов и овощей. А также здесь расположен центр экспериментальной и исследовательской деятельности, в нем имеется: различные емкости для воды и сыпучих материалов, весы, микроскоп, песочные часы, предметы разной величины, веса, формы. Природный материал (семена, плоды деревьев, гербарий), знакомство с растениями и животными различных климатических зон, живая и неживая природа, коллекции тканей, камней, часов. В центре имеется  игротека экологических игр развивающие познавательные интересы детей. А также библиотека познавательной природоведческой литературы.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10895" y="-15260"/>
            <a:ext cx="9151640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764" y="404664"/>
            <a:ext cx="8820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Центр математического развития</a:t>
            </a:r>
          </a:p>
        </p:txBody>
      </p:sp>
      <p:pic>
        <p:nvPicPr>
          <p:cNvPr id="7170" name="Picture 2" descr="E:\Аттестация\16bbb35d-c2ee-49af-bf71-f4d0373cd4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285860"/>
            <a:ext cx="6929860" cy="5195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15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Центр математического развития</a:t>
            </a:r>
            <a:r>
              <a:rPr lang="ru-RU" dirty="0" smtClean="0"/>
              <a:t>: интеллектуально — познавательная  зона дает пищу для ума и эмоций. Логико-математические игры (блоки </a:t>
            </a:r>
            <a:r>
              <a:rPr lang="ru-RU" dirty="0" err="1" smtClean="0"/>
              <a:t>Дьенеша</a:t>
            </a:r>
            <a:r>
              <a:rPr lang="ru-RU" dirty="0" smtClean="0"/>
              <a:t>, «Копилка цифр», «Палочки </a:t>
            </a:r>
            <a:r>
              <a:rPr lang="ru-RU" dirty="0" err="1" smtClean="0"/>
              <a:t>Кюзейнера</a:t>
            </a:r>
            <a:r>
              <a:rPr lang="ru-RU" dirty="0" smtClean="0"/>
              <a:t>», лото, разрезные картинки — помогают интеллектуальному развитию внимания, памяти, мышления, развивают пространственные, временные  представления. В центре имеется раздаточный счетный материал, комплекты цифр, математических знаков, геометрических фигур, счетного материала для магнитной доски, набор объемных геометрических фигур, счетные палочки.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-58530" y="-71581"/>
            <a:ext cx="9311049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288" y="112276"/>
            <a:ext cx="8820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Центр конструирования</a:t>
            </a:r>
          </a:p>
        </p:txBody>
      </p:sp>
      <p:pic>
        <p:nvPicPr>
          <p:cNvPr id="9" name="Рисунок 8" descr="C:\Users\User\Desktop\IMG_20210511_154444_1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458376"/>
            <a:ext cx="3096344" cy="239962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2" descr="E:\Аттестация\16171ba7-fb71-47a8-bdd5-8be77c417a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084687"/>
            <a:ext cx="4286248" cy="5773313"/>
          </a:xfrm>
          <a:prstGeom prst="rect">
            <a:avLst/>
          </a:prstGeom>
          <a:noFill/>
        </p:spPr>
      </p:pic>
      <p:pic>
        <p:nvPicPr>
          <p:cNvPr id="11" name="Рисунок 10" descr="C:\Users\User\Desktop\фото\IMG_20210511_155134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4522613" cy="330171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0129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>
            <a:normAutofit/>
          </a:bodyPr>
          <a:lstStyle/>
          <a:p>
            <a:r>
              <a:rPr lang="ru-RU" b="1" dirty="0" smtClean="0"/>
              <a:t>9Центр «Учимся строить»</a:t>
            </a:r>
            <a:r>
              <a:rPr lang="ru-RU" dirty="0" smtClean="0"/>
              <a:t> группе центр строительного конструирования пользуется наибольшим спросом у наших мальчиков, в нем представлены разные виды конструкторов, крупногабаритный деревянный конструктор, большой конструктор </a:t>
            </a:r>
            <a:r>
              <a:rPr lang="ru-RU" dirty="0" err="1" smtClean="0"/>
              <a:t>лего</a:t>
            </a:r>
            <a:r>
              <a:rPr lang="ru-RU" dirty="0" smtClean="0"/>
              <a:t>, мелкий конструктор </a:t>
            </a:r>
            <a:r>
              <a:rPr lang="ru-RU" dirty="0" err="1" smtClean="0"/>
              <a:t>лего</a:t>
            </a:r>
            <a:r>
              <a:rPr lang="ru-RU" dirty="0" smtClean="0"/>
              <a:t>. Этот уголок позволяет детям нашей группы комфортно чувствовать себя, радостно и интересно проводить время в любимом уголке.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14379" y="-34032"/>
            <a:ext cx="9165208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556" y="260648"/>
            <a:ext cx="8820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Центр  «Учимся строить»</a:t>
            </a:r>
          </a:p>
        </p:txBody>
      </p:sp>
      <p:pic>
        <p:nvPicPr>
          <p:cNvPr id="9218" name="Picture 2" descr="E:\Аттестация\81ae663d-eb5a-41bb-8a99-2cb407aac3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7" y="787384"/>
            <a:ext cx="6786610" cy="6070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88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-40365" y="-71581"/>
            <a:ext cx="9165208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764" y="404664"/>
            <a:ext cx="8820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Центр художественного творчества</a:t>
            </a:r>
          </a:p>
        </p:txBody>
      </p:sp>
      <p:pic>
        <p:nvPicPr>
          <p:cNvPr id="9" name="Рисунок 8" descr="C:\Users\User\Desktop\пппп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30"/>
          <a:stretch/>
        </p:blipFill>
        <p:spPr bwMode="auto">
          <a:xfrm>
            <a:off x="5143504" y="2571744"/>
            <a:ext cx="2200275" cy="178117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Рисунок 9" descr="C:\Users\User\Desktop\огнр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76138" y="1067738"/>
            <a:ext cx="1217930" cy="179705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 descr="C:\Users\User\Desktop\изображение_viber_2021-05-12_13-52-4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545070" y="2643182"/>
            <a:ext cx="1598930" cy="147637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 descr="C:\Users\User\Desktop\вввв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299588" y="1058338"/>
            <a:ext cx="1323327" cy="1492619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42" name="Picture 2" descr="E:\Аттестация\70ea0d96-825a-4ad3-bc0e-5ac2b30c33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1500174"/>
            <a:ext cx="4171138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6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576899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Центр художественного творчества</a:t>
            </a:r>
            <a:r>
              <a:rPr lang="ru-RU" dirty="0" smtClean="0"/>
              <a:t> оснащен необходимым материалом для продуктивной и творческой деятельности детей (листы бумаги и альбомы, кисти, краски, карандаши, фломастеры, разноцветные мелки, трафареты, пластилин, доска для рисования мелками, подставки для работы с пластилином, баночки для воды). В распоряжении детей находятся также акварель, гуашь. Все доступно и безопасно, дети свободно пользуются названным материалом. Здесь они в свободное время рисуют, лепят, выполняют аппликационные работы.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-21208" y="-34032"/>
            <a:ext cx="9165208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360" y="146237"/>
            <a:ext cx="8820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Центр сюжетно-ролевых игр</a:t>
            </a:r>
          </a:p>
        </p:txBody>
      </p:sp>
      <p:pic>
        <p:nvPicPr>
          <p:cNvPr id="11266" name="Picture 2" descr="E:\Аттестация\4c11c122-888b-4de3-8b37-a8eacb6ff3f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4288454" cy="2896943"/>
          </a:xfrm>
          <a:prstGeom prst="rect">
            <a:avLst/>
          </a:prstGeom>
          <a:noFill/>
        </p:spPr>
      </p:pic>
      <p:pic>
        <p:nvPicPr>
          <p:cNvPr id="13" name="Picture 2" descr="E:\Аттестация\81ae663d-eb5a-41bb-8a99-2cb407aac3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786190"/>
            <a:ext cx="4429156" cy="2753430"/>
          </a:xfrm>
          <a:prstGeom prst="rect">
            <a:avLst/>
          </a:prstGeom>
          <a:noFill/>
        </p:spPr>
      </p:pic>
      <p:pic>
        <p:nvPicPr>
          <p:cNvPr id="14" name="Picture 4" descr="E:\Аттестация\5435d724-fbaa-4bda-b71d-310a30457c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1071545"/>
            <a:ext cx="3857620" cy="5162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38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0" y="-387424"/>
            <a:ext cx="9144000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-99392"/>
            <a:ext cx="81283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Развивающая предметно-пространственная среда в групповом помещении</a:t>
            </a:r>
            <a:r>
              <a:rPr lang="ru-RU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1026" name="Picture 2" descr="E:\Аттестация\c2a86cd5-52ad-4fd9-a9eb-ca4613cda80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696606"/>
            <a:ext cx="7573171" cy="5678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17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Игра является</a:t>
            </a:r>
            <a:r>
              <a:rPr lang="ru-RU" dirty="0" smtClean="0"/>
              <a:t> средством формирования и развития многих личностных качеств и приобретает в подготовительной группе особое значение. Воспитатель  должен создавать такие игровые ситуации, которые продвигают развитие детей вперед, вносить элементы игры в учение, общение и труд, использовать игру для воспитания. Сюжетно-ролевые игры с  правилами, проводимые в подготовительной группе, должны помогать формированию личностной и нравственной саморегуляции. Игры должны отличаться большим разнообразием тематики, ролей, игровых действий, «проблемных ситуаций».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043890" cy="555468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распоряжении детей находятся модули: «Парикмахерская», «Кухня», «Магазин». Игрушечная посуда: набор чайной посуды (средний и мелкий), набор кухонной посуды, набор столовой посуды; куклы в одежде мальчиков и девочек (средние), комплекты одежды и постельных принадлежностей для кукол, атрибуты для ряженья (атрибуты для игр «Дочки-матери», «Детский сад», «Магазин», «Больница», «Аптека», «Парикмахерская», «Повара», «Строители», «Зоопарк» и др. Игры с общественным сюжетом: «Библиотека», «Школа», «Автосервис», «Железнодорожная станция», «Пожарная станция», «Спасатели»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0" y="0"/>
            <a:ext cx="9165208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9360" y="146237"/>
            <a:ext cx="8820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Центр уединения</a:t>
            </a:r>
          </a:p>
        </p:txBody>
      </p:sp>
      <p:pic>
        <p:nvPicPr>
          <p:cNvPr id="13314" name="Picture 2" descr="E:\Аттестация\dc669153-355c-4aec-8455-b4d625c474f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857232"/>
            <a:ext cx="4285014" cy="5715002"/>
          </a:xfrm>
          <a:prstGeom prst="rect">
            <a:avLst/>
          </a:prstGeom>
          <a:noFill/>
        </p:spPr>
      </p:pic>
      <p:pic>
        <p:nvPicPr>
          <p:cNvPr id="13315" name="Picture 3" descr="E:\Аттестация\00e0d5ce-586d-4aee-b29b-3accab81370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857232"/>
            <a:ext cx="3429024" cy="5268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12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b="1" dirty="0" smtClean="0"/>
              <a:t>Центр уединения</a:t>
            </a:r>
            <a:r>
              <a:rPr lang="ru-RU" dirty="0" smtClean="0"/>
              <a:t>«Центр  уединения» в группе — это зона, благодаря которой у детей появилась возможность расслабиться, устранить беспокойство, возбуждение, скованность, сбросить излишнее напряжение, восстановить силы, увеличить запас энергии, почувствовать себя защищёнными, или просто помечтать.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-10368" y="11651"/>
            <a:ext cx="9149184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8345" y="116632"/>
            <a:ext cx="88204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Центр «Мы играем в театр»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Музыкальный центр</a:t>
            </a:r>
          </a:p>
        </p:txBody>
      </p:sp>
      <p:pic>
        <p:nvPicPr>
          <p:cNvPr id="8" name="Picture 1" descr="C:\Users\User\Desktop\фото\IMG_20210509_11483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96975"/>
            <a:ext cx="3214710" cy="256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User\Desktop\фото\IMG_20210511_165440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2643182"/>
            <a:ext cx="2057400" cy="154305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Рисунок 12" descr="C:\Users\User\Desktop\фото\IMG_20210512_113625 - копия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357158" y="1428736"/>
            <a:ext cx="1752619" cy="173964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338" name="Picture 2" descr="E:\Аттестация\5435d724-fbaa-4bda-b71d-310a30457c66.jpg"/>
          <p:cNvPicPr>
            <a:picLocks noChangeAspect="1" noChangeArrowheads="1"/>
          </p:cNvPicPr>
          <p:nvPr/>
        </p:nvPicPr>
        <p:blipFill>
          <a:blip r:embed="rId6" cstate="email"/>
          <a:srcRect l="-1704"/>
          <a:stretch>
            <a:fillRect/>
          </a:stretch>
        </p:blipFill>
        <p:spPr bwMode="auto">
          <a:xfrm>
            <a:off x="3929058" y="1857364"/>
            <a:ext cx="4855780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00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 центре </a:t>
            </a:r>
            <a:r>
              <a:rPr lang="ru-RU" dirty="0" smtClean="0"/>
              <a:t>представлено оборудование для проведения игр-драматизаций и театрализованных игр во всех видах театра (настольном, кукольном, пальчиковом, плоскостном и т. п.) по нескольким хорошо знакомым детям сказкам. Учитывая особенности общего и речевого развития детей с ТНР, не стоит брать более одной сказки на каждый период работы. К изготовлению декораций и костюмов для постановки представлений по этим сказкам обязательно привлекаются дети. В центре представлены музыкальные инструменты, портреты композиторов инструменты сделанные своими руками, для шумового оркестра.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0" y="-34032"/>
            <a:ext cx="9144000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6314" y="188640"/>
            <a:ext cx="43053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Центр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«Наша Родина-Россия»</a:t>
            </a:r>
          </a:p>
        </p:txBody>
      </p:sp>
      <p:pic>
        <p:nvPicPr>
          <p:cNvPr id="7" name="Рисунок 6" descr="C:\Users\User\Desktop\фото\IMG_20210511_163345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4786314" y="1785926"/>
            <a:ext cx="2928958" cy="264320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Рисунок 8" descr="C:\Users\User\Desktop\фото\IMG_20210512_114203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072066" y="4357694"/>
            <a:ext cx="4071934" cy="250030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386" name="Picture 2" descr="E:\Аттестация\b3aa2790-d824-4ab0-a62e-058923f783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714356"/>
            <a:ext cx="4071966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9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043890" cy="569755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Центр «Наша Родина— Россия»</a:t>
            </a:r>
            <a:r>
              <a:rPr lang="ru-RU" dirty="0" smtClean="0"/>
              <a:t> создан для формирования чувства любви к родному городу, к России, привязанности к родной земле, своему народу. Детям доступны для рассматривания, для удовлетворения познавательных интересов следующие предметы центра: портрет президента России, российский флаг, флаг города Барабинска, альбомы и наборы открыток с видами родного города, , глобус, карта мира, альбомы «Наш город».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27136" y="-52481"/>
            <a:ext cx="9116864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фото\IMG_20210511_16103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315404" y="2328539"/>
            <a:ext cx="1904365" cy="22479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 descr="C:\Users\User\Desktop\фото\IMG_20210511_16081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786578" y="4929198"/>
            <a:ext cx="2071702" cy="165067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56607" y="0"/>
            <a:ext cx="6894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Физкультурный центр</a:t>
            </a:r>
            <a:endParaRPr lang="ru-RU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" name="Рисунок 14" descr="C:\Users\User\Desktop\фото\IMG_20210512_112638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572396" y="1071546"/>
            <a:ext cx="1571604" cy="152399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362" name="Picture 2" descr="E:\Аттестация\85be6dcd-9212-4d71-be61-32cd48f8da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1071546"/>
            <a:ext cx="5198729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95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Физкультурный центр</a:t>
            </a:r>
            <a:endParaRPr lang="ru-RU" dirty="0" smtClean="0"/>
          </a:p>
          <a:p>
            <a:r>
              <a:rPr lang="ru-RU" dirty="0" smtClean="0"/>
              <a:t>Центр двигательной активности должен быть максимально приспособлен для удовлетворения потребности детей в движениях и обеспечивать полную  безопасность детей при использовании игрового оборудования и пособий .Обручи, скакалки, шнуры, мячи разного размера и переносной корзины позволяет расставить спортивные игры (баскетбол, футбол, в группе так, чтобы дети могли свободно подходить к нему и пользоваться 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Правильно </a:t>
            </a:r>
            <a:r>
              <a:rPr lang="ru-RU" b="1" dirty="0" smtClean="0"/>
              <a:t>организованная предметно-пространственная среда в группе компенсирующей направленности</a:t>
            </a:r>
            <a:r>
              <a:rPr lang="ru-RU" dirty="0" smtClean="0"/>
              <a:t> создаёт возможности для успешного устранения речевого дефекта, преодоления отставания в речевом развитии и позволяет ребёнку проявлять свои способности не только на занятиях, но и в свободной деятельности, стимулирует развитие творческих способностей, самостоятельности, инициативности, помогает утвердиться в чувстве уверенности в себе, а значит, способствует всестороннему гармоничному развитию личности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-8835" y="-57247"/>
            <a:ext cx="9144000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2071678"/>
            <a:ext cx="7649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СПАСИБО ЗА ВНИМАНИЕ!</a:t>
            </a:r>
            <a:endParaRPr lang="ru-RU" sz="4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8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84_76-p-foni-dlya-detskikh-prezentatsii-v-shkolu-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-16645" y="-61588"/>
            <a:ext cx="9151640" cy="692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589" y="88121"/>
            <a:ext cx="88204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Центр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«Будем говорить правильно» </a:t>
            </a:r>
          </a:p>
        </p:txBody>
      </p:sp>
      <p:pic>
        <p:nvPicPr>
          <p:cNvPr id="2050" name="Picture 2" descr="E:\Аттестация\9d860790-e771-4e24-bb78-f7e9704cc07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714488"/>
            <a:ext cx="5072098" cy="3802975"/>
          </a:xfrm>
          <a:prstGeom prst="rect">
            <a:avLst/>
          </a:prstGeom>
          <a:noFill/>
        </p:spPr>
      </p:pic>
      <p:pic>
        <p:nvPicPr>
          <p:cNvPr id="17" name="Picture 2" descr="E:\Аттестация\346b23a7-fbca-4004-a76f-e289bf529f7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714488"/>
            <a:ext cx="3481754" cy="4643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35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основу речевого центра входит игровой и дидактический материал, </a:t>
            </a:r>
            <a:r>
              <a:rPr lang="ru-RU" b="1" dirty="0" smtClean="0"/>
              <a:t>направленный на развитие</a:t>
            </a:r>
            <a:r>
              <a:rPr lang="ru-RU" dirty="0" smtClean="0"/>
              <a:t> : фонематического слуха; дыхания; воздушной струи; артикуляционной моторики; правильного звукопроизношения; словаря; фразовой речи; мелкой моторики пальцев рук; звукового анализа и синтеза слогов и слов.</a:t>
            </a:r>
          </a:p>
          <a:p>
            <a:r>
              <a:rPr lang="ru-RU" dirty="0" smtClean="0"/>
              <a:t>Содержание </a:t>
            </a:r>
            <a:r>
              <a:rPr lang="ru-RU" b="1" dirty="0" smtClean="0"/>
              <a:t>определяется</a:t>
            </a:r>
            <a:r>
              <a:rPr lang="ru-RU" dirty="0" smtClean="0"/>
              <a:t> в строгом соответствии с программой, физиологическими и психолого-педагогическими особенностями формирования речи </a:t>
            </a:r>
            <a:r>
              <a:rPr lang="ru-RU" b="1" dirty="0" smtClean="0"/>
              <a:t>детей с ТНР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Аттестация\2eba852f-de98-4710-b4d1-fb3ff7c72d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644247"/>
            <a:ext cx="4286242" cy="3213753"/>
          </a:xfrm>
          <a:prstGeom prst="rect">
            <a:avLst/>
          </a:prstGeom>
          <a:noFill/>
        </p:spPr>
      </p:pic>
      <p:pic>
        <p:nvPicPr>
          <p:cNvPr id="4" name="Содержимое 3" descr="C:\Users\User\AppData\Local\Microsoft\Windows\Temporary Internet Files\Content.Word\IMG_20210511_153338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42852"/>
            <a:ext cx="3148017" cy="271464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2" descr="E:\Аттестация\20ad3a91-5296-43b6-beb5-82c0c552e0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286412" cy="3963665"/>
          </a:xfrm>
          <a:prstGeom prst="rect">
            <a:avLst/>
          </a:prstGeom>
          <a:noFill/>
        </p:spPr>
      </p:pic>
      <p:pic>
        <p:nvPicPr>
          <p:cNvPr id="8" name="Picture 4" descr="C:\Users\Сергей\Desktop\Образов.среда ФГОС фото\DSCN14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11767"/>
            <a:ext cx="3500462" cy="27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6437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 центре речевого развития  наполнен: настольно — печатными играми  для формирования фонематического слуха, для обучения грамоте. Очень много дидактического материала для развития мелкой моторики: это буквы и кубики, сделанные из различных материалов для тактильной чувствительности; фасоль, крупа, камни, ракушки, пуговицы для ощупывания, для выкладывания букв и рисунков из них, планшет с маркерами для рисования, различные виды мозаики, представляющие возможность воспитанникам действовать индивидуально У нас накоплен и систематизирован разнообразный практический материал для организации речевых игр: пособия для проведения артикуляционных упражнений, материалы для рассказывания, разнообразные дидактические, настольно-печатные игры, игры для развития мелкой моторики рук. В центре представлены картотека словесных игр; речевые игры, дидактические игры; подборка стихов, загадок, пословиц на разную тематику; картинки по лексическим темам, разрезные картинки, сюжетные картинки для составления рассказов; игры на развитие мелкой моторики, шнуровки, печатные игры, кубики, пособия для развития дыхания. </a:t>
            </a:r>
          </a:p>
          <a:p>
            <a:r>
              <a:rPr lang="ru-RU" dirty="0" smtClean="0"/>
              <a:t>В центре имеются пособия по программе </a:t>
            </a:r>
            <a:r>
              <a:rPr lang="ru-RU" dirty="0" err="1" smtClean="0"/>
              <a:t>Н.В.Нищева</a:t>
            </a:r>
            <a:r>
              <a:rPr lang="ru-RU" dirty="0" smtClean="0"/>
              <a:t>, которые предназначены  для совершенствования  звукового  и слогового анализа и синтеза у старших дошкольников.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357166"/>
            <a:ext cx="5909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Центр «Наша библиотека» </a:t>
            </a:r>
            <a:endParaRPr lang="ru-RU" sz="36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Аттестация\0616aa36-bea4-4371-a91c-19e23e2b7e9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6715172" cy="503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043890" cy="569755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Центр «Наша библиотека»</a:t>
            </a:r>
            <a:r>
              <a:rPr lang="ru-RU" dirty="0" smtClean="0"/>
              <a:t> Здесь находятся необходимые материалы, стимулирующие развитие социальных интересов и познавательной активности детей. Детские энциклопедии, книги стоят на полке и доступны для детей. Иллюстрированные издания о животном и растительном мире планеты, детские журналы, альбомы — доступны для рассматривания, для раскрашивания, для игр. Данный центр — это ступень к знаниям, объединению семьи, а также развивает: речевое общение, литературную речь; учит добру, дружбе, сопереживанию, взаимопомощи. Знакомит детей с детскими писателями, с народным устным творчеством.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1045</Words>
  <Application>Microsoft Office PowerPoint</Application>
  <PresentationFormat>Экран (4:3)</PresentationFormat>
  <Paragraphs>47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101</cp:revision>
  <dcterms:created xsi:type="dcterms:W3CDTF">2021-05-10T09:26:55Z</dcterms:created>
  <dcterms:modified xsi:type="dcterms:W3CDTF">2023-02-15T14:02:43Z</dcterms:modified>
</cp:coreProperties>
</file>