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46"/>
  </p:notesMasterIdLst>
  <p:sldIdLst>
    <p:sldId id="256" r:id="rId2"/>
    <p:sldId id="298" r:id="rId3"/>
    <p:sldId id="257" r:id="rId4"/>
    <p:sldId id="272" r:id="rId5"/>
    <p:sldId id="290" r:id="rId6"/>
    <p:sldId id="283" r:id="rId7"/>
    <p:sldId id="284" r:id="rId8"/>
    <p:sldId id="288" r:id="rId9"/>
    <p:sldId id="289" r:id="rId10"/>
    <p:sldId id="273" r:id="rId11"/>
    <p:sldId id="274" r:id="rId12"/>
    <p:sldId id="285" r:id="rId13"/>
    <p:sldId id="287" r:id="rId14"/>
    <p:sldId id="265" r:id="rId15"/>
    <p:sldId id="266" r:id="rId16"/>
    <p:sldId id="299" r:id="rId17"/>
    <p:sldId id="267" r:id="rId18"/>
    <p:sldId id="268" r:id="rId19"/>
    <p:sldId id="278" r:id="rId20"/>
    <p:sldId id="280" r:id="rId21"/>
    <p:sldId id="281" r:id="rId22"/>
    <p:sldId id="282" r:id="rId23"/>
    <p:sldId id="296" r:id="rId24"/>
    <p:sldId id="269" r:id="rId25"/>
    <p:sldId id="277" r:id="rId26"/>
    <p:sldId id="279" r:id="rId27"/>
    <p:sldId id="270" r:id="rId28"/>
    <p:sldId id="276" r:id="rId29"/>
    <p:sldId id="271" r:id="rId30"/>
    <p:sldId id="294" r:id="rId31"/>
    <p:sldId id="295" r:id="rId32"/>
    <p:sldId id="292" r:id="rId33"/>
    <p:sldId id="258" r:id="rId34"/>
    <p:sldId id="259" r:id="rId35"/>
    <p:sldId id="260" r:id="rId36"/>
    <p:sldId id="261" r:id="rId37"/>
    <p:sldId id="262" r:id="rId38"/>
    <p:sldId id="264" r:id="rId39"/>
    <p:sldId id="275" r:id="rId40"/>
    <p:sldId id="291" r:id="rId41"/>
    <p:sldId id="263" r:id="rId42"/>
    <p:sldId id="286" r:id="rId43"/>
    <p:sldId id="300" r:id="rId44"/>
    <p:sldId id="29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D7BCA-C4E0-4FDC-A7A4-FC1EA1D1A996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53C77-82F6-49B9-BFAD-C9B6543D7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EB13BE-38FA-4AC2-B20D-63FCE55C7E5E}" type="slidenum">
              <a:rPr lang="ru-RU" smtClean="0"/>
              <a:pPr/>
              <a:t>42</a:t>
            </a:fld>
            <a:endParaRPr lang="ru-RU" smtClean="0"/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7D3C29-99FB-4148-B753-D8C7DB847D0F}" type="slidenum">
              <a:rPr lang="ru-RU" smtClean="0"/>
              <a:pPr/>
              <a:t>43</a:t>
            </a:fld>
            <a:endParaRPr lang="ru-RU" smtClean="0"/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D96B394-ABF9-458D-AD0C-9826E13309A7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EAD962-8D50-4B0A-9F2C-F70DA994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B394-ABF9-458D-AD0C-9826E13309A7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AD962-8D50-4B0A-9F2C-F70DA994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D96B394-ABF9-458D-AD0C-9826E13309A7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EAD962-8D50-4B0A-9F2C-F70DA994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AD059D-8B9C-403D-81C1-87C2F38D26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B55E3BB-2338-4994-831A-BE003D00E2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94F47F-AFE0-466A-A265-D21FBB2428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D1701-42B0-40F9-9E7C-298DE2E42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8CBA6-181B-4069-A008-C9A0F998E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B394-ABF9-458D-AD0C-9826E13309A7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EAD962-8D50-4B0A-9F2C-F70DA994C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B394-ABF9-458D-AD0C-9826E13309A7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EAD962-8D50-4B0A-9F2C-F70DA994C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96B394-ABF9-458D-AD0C-9826E13309A7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EAD962-8D50-4B0A-9F2C-F70DA994C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96B394-ABF9-458D-AD0C-9826E13309A7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EAD962-8D50-4B0A-9F2C-F70DA994C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B394-ABF9-458D-AD0C-9826E13309A7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EAD962-8D50-4B0A-9F2C-F70DA994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B394-ABF9-458D-AD0C-9826E13309A7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EAD962-8D50-4B0A-9F2C-F70DA994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B394-ABF9-458D-AD0C-9826E13309A7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EAD962-8D50-4B0A-9F2C-F70DA994C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D96B394-ABF9-458D-AD0C-9826E13309A7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EAD962-8D50-4B0A-9F2C-F70DA994C7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96B394-ABF9-458D-AD0C-9826E13309A7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EAD962-8D50-4B0A-9F2C-F70DA994C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&#1091;&#1088;&#1086;&#1082;&#1080;%20&#1083;&#1080;&#1090;&#1077;&#1088;&#1072;&#1090;&#1091;&#1088;&#1099;\&#1083;&#1080;&#1090;&#1088;&#1072;%209\&#1044;&#1088;&#1077;&#1074;&#1085;&#1077;&#1088;&#1091;&#1089;&#1089;&#1082;&#1072;&#1103;\&#1089;&#1083;&#1086;&#1074;&#1086;\&#1057;&#1080;&#1089;&#1090;&#1077;&#1084;&#1072;%20&#1091;&#1088;&#1086;&#1082;&#1086;&#1074;\&#1057;&#1083;&#1086;&#1074;&#1086;%20&#1074;%20&#1080;&#1089;&#1082;&#1091;&#1089;&#1089;&#1090;&#1074;&#1077;%20&#1041;&#1086;&#1088;&#1086;&#1076;&#1080;&#1085;%202.wma" TargetMode="External"/><Relationship Id="rId1" Type="http://schemas.openxmlformats.org/officeDocument/2006/relationships/audio" Target="file:///E:\&#1091;&#1088;&#1086;&#1082;&#1080;%20&#1083;&#1080;&#1090;&#1077;&#1088;&#1072;&#1090;&#1091;&#1088;&#1099;\&#1083;&#1080;&#1090;&#1088;&#1072;%209\&#1044;&#1088;&#1077;&#1074;&#1085;&#1077;&#1088;&#1091;&#1089;&#1089;&#1082;&#1072;&#1103;\&#1089;&#1083;&#1086;&#1074;&#1086;\&#1057;&#1080;&#1089;&#1090;&#1077;&#1084;&#1072;%20&#1091;&#1088;&#1086;&#1082;&#1086;&#1074;\&#1057;&#1083;&#1086;&#1074;&#1086;%20&#1041;&#1086;&#1088;&#1086;&#1076;&#1080;&#1085;.wma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file:///E:\&#1091;&#1088;&#1086;&#1082;&#1080;%20&#1083;&#1080;&#1090;&#1077;&#1088;&#1072;&#1090;&#1091;&#1088;&#1099;\&#1083;&#1080;&#1090;&#1088;&#1072;%209\&#1044;&#1088;&#1077;&#1074;&#1085;&#1077;&#1088;&#1091;&#1089;&#1089;&#1082;&#1072;&#1103;\&#1089;&#1083;&#1086;&#1074;&#1086;%20&#1074;%20&#1080;&#1089;&#1082;&#1091;&#1089;&#1089;&#1090;&#1074;&#1077;\&#1057;&#1086;&#1083;&#1085;&#1094;&#1091;%20&#1082;&#1088;&#1072;&#1089;&#1085;&#1086;&#1084;&#1091;%20&#1089;&#1083;&#1072;&#1074;&#1072;.mp3" TargetMode="External"/><Relationship Id="rId1" Type="http://schemas.openxmlformats.org/officeDocument/2006/relationships/audio" Target="file:///E:\&#1091;&#1088;&#1086;&#1082;&#1080;%20&#1083;&#1080;&#1090;&#1077;&#1088;&#1072;&#1090;&#1091;&#1088;&#1099;\&#1083;&#1080;&#1090;&#1088;&#1072;%209\&#1044;&#1088;&#1077;&#1074;&#1085;&#1077;&#1088;&#1091;&#1089;&#1089;&#1082;&#1072;&#1103;\&#1089;&#1083;&#1086;&#1074;&#1086;%20&#1074;%20&#1080;&#1089;&#1082;&#1091;&#1089;&#1089;&#1090;&#1074;&#1077;\&#1059;&#1083;&#1077;&#1090;&#1072;&#1081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91;&#1088;&#1086;&#1082;&#1080;%20&#1083;&#1080;&#1090;&#1077;&#1088;&#1072;&#1090;&#1091;&#1088;&#1099;\&#1083;&#1080;&#1090;&#1088;&#1072;%209\&#1044;&#1088;&#1077;&#1074;&#1085;&#1077;&#1088;&#1091;&#1089;&#1089;&#1082;&#1072;&#1103;\&#1089;&#1083;&#1086;&#1074;&#1086;\&#1057;&#1080;&#1089;&#1090;&#1077;&#1084;&#1072;%20&#1091;&#1088;&#1086;&#1082;&#1086;&#1074;\&#1057;&#1083;&#1086;&#1074;&#1086;%20&#1056;&#1077;&#1088;&#1080;&#1093;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necov.info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vasnecov.info/html/data/biografy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91;&#1088;&#1086;&#1082;&#1080;%20&#1083;&#1080;&#1090;&#1077;&#1088;&#1072;&#1090;&#1091;&#1088;&#1099;\&#1083;&#1080;&#1090;&#1088;&#1072;%209\&#1044;&#1088;&#1077;&#1074;&#1085;&#1077;&#1088;&#1091;&#1089;&#1089;&#1082;&#1072;&#1103;\&#1089;&#1083;&#1086;&#1074;&#1086;%20&#1074;%20&#1080;&#1089;&#1082;&#1091;&#1089;&#1089;&#1090;&#1074;&#1077;\&#1057;&#1083;&#1086;&#1074;&#1086;%20&#1042;&#1089;&#1090;&#1091;&#1087;&#1083;&#1077;&#1085;&#1080;&#1077;.wmv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Урок литературы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"Слово о полку Игореве"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в литературе, музыке и живописи</a:t>
            </a:r>
            <a:br>
              <a:rPr lang="ru-RU" b="1" i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2800" b="1" dirty="0" smtClean="0"/>
              <a:t>“</a:t>
            </a:r>
            <a:r>
              <a:rPr lang="ru-RU" sz="3500" b="1" dirty="0" smtClean="0"/>
              <a:t>Слово” – это </a:t>
            </a:r>
            <a:r>
              <a:rPr lang="ru-RU" sz="3500" b="1" dirty="0" err="1" smtClean="0"/>
              <a:t>многостолетний</a:t>
            </a:r>
            <a:r>
              <a:rPr lang="ru-RU" sz="3500" b="1" dirty="0" smtClean="0"/>
              <a:t> дуб, дуб могучий и раскидистый. Его ветви соединяются с кронами других роскошных деревьев 19 и 20 веков, а его корни глубоко уходят в русскую почву. </a:t>
            </a:r>
            <a:br>
              <a:rPr lang="ru-RU" sz="3500" b="1" dirty="0" smtClean="0"/>
            </a:br>
            <a:r>
              <a:rPr lang="ru-RU" sz="3500" b="1" dirty="0" smtClean="0"/>
              <a:t>                                                                                      Д.С. Лихачев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835525"/>
          </a:xfrm>
        </p:spPr>
        <p:txBody>
          <a:bodyPr/>
          <a:lstStyle/>
          <a:p>
            <a:r>
              <a:rPr lang="ru-RU">
                <a:solidFill>
                  <a:srgbClr val="008000"/>
                </a:solidFill>
              </a:rPr>
              <a:t>«Слово о полку Игореве» в музыке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05725" cy="739757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Александр Бородин</a:t>
            </a:r>
            <a:br>
              <a:rPr lang="ru-RU" sz="2400" b="1" dirty="0"/>
            </a:br>
            <a:r>
              <a:rPr lang="ru-RU" sz="2400" b="1" dirty="0"/>
              <a:t>русский композитор, ученый-химик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55875" y="1142985"/>
            <a:ext cx="6408738" cy="545466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1400" dirty="0"/>
              <a:t>В 50-е гг. 19 в. начал писать романсы, фортепианные пьесы, камерно-инструментальные ансамбли. 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Творческое наследие Бородина сравнительно невелико по объёму, но является ценнейшим вкладом в сокровищницу русской музыкальной классики. В творчестве Бородина, представителя передовой интеллигенции 1860-х гг., отчётливо проходит тема величия русского народа, любви к родине, свободолюбия. Музыка его отличается эпической широтой, мужественностью, в то же время глубоким лиризмом. 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Наиболее значительное произведение Бородина — опера «Князь Игорь», являющаяся образцом национального героического эпоса в музыке. Из-за большой загруженности научной и педагогической работой Бородин писал медленно. Опера создавалась в течение 18 лет, не была окончена (после смерти Бородина оперу дописали </a:t>
            </a:r>
            <a:r>
              <a:rPr lang="ru-RU" sz="1400" dirty="0" smtClean="0"/>
              <a:t>и поставлена </a:t>
            </a:r>
            <a:r>
              <a:rPr lang="ru-RU" sz="1400" dirty="0"/>
              <a:t>в 1890г., </a:t>
            </a:r>
            <a:r>
              <a:rPr lang="ru-RU" sz="1400" dirty="0" err="1"/>
              <a:t>Мариинский</a:t>
            </a:r>
            <a:r>
              <a:rPr lang="ru-RU" sz="1400" dirty="0"/>
              <a:t> театр, Петербург). Опера отличается монументальной цельностью образов, мощностью и размахом народных хоровых сцен, яркостью национального колорита. «Князь Игорь» развивает традиции эпической оперы Глинки «Руслан и Людмила». Бородин — один из создателей русских классических симфонии и квартета. 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Творчество Бородина, яркое, самобытное, оказало воздействие на русских и зарубежных композиторов. </a:t>
            </a:r>
          </a:p>
        </p:txBody>
      </p:sp>
      <p:pic>
        <p:nvPicPr>
          <p:cNvPr id="44039" name="Picture 7" descr="Александр Бороди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2276475"/>
            <a:ext cx="2087562" cy="3097213"/>
          </a:xfrm>
          <a:noFill/>
          <a:ln/>
        </p:spPr>
      </p:pic>
      <p:pic>
        <p:nvPicPr>
          <p:cNvPr id="5" name="Слово Бородин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14414" y="857232"/>
            <a:ext cx="642942" cy="642942"/>
          </a:xfrm>
          <a:prstGeom prst="rect">
            <a:avLst/>
          </a:prstGeom>
        </p:spPr>
      </p:pic>
      <p:pic>
        <p:nvPicPr>
          <p:cNvPr id="6" name="Слово в искусстве Бородин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429520" y="642918"/>
            <a:ext cx="733428" cy="73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7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1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403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u="sng" dirty="0" smtClean="0"/>
              <a:t>«Слово» в музыке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47625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Опера «Князь Игорь»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Создавалась в течение 17 лет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Премьера состоялась в Мариинском театре (Санкт-Петербург)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«Таких глубоко вдохновенных и оригинальных созданий мало на свете» (В.В.Стасов)</a:t>
            </a:r>
          </a:p>
        </p:txBody>
      </p:sp>
      <p:pic>
        <p:nvPicPr>
          <p:cNvPr id="66564" name="Picture 4" descr="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268413"/>
            <a:ext cx="19970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859338" y="3500438"/>
            <a:ext cx="295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А.П.Бородин</a:t>
            </a:r>
          </a:p>
        </p:txBody>
      </p:sp>
      <p:pic>
        <p:nvPicPr>
          <p:cNvPr id="66566" name="Picture 6" descr="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852738"/>
            <a:ext cx="18145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877050" y="5805488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В.В.Стасов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00018"/>
            <a:ext cx="5548322" cy="6357982"/>
          </a:xfrm>
          <a:prstGeom prst="rect">
            <a:avLst/>
          </a:prstGeom>
          <a:noFill/>
        </p:spPr>
      </p:pic>
      <p:pic>
        <p:nvPicPr>
          <p:cNvPr id="1027" name="Picture 3" descr="C:\Users\DNS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90"/>
            <a:ext cx="3859030" cy="6429420"/>
          </a:xfrm>
          <a:prstGeom prst="rect">
            <a:avLst/>
          </a:prstGeom>
          <a:noFill/>
        </p:spPr>
      </p:pic>
      <p:pic>
        <p:nvPicPr>
          <p:cNvPr id="5" name="Улет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Улет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428860" y="6124572"/>
            <a:ext cx="733428" cy="733428"/>
          </a:xfrm>
          <a:prstGeom prst="rect">
            <a:avLst/>
          </a:prstGeom>
        </p:spPr>
      </p:pic>
      <p:pic>
        <p:nvPicPr>
          <p:cNvPr id="7" name="Солнцу красному слав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858148" y="5715016"/>
            <a:ext cx="804866" cy="8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60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29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556250"/>
          </a:xfrm>
        </p:spPr>
        <p:txBody>
          <a:bodyPr/>
          <a:lstStyle/>
          <a:p>
            <a:r>
              <a:rPr lang="ru-RU">
                <a:solidFill>
                  <a:srgbClr val="008000"/>
                </a:solidFill>
              </a:rPr>
              <a:t>«Слово о полку Игореве» в живописи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/>
              <a:t>Николай Константинович Рерих</a:t>
            </a:r>
            <a:br>
              <a:rPr lang="ru-RU" sz="3200" b="1" i="1" dirty="0"/>
            </a:br>
            <a:r>
              <a:rPr lang="ru-RU" sz="3200" b="1" i="1" dirty="0"/>
              <a:t>(1874-1947)</a:t>
            </a:r>
          </a:p>
        </p:txBody>
      </p:sp>
      <p:pic>
        <p:nvPicPr>
          <p:cNvPr id="53255" name="Picture 7" descr="portret_nkr_1_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0925" y="1916113"/>
            <a:ext cx="2800350" cy="3960812"/>
          </a:xfrm>
        </p:spPr>
      </p:pic>
      <p:sp>
        <p:nvSpPr>
          <p:cNvPr id="532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844675"/>
            <a:ext cx="4464050" cy="4251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 Шумный, заслуженный успех выпал на долю Рериха в 1909 году, когда в парижском театре «Шатле» открылся первый «русский сезон». В оформлении Рериха шли «Половецкие пляски» из «Князя Игоря» Бородина и «Псковитянка» Римского-Корсакова. В 1908–1909 годах написаны также эскизы «Путивль», «Двор Галицкого», «Терем Ярославны». Но полностью опера «Князь Игорь» в декорациях Рериха была поставлена только в 1914 году в Лондоне (Королевский театр Дрюри Лейн). По великолепию живописи эти эскизы принадлежат к самому славному среди творений мастера.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лово Рерих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82104"/>
            <a:ext cx="8501122" cy="6375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sz="1800" b="1" i="1"/>
              <a:t>Н. К. Рерих «Путивль», Князь Игорь. I акт. </a:t>
            </a:r>
            <a:br>
              <a:rPr lang="ru-RU" sz="1800" b="1" i="1"/>
            </a:br>
            <a:r>
              <a:rPr lang="ru-RU" sz="1800" b="1" i="1"/>
              <a:t>Эскиз декорации к опере "Князь Игорь". 1914.Государственный музей изобразительных искусств им. А. С. Пушкина. Москва      </a:t>
            </a:r>
            <a:br>
              <a:rPr lang="ru-RU" sz="1800" b="1" i="1"/>
            </a:br>
            <a:r>
              <a:rPr lang="ru-RU" sz="1800" b="1" i="1"/>
              <a:t>«Терем Ярославны»,        «Половецкий стан»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55307" name="Picture 11" descr="Terem_Yaroslavn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4508500"/>
            <a:ext cx="2952750" cy="1792288"/>
          </a:xfrm>
        </p:spPr>
      </p:pic>
      <p:pic>
        <p:nvPicPr>
          <p:cNvPr id="55311" name="Picture 15" descr="Князь Игорь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688" y="1989138"/>
            <a:ext cx="1093787" cy="1981200"/>
          </a:xfrm>
        </p:spPr>
      </p:pic>
      <p:sp>
        <p:nvSpPr>
          <p:cNvPr id="55304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55306" name="Picture 10" descr="Половецкий стан - Н.К. Рерих - 800х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21163"/>
            <a:ext cx="3816350" cy="1944687"/>
          </a:xfrm>
          <a:prstGeom prst="rect">
            <a:avLst/>
          </a:prstGeom>
          <a:noFill/>
        </p:spPr>
      </p:pic>
      <p:pic>
        <p:nvPicPr>
          <p:cNvPr id="55310" name="Picture 14" descr="Путивль - Н.К. Рерих  - (Опера Князь Игорь) - 800x6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916113"/>
            <a:ext cx="3671887" cy="226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2555875" y="188913"/>
            <a:ext cx="6408738" cy="1079500"/>
          </a:xfrm>
        </p:spPr>
        <p:txBody>
          <a:bodyPr>
            <a:normAutofit fontScale="90000"/>
          </a:bodyPr>
          <a:lstStyle/>
          <a:p>
            <a:r>
              <a:rPr lang="ru-RU" sz="2400" b="1" i="1" dirty="0"/>
              <a:t>Фаворский Владимир Андреевич</a:t>
            </a:r>
            <a:br>
              <a:rPr lang="ru-RU" sz="2400" b="1" i="1" dirty="0"/>
            </a:br>
            <a:r>
              <a:rPr lang="ru-RU" sz="2400" b="1" dirty="0"/>
              <a:t>Годы жизни: 1886г. - 1964г.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художник</a:t>
            </a:r>
          </a:p>
        </p:txBody>
      </p:sp>
      <p:pic>
        <p:nvPicPr>
          <p:cNvPr id="46087" name="Picture 7" descr="100262408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009775" cy="1989138"/>
          </a:xfrm>
          <a:noFill/>
          <a:ln/>
        </p:spPr>
      </p:pic>
      <p:sp>
        <p:nvSpPr>
          <p:cNvPr id="460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060575"/>
            <a:ext cx="9144000" cy="47974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400" dirty="0"/>
              <a:t>В. А. Фаворский вошел в отечественную и мировую художественную культуру как непревзойденный мастер ксилографии и книжной иллюстрации. За долгую свою жизнь художник не раз обращался и к другим видам искусства (скульптура, фресковая живопись, карандашный рисунок, театральное оформление).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Фаворский занимался и декоративным искусством. В 1937 году, например, за работу по оформлению Советского павильона Всемирной выставки в Париже он был удостоен высшей награды "Гран при". Но предпочтение художник отдавал гравюре.</a:t>
            </a:r>
          </a:p>
          <a:p>
            <a:pPr>
              <a:lnSpc>
                <a:spcPct val="80000"/>
              </a:lnSpc>
            </a:pPr>
            <a:r>
              <a:rPr lang="ru-RU" sz="1400" dirty="0" smtClean="0"/>
              <a:t>В </a:t>
            </a:r>
            <a:r>
              <a:rPr lang="ru-RU" sz="1400" dirty="0"/>
              <a:t>1907-1912 годах художник учится на искусствоведческом отделении Московского университета. В 1911 году Фаворский впервые участвует на XVIII выставке Московского товарищества художников на которой экспонирует деревянную скульптуру "Шахматы", а уже в 1912 году на XIX выставке того же товарищества гравюры на дереве.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С той поры начинается стремительное движение художника по пути освоения и развития искусства ксилографии. Ранние произведения Фаворского отличаются </a:t>
            </a:r>
            <a:r>
              <a:rPr lang="ru-RU" sz="1400" dirty="0" err="1"/>
              <a:t>немногословием</a:t>
            </a:r>
            <a:r>
              <a:rPr lang="ru-RU" sz="1400" dirty="0"/>
              <a:t>, скупыми намеками, когда все последующие работы выражают глубину мысли, мудрость и зрелость художника. Это легко прослеживается на примере иллюстраций к комедии П. Муратова "Кофейня" (1922) и пушкинскому "Борису Годунову" (1954-1955). В первом случае действующие лица, окружающие их предметы изображены лаконичными штрихами, дающими лишь самое общее представление о событиях, изложенных в литературном произведении. Здесь художник как бы приглашает зрителя домыслить, дорисовать, образно расширить содержание публикуемых иллюстрации. Гравюры к "Борису Годунову" исполнены с огромной экспрессией и темпераментом. Они дают исчерпывающую психологическую характеристику героям и с абсолютной достоверностью раскрывают время и место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3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85750" y="214313"/>
            <a:ext cx="4786316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285750" y="5214938"/>
            <a:ext cx="438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В. Фаворский. Князь Игорь</a:t>
            </a:r>
          </a:p>
        </p:txBody>
      </p:sp>
      <p:pic>
        <p:nvPicPr>
          <p:cNvPr id="2050" name="Picture 2" descr="C:\Users\DNS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0"/>
            <a:ext cx="4000496" cy="6500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Цель урока:</a:t>
            </a:r>
            <a:r>
              <a:rPr lang="ru-RU" dirty="0" smtClean="0"/>
              <a:t> раскрыть живую связь “Слова” с литературой XIX-XX веков и другими видами искусства.</a:t>
            </a:r>
          </a:p>
          <a:p>
            <a:r>
              <a:rPr lang="ru-RU" b="1" dirty="0" smtClean="0"/>
              <a:t>Оборудование: </a:t>
            </a:r>
            <a:r>
              <a:rPr lang="ru-RU" dirty="0" smtClean="0"/>
              <a:t>презентации</a:t>
            </a:r>
            <a:r>
              <a:rPr lang="ru-RU" b="1" dirty="0" smtClean="0"/>
              <a:t>, </a:t>
            </a:r>
            <a:r>
              <a:rPr lang="ru-RU" dirty="0" smtClean="0"/>
              <a:t>музыкальный проигрыватель, портреты Бородина, Васнецова, картины Васнецова, гравюры Фаворского.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3" descr="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650" y="692150"/>
            <a:ext cx="3384550" cy="5064125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755650" y="5805488"/>
            <a:ext cx="3384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Ярославна. Иллюстрация Фаворского В.А.</a:t>
            </a:r>
          </a:p>
        </p:txBody>
      </p:sp>
      <p:pic>
        <p:nvPicPr>
          <p:cNvPr id="1026" name="Picture 2" descr="C:\Users\DNS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71480"/>
            <a:ext cx="4016399" cy="5500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2500313" y="4143375"/>
            <a:ext cx="4341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В. Фаворский. Плач Ярославны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3" descr="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Box 8"/>
          <p:cNvSpPr txBox="1">
            <a:spLocks noChangeArrowheads="1"/>
          </p:cNvSpPr>
          <p:nvPr/>
        </p:nvSpPr>
        <p:spPr bwMode="auto">
          <a:xfrm>
            <a:off x="2484438" y="5805488"/>
            <a:ext cx="43195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Иллюстрация Фаворского В.А.</a:t>
            </a:r>
          </a:p>
        </p:txBody>
      </p:sp>
      <p:pic>
        <p:nvPicPr>
          <p:cNvPr id="58373" name="Рисунок 9" descr="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268413"/>
            <a:ext cx="6335713" cy="4529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Содержимое 7" descr="плач русской земл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057400"/>
            <a:ext cx="4194175" cy="1511300"/>
          </a:xfrm>
        </p:spPr>
      </p:pic>
      <p:pic>
        <p:nvPicPr>
          <p:cNvPr id="51203" name="Содержимое 5" descr="затмение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304800"/>
            <a:ext cx="4194175" cy="1587500"/>
          </a:xfrm>
        </p:spPr>
      </p:pic>
      <p:pic>
        <p:nvPicPr>
          <p:cNvPr id="51204" name="Содержимое 6" descr="Золотое слово Святослава Фаворский0001.jp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" y="3733800"/>
            <a:ext cx="3575050" cy="2173288"/>
          </a:xfrm>
        </p:spPr>
      </p:pic>
      <p:sp>
        <p:nvSpPr>
          <p:cNvPr id="51205" name="TextBox 8"/>
          <p:cNvSpPr txBox="1">
            <a:spLocks noChangeArrowheads="1"/>
          </p:cNvSpPr>
          <p:nvPr/>
        </p:nvSpPr>
        <p:spPr bwMode="auto">
          <a:xfrm>
            <a:off x="381000" y="20574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Затмение</a:t>
            </a:r>
          </a:p>
        </p:txBody>
      </p:sp>
      <p:sp>
        <p:nvSpPr>
          <p:cNvPr id="51206" name="TextBox 9"/>
          <p:cNvSpPr txBox="1">
            <a:spLocks noChangeArrowheads="1"/>
          </p:cNvSpPr>
          <p:nvPr/>
        </p:nvSpPr>
        <p:spPr bwMode="auto">
          <a:xfrm>
            <a:off x="4495800" y="37338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Плач русской земли</a:t>
            </a:r>
          </a:p>
        </p:txBody>
      </p:sp>
      <p:sp>
        <p:nvSpPr>
          <p:cNvPr id="51207" name="TextBox 10"/>
          <p:cNvSpPr txBox="1">
            <a:spLocks noChangeArrowheads="1"/>
          </p:cNvSpPr>
          <p:nvPr/>
        </p:nvSpPr>
        <p:spPr bwMode="auto">
          <a:xfrm>
            <a:off x="533400" y="59436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Золотое слово Святослава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7" name="Picture 15" descr="titul-slovo1"/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2" cstate="print"/>
          <a:stretch>
            <a:fillRect/>
          </a:stretch>
        </p:blipFill>
        <p:spPr>
          <a:xfrm>
            <a:off x="1000125" y="704850"/>
            <a:ext cx="7143750" cy="952500"/>
          </a:xfrm>
          <a:noFill/>
          <a:ln/>
        </p:spPr>
      </p:pic>
      <p:pic>
        <p:nvPicPr>
          <p:cNvPr id="49161" name="Picture 9" descr="fil-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060575"/>
            <a:ext cx="1828800" cy="1920875"/>
          </a:xfrm>
          <a:noFill/>
          <a:ln/>
        </p:spPr>
      </p:pic>
      <p:pic>
        <p:nvPicPr>
          <p:cNvPr id="49162" name="Picture 10" descr="fil-05.jpg (23275 bytes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638800" y="2462784"/>
            <a:ext cx="1828800" cy="1018032"/>
          </a:xfrm>
          <a:noFill/>
          <a:ln/>
        </p:spPr>
      </p:pic>
      <p:pic>
        <p:nvPicPr>
          <p:cNvPr id="49163" name="Picture 11" descr="fil-02.jpg (25825 bytes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987675" y="2492375"/>
            <a:ext cx="2476500" cy="1728788"/>
          </a:xfrm>
          <a:noFill/>
          <a:ln/>
        </p:spPr>
      </p:pic>
      <p:pic>
        <p:nvPicPr>
          <p:cNvPr id="49164" name="Picture 12" descr="fil-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23850" y="4724400"/>
            <a:ext cx="2189163" cy="1528763"/>
          </a:xfrm>
          <a:noFill/>
          <a:ln/>
        </p:spPr>
      </p:pic>
      <p:pic>
        <p:nvPicPr>
          <p:cNvPr id="49165" name="Picture 13" descr="fil-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4584700"/>
            <a:ext cx="24479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14" descr="fil-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9563" y="4581525"/>
            <a:ext cx="190976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6"/>
          <p:cNvSpPr>
            <a:spLocks noChangeArrowheads="1"/>
          </p:cNvSpPr>
          <p:nvPr/>
        </p:nvSpPr>
        <p:spPr bwMode="auto">
          <a:xfrm>
            <a:off x="2214563" y="5715000"/>
            <a:ext cx="408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И. Глазунов. Князь Игорь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8999537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3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5750" y="214313"/>
            <a:ext cx="464343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8"/>
          <p:cNvSpPr txBox="1">
            <a:spLocks noChangeArrowheads="1"/>
          </p:cNvSpPr>
          <p:nvPr/>
        </p:nvSpPr>
        <p:spPr bwMode="auto">
          <a:xfrm>
            <a:off x="571500" y="6143625"/>
            <a:ext cx="370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В. Перов. Плач Ярославны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/>
              <a:t>Васнецов Виктор Михайлович </a:t>
            </a:r>
            <a:br>
              <a:rPr lang="ru-RU" sz="4000" b="1"/>
            </a:br>
            <a:endParaRPr lang="ru-RU" sz="4000" b="1"/>
          </a:p>
        </p:txBody>
      </p:sp>
      <p:pic>
        <p:nvPicPr>
          <p:cNvPr id="6451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800" y="2038070"/>
            <a:ext cx="3200000" cy="4001059"/>
          </a:xfrm>
        </p:spPr>
      </p:pic>
      <p:sp>
        <p:nvSpPr>
          <p:cNvPr id="6451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600" b="1"/>
              <a:t>Васнецов Виктор Михайлович</a:t>
            </a:r>
            <a:r>
              <a:rPr lang="ru-RU" sz="1600"/>
              <a:t> -великий русский художник и живописец 19 века </a:t>
            </a:r>
            <a:r>
              <a:rPr lang="ru-RU" sz="1600">
                <a:hlinkClick r:id="rId3"/>
              </a:rPr>
              <a:t> </a:t>
            </a:r>
            <a:r>
              <a:rPr lang="ru-RU" sz="1600"/>
              <a:t> </a:t>
            </a:r>
          </a:p>
          <a:p>
            <a:pPr>
              <a:lnSpc>
                <a:spcPct val="80000"/>
              </a:lnSpc>
            </a:pPr>
            <a:r>
              <a:rPr lang="ru-RU" sz="1600"/>
              <a:t>Брат А. М. Васнецова. Жанровые картины («С квартиры на квартиру», 1876), лирические или монументально-эпические полотна на темы русской истории, народных былин и сказок («После побоища», 1880, «Аленушка», 1881, «Богатыри», 1881-98). Выступал как театральный художник («Снегурочка» А. Н. Островского, 1882, 1886) и живописец-монументалист (росписи Владимирского собора в Киеве, 1885-96). Сыграл ведущую роль в эволюции русского искусства от реализма 19 века к стилю модерн. </a:t>
            </a:r>
            <a:endParaRPr lang="ru-RU" sz="1600">
              <a:hlinkClick r:id="rId4"/>
            </a:endParaRPr>
          </a:p>
          <a:p>
            <a:pPr>
              <a:lnSpc>
                <a:spcPct val="80000"/>
              </a:lnSpc>
            </a:pPr>
            <a:r>
              <a:rPr lang="ru-RU" sz="1600">
                <a:hlinkClick r:id="rId4"/>
              </a:rPr>
              <a:t> 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755650" y="5084763"/>
            <a:ext cx="7704138" cy="37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endParaRPr lang="ru-RU" sz="1600" dirty="0">
              <a:latin typeface="Century" pitchFamily="18" charset="0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684213" y="404813"/>
            <a:ext cx="7704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  <a:latin typeface="GothicRus"/>
            </a:endParaRPr>
          </a:p>
        </p:txBody>
      </p:sp>
      <p:pic>
        <p:nvPicPr>
          <p:cNvPr id="8" name="Рисунок 7" descr="Vasnetsov.Bay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5" y="908050"/>
            <a:ext cx="6523064" cy="5021280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7380288" y="4292600"/>
            <a:ext cx="12239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В.М. Васнецов. Баян.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013325"/>
            <a:ext cx="7772400" cy="1008063"/>
          </a:xfrm>
        </p:spPr>
        <p:txBody>
          <a:bodyPr/>
          <a:lstStyle/>
          <a:p>
            <a:r>
              <a:rPr lang="ru-RU" sz="2400" b="1" i="1"/>
              <a:t>Васнецов Виктор Михайлович   </a:t>
            </a:r>
            <a:br>
              <a:rPr lang="ru-RU" sz="2400" b="1" i="1"/>
            </a:br>
            <a:r>
              <a:rPr lang="ru-RU" sz="2400" b="1" i="1"/>
              <a:t> «После побоища», 1880</a:t>
            </a:r>
            <a:endParaRPr lang="ru-RU" sz="2000"/>
          </a:p>
        </p:txBody>
      </p:sp>
      <p:pic>
        <p:nvPicPr>
          <p:cNvPr id="7168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47974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лово Вступление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75" y="142875"/>
            <a:ext cx="8858250" cy="664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Побег Игоря из плена</a:t>
            </a:r>
          </a:p>
        </p:txBody>
      </p:sp>
      <p:sp>
        <p:nvSpPr>
          <p:cNvPr id="37896" name="Rectangle 8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/>
          </a:p>
        </p:txBody>
      </p:sp>
      <p:pic>
        <p:nvPicPr>
          <p:cNvPr id="41988" name="Picture 6" descr="Пленение Игор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33963" y="1600200"/>
            <a:ext cx="3421062" cy="44989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Возвращение Игоря</a:t>
            </a:r>
          </a:p>
        </p:txBody>
      </p:sp>
      <p:pic>
        <p:nvPicPr>
          <p:cNvPr id="43011" name="Picture 6" descr="Возвращение Игор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0563" y="1600200"/>
            <a:ext cx="3414712" cy="4498975"/>
          </a:xfrm>
        </p:spPr>
      </p:pic>
      <p:sp>
        <p:nvSpPr>
          <p:cNvPr id="23560" name="Rectangle 8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«Слово…» в разных видах искусства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литра 9\Древнерусская\слово\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60" cy="6277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E:\литра 9\Древнерусская\слово\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литра 9\Древнерусская\слово\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764386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литра 9\Древнерусская\слово\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литра 9\Древнерусская\слово\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4214842" cy="6143668"/>
          </a:xfrm>
          <a:prstGeom prst="rect">
            <a:avLst/>
          </a:prstGeom>
          <a:noFill/>
        </p:spPr>
      </p:pic>
      <p:pic>
        <p:nvPicPr>
          <p:cNvPr id="5" name="Содержимое 5" descr="Игорь Семёнов0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28"/>
            <a:ext cx="337660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литра 9\Древнерусская\слово\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92961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 flipH="1">
            <a:off x="755650" y="404813"/>
            <a:ext cx="7848600" cy="1008062"/>
          </a:xfrm>
        </p:spPr>
        <p:txBody>
          <a:bodyPr>
            <a:normAutofit/>
          </a:bodyPr>
          <a:lstStyle/>
          <a:p>
            <a:r>
              <a:rPr lang="ru-RU" sz="4000" dirty="0"/>
              <a:t>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5734050"/>
            <a:ext cx="8507412" cy="1123950"/>
          </a:xfrm>
        </p:spPr>
        <p:txBody>
          <a:bodyPr/>
          <a:lstStyle/>
          <a:p>
            <a:r>
              <a:rPr lang="ru-RU" sz="1400" b="1" i="1" dirty="0"/>
              <a:t>Слово о полку Игореве         Лукина Н.И. 2005 Палехская иконописная мастерская Лукиных</a:t>
            </a:r>
          </a:p>
          <a:p>
            <a:pPr>
              <a:buFontTx/>
              <a:buNone/>
            </a:pPr>
            <a:endParaRPr lang="ru-RU" sz="1600" b="1" i="1" dirty="0"/>
          </a:p>
        </p:txBody>
      </p:sp>
      <p:pic>
        <p:nvPicPr>
          <p:cNvPr id="7183" name="Picture 15" descr="slov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00213"/>
            <a:ext cx="9144000" cy="4105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979988"/>
          </a:xfrm>
        </p:spPr>
        <p:txBody>
          <a:bodyPr/>
          <a:lstStyle/>
          <a:p>
            <a:r>
              <a:rPr lang="ru-RU">
                <a:solidFill>
                  <a:srgbClr val="008000"/>
                </a:solidFill>
              </a:rPr>
              <a:t>«Слово о полку Игореве» в литературе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94" y="357166"/>
            <a:ext cx="827774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литра 9\Древнерусская\слово\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215370" cy="628654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smtClean="0">
                <a:solidFill>
                  <a:srgbClr val="4C1900"/>
                </a:solidFill>
                <a:latin typeface="Times New Roman" pitchFamily="16" charset="0"/>
              </a:rPr>
              <a:t>Памятник автору «Слова…»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619250"/>
            <a:ext cx="3556000" cy="473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smtClean="0">
                <a:solidFill>
                  <a:srgbClr val="4C1900"/>
                </a:solidFill>
                <a:latin typeface="Times New Roman" pitchFamily="16" charset="0"/>
              </a:rPr>
              <a:t>Музей «Слова о полку Игореве»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643063"/>
            <a:ext cx="7010400" cy="467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/>
              <a:t>“</a:t>
            </a:r>
            <a:r>
              <a:rPr lang="ru-RU" sz="2000" b="1" dirty="0"/>
              <a:t>Слово” – это </a:t>
            </a:r>
            <a:r>
              <a:rPr lang="ru-RU" sz="2000" b="1" dirty="0" err="1"/>
              <a:t>многостолетний</a:t>
            </a:r>
            <a:r>
              <a:rPr lang="ru-RU" sz="2000" b="1" dirty="0"/>
              <a:t> дуб, дуб могучий и раскидистый. Его ветви соединяются с кронами других роскошных деревьев 19 и 20 веков, а его корни глубоко уходят в русскую почву. </a:t>
            </a:r>
            <a:br>
              <a:rPr lang="ru-RU" sz="2000" b="1" dirty="0"/>
            </a:br>
            <a:r>
              <a:rPr lang="ru-RU" sz="2000" b="1" dirty="0"/>
              <a:t>                                                                                      Д.С. Лихачев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5373688"/>
            <a:ext cx="7847012" cy="12239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ru-RU" sz="1600" b="1"/>
          </a:p>
          <a:p>
            <a:pPr>
              <a:lnSpc>
                <a:spcPct val="80000"/>
              </a:lnSpc>
            </a:pPr>
            <a:endParaRPr lang="ru-RU" sz="1600" b="1"/>
          </a:p>
          <a:p>
            <a:pPr>
              <a:lnSpc>
                <a:spcPct val="80000"/>
              </a:lnSpc>
            </a:pPr>
            <a:r>
              <a:rPr lang="ru-RU" sz="1600" i="1"/>
              <a:t>Лопатин Николай Павлович</a:t>
            </a:r>
            <a:br>
              <a:rPr lang="ru-RU" sz="1600" i="1"/>
            </a:br>
            <a:r>
              <a:rPr lang="ru-RU" sz="1600" i="1"/>
              <a:t>Триптих «Слово о полку Игореве" 1989 (Голландия)</a:t>
            </a:r>
            <a:br>
              <a:rPr lang="ru-RU" sz="1600" i="1"/>
            </a:br>
            <a:r>
              <a:rPr lang="ru-RU" sz="1600" i="1"/>
              <a:t>Член Союза художников РСФСР с 1976 года</a:t>
            </a:r>
          </a:p>
        </p:txBody>
      </p:sp>
      <p:pic>
        <p:nvPicPr>
          <p:cNvPr id="4109" name="Picture 13" descr="lopnp_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916113"/>
            <a:ext cx="6697663" cy="3673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4140200" y="0"/>
            <a:ext cx="500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CC3300"/>
              </a:solidFill>
            </a:endParaRPr>
          </a:p>
        </p:txBody>
      </p:sp>
      <p:pic>
        <p:nvPicPr>
          <p:cNvPr id="3075" name="Picture 8" descr="23228919_BOTeniZabuytuyhPredk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179388" y="1773238"/>
            <a:ext cx="345598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"Слово о полку Игореве" — шедевр древней литературы, проникнутый нежной и сильной любовью к родине.</a:t>
            </a:r>
          </a:p>
          <a:p>
            <a:endParaRPr lang="ru-RU">
              <a:solidFill>
                <a:srgbClr val="FFFFFF"/>
              </a:solidFill>
            </a:endParaRPr>
          </a:p>
          <a:p>
            <a:r>
              <a:rPr lang="ru-RU">
                <a:solidFill>
                  <a:srgbClr val="FFFFFF"/>
                </a:solidFill>
              </a:rPr>
              <a:t>Поэты не только переводили </a:t>
            </a:r>
            <a:r>
              <a:rPr lang="en-US">
                <a:solidFill>
                  <a:srgbClr val="FFFFFF"/>
                </a:solidFill>
              </a:rPr>
              <a:t>“</a:t>
            </a:r>
            <a:r>
              <a:rPr lang="ru-RU">
                <a:solidFill>
                  <a:srgbClr val="FFFFFF"/>
                </a:solidFill>
              </a:rPr>
              <a:t>Слово</a:t>
            </a:r>
            <a:r>
              <a:rPr lang="en-US">
                <a:solidFill>
                  <a:srgbClr val="FFFFFF"/>
                </a:solidFill>
              </a:rPr>
              <a:t>”</a:t>
            </a:r>
            <a:r>
              <a:rPr lang="ru-RU">
                <a:solidFill>
                  <a:srgbClr val="FFFFFF"/>
                </a:solidFill>
              </a:rPr>
              <a:t> , но и использовали его образы в своих произведениях.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u="sng" smtClean="0"/>
              <a:t>«Слово» в литературе</a:t>
            </a:r>
          </a:p>
        </p:txBody>
      </p:sp>
      <p:sp>
        <p:nvSpPr>
          <p:cNvPr id="63491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412875"/>
            <a:ext cx="4968875" cy="4713288"/>
          </a:xfrm>
        </p:spPr>
        <p:txBody>
          <a:bodyPr/>
          <a:lstStyle/>
          <a:p>
            <a:pPr eaLnBrk="1" hangingPunct="1"/>
            <a:r>
              <a:rPr lang="ru-RU" sz="2800" smtClean="0"/>
              <a:t>После выхода из печати «слово» привлекло внимание писателей и поэтов</a:t>
            </a:r>
          </a:p>
          <a:p>
            <a:pPr eaLnBrk="1" hangingPunct="1"/>
            <a:r>
              <a:rPr lang="ru-RU" sz="2800" smtClean="0"/>
              <a:t>А.С.Пушкин использовал мотивы «Слова» в поэме «Руслан и Людмила»</a:t>
            </a:r>
          </a:p>
          <a:p>
            <a:pPr eaLnBrk="1" hangingPunct="1"/>
            <a:r>
              <a:rPr lang="ru-RU" sz="2800" smtClean="0"/>
              <a:t>Жуковский и Рылеев переводили поэму на современный язык</a:t>
            </a:r>
          </a:p>
        </p:txBody>
      </p:sp>
      <p:pic>
        <p:nvPicPr>
          <p:cNvPr id="63492" name="Picture 6" descr="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716338"/>
            <a:ext cx="9588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2268538" y="537368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К.Ф.Рылеев</a:t>
            </a:r>
          </a:p>
        </p:txBody>
      </p:sp>
      <p:pic>
        <p:nvPicPr>
          <p:cNvPr id="63494" name="Picture 8" descr="Жуковский  Рейтнер18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875"/>
            <a:ext cx="1225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 Box 9"/>
          <p:cNvSpPr txBox="1">
            <a:spLocks noChangeArrowheads="1"/>
          </p:cNvSpPr>
          <p:nvPr/>
        </p:nvSpPr>
        <p:spPr bwMode="auto">
          <a:xfrm>
            <a:off x="468313" y="3068638"/>
            <a:ext cx="1798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В.А.Жуковский</a:t>
            </a:r>
          </a:p>
        </p:txBody>
      </p:sp>
      <p:pic>
        <p:nvPicPr>
          <p:cNvPr id="63496" name="Picture 10" descr="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412875"/>
            <a:ext cx="9271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Text Box 11"/>
          <p:cNvSpPr txBox="1">
            <a:spLocks noChangeArrowheads="1"/>
          </p:cNvSpPr>
          <p:nvPr/>
        </p:nvSpPr>
        <p:spPr bwMode="auto">
          <a:xfrm>
            <a:off x="2339975" y="3068638"/>
            <a:ext cx="179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Г.Р.Державин</a:t>
            </a:r>
          </a:p>
        </p:txBody>
      </p:sp>
      <p:pic>
        <p:nvPicPr>
          <p:cNvPr id="63498" name="Picture 12" descr="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716338"/>
            <a:ext cx="11953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9" name="Text Box 13"/>
          <p:cNvSpPr txBox="1">
            <a:spLocks noChangeArrowheads="1"/>
          </p:cNvSpPr>
          <p:nvPr/>
        </p:nvSpPr>
        <p:spPr bwMode="auto">
          <a:xfrm>
            <a:off x="468313" y="5373688"/>
            <a:ext cx="1798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А.С.Пушкин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549275"/>
            <a:ext cx="4762500" cy="5576888"/>
          </a:xfrm>
        </p:spPr>
        <p:txBody>
          <a:bodyPr/>
          <a:lstStyle/>
          <a:p>
            <a:pPr eaLnBrk="1" hangingPunct="1"/>
            <a:r>
              <a:rPr lang="ru-RU" dirty="0" smtClean="0"/>
              <a:t>Образы «Слова» оказали влияние на творчество А.Толстого, В.Брюсова, И.Бунина, А.Блока.</a:t>
            </a:r>
          </a:p>
          <a:p>
            <a:pPr eaLnBrk="1" hangingPunct="1"/>
            <a:r>
              <a:rPr lang="ru-RU" dirty="0" smtClean="0"/>
              <a:t>Эти мотивы хорошо чувствуются в цикле стихов Блока « На поле Куликовом»</a:t>
            </a:r>
          </a:p>
        </p:txBody>
      </p:sp>
      <p:pic>
        <p:nvPicPr>
          <p:cNvPr id="64515" name="Picture 4" descr="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916113"/>
            <a:ext cx="13573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1979613" y="37163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И.А.Бунин</a:t>
            </a:r>
          </a:p>
        </p:txBody>
      </p:sp>
      <p:pic>
        <p:nvPicPr>
          <p:cNvPr id="64517" name="Picture 6" descr="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644900"/>
            <a:ext cx="1298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539750" y="55165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А.А.Блок</a:t>
            </a:r>
          </a:p>
        </p:txBody>
      </p:sp>
      <p:pic>
        <p:nvPicPr>
          <p:cNvPr id="64519" name="Picture 9" descr="File0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4813"/>
            <a:ext cx="14605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539750" y="20605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А.К.Толстой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8582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В.А. Жуковский</a:t>
            </a:r>
            <a:br>
              <a:rPr lang="ru-RU" sz="2800" b="1" dirty="0" smtClean="0"/>
            </a:br>
            <a:r>
              <a:rPr lang="ru-RU" sz="2800" b="1" dirty="0" smtClean="0"/>
              <a:t>ПЕВЕЦ ВО СТАНЕ РУССКИХ ВОИНОВ тема РОССИИ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71612"/>
            <a:ext cx="3886200" cy="458995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поле бранном тишина;</a:t>
            </a:r>
            <a:br>
              <a:rPr lang="ru-RU" dirty="0" smtClean="0"/>
            </a:br>
            <a:r>
              <a:rPr lang="ru-RU" dirty="0" smtClean="0"/>
              <a:t>Огни между шатрами;</a:t>
            </a:r>
            <a:br>
              <a:rPr lang="ru-RU" dirty="0" smtClean="0"/>
            </a:br>
            <a:r>
              <a:rPr lang="ru-RU" dirty="0" smtClean="0"/>
              <a:t>Друзья, здесь светит нам луна,</a:t>
            </a:r>
            <a:br>
              <a:rPr lang="ru-RU" dirty="0" smtClean="0"/>
            </a:br>
            <a:r>
              <a:rPr lang="ru-RU" dirty="0" smtClean="0"/>
              <a:t>Здесь кров небес над нами. </a:t>
            </a:r>
            <a:br>
              <a:rPr lang="ru-RU" dirty="0" smtClean="0"/>
            </a:br>
            <a:r>
              <a:rPr lang="ru-RU" dirty="0" smtClean="0"/>
              <a:t>Наполним кубок круговой!</a:t>
            </a:r>
            <a:br>
              <a:rPr lang="ru-RU" dirty="0" smtClean="0"/>
            </a:br>
            <a:r>
              <a:rPr lang="ru-RU" dirty="0" smtClean="0"/>
              <a:t>Дружнее! руку в руку!</a:t>
            </a:r>
            <a:br>
              <a:rPr lang="ru-RU" dirty="0" smtClean="0"/>
            </a:br>
            <a:r>
              <a:rPr lang="ru-RU" dirty="0" smtClean="0"/>
              <a:t>Запьем вином кровавый бой</a:t>
            </a:r>
            <a:br>
              <a:rPr lang="ru-RU" dirty="0" smtClean="0"/>
            </a:br>
            <a:r>
              <a:rPr lang="ru-RU" dirty="0" smtClean="0"/>
              <a:t>И с падшими в разлуку. </a:t>
            </a:r>
            <a:br>
              <a:rPr lang="ru-RU" dirty="0" smtClean="0"/>
            </a:br>
            <a:r>
              <a:rPr lang="ru-RU" dirty="0" smtClean="0"/>
              <a:t>Кто любит видеть в чашах дно, </a:t>
            </a:r>
            <a:br>
              <a:rPr lang="ru-RU" dirty="0" smtClean="0"/>
            </a:br>
            <a:r>
              <a:rPr lang="ru-RU" dirty="0" smtClean="0"/>
              <a:t>Тот бодро ищет боя...</a:t>
            </a:r>
            <a:br>
              <a:rPr lang="ru-RU" dirty="0" smtClean="0"/>
            </a:br>
            <a:r>
              <a:rPr lang="ru-RU" dirty="0" smtClean="0"/>
              <a:t>О, всемогущее вино,</a:t>
            </a:r>
            <a:br>
              <a:rPr lang="ru-RU" dirty="0" smtClean="0"/>
            </a:br>
            <a:r>
              <a:rPr lang="ru-RU" dirty="0" smtClean="0"/>
              <a:t>Веселие героя!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57752" y="1571612"/>
            <a:ext cx="3886200" cy="451851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Сей кубок чадам древних лет!</a:t>
            </a:r>
            <a:br>
              <a:rPr lang="ru-RU" dirty="0" smtClean="0"/>
            </a:br>
            <a:r>
              <a:rPr lang="ru-RU" dirty="0" smtClean="0"/>
              <a:t>Вам слава, наши деды!</a:t>
            </a:r>
            <a:br>
              <a:rPr lang="ru-RU" dirty="0" smtClean="0"/>
            </a:br>
            <a:r>
              <a:rPr lang="ru-RU" dirty="0" smtClean="0"/>
              <a:t>Друзья, уже могущих нет;</a:t>
            </a:r>
            <a:br>
              <a:rPr lang="ru-RU" dirty="0" smtClean="0"/>
            </a:br>
            <a:r>
              <a:rPr lang="ru-RU" dirty="0" smtClean="0"/>
              <a:t>Уж нет вождей победы;</a:t>
            </a:r>
            <a:br>
              <a:rPr lang="ru-RU" dirty="0" smtClean="0"/>
            </a:br>
            <a:r>
              <a:rPr lang="ru-RU" dirty="0" smtClean="0"/>
              <a:t>Их </a:t>
            </a:r>
            <a:r>
              <a:rPr lang="ru-RU" dirty="0" err="1" smtClean="0"/>
              <a:t>домы</a:t>
            </a:r>
            <a:r>
              <a:rPr lang="ru-RU" dirty="0" smtClean="0"/>
              <a:t> вихорь разметал;</a:t>
            </a:r>
            <a:br>
              <a:rPr lang="ru-RU" dirty="0" smtClean="0"/>
            </a:br>
            <a:r>
              <a:rPr lang="ru-RU" dirty="0" smtClean="0"/>
              <a:t>Их гробы срыли плуги;</a:t>
            </a:r>
            <a:br>
              <a:rPr lang="ru-RU" dirty="0" smtClean="0"/>
            </a:br>
            <a:r>
              <a:rPr lang="ru-RU" dirty="0" smtClean="0"/>
              <a:t>И пламень ржавчины сожрал</a:t>
            </a:r>
            <a:br>
              <a:rPr lang="ru-RU" dirty="0" smtClean="0"/>
            </a:br>
            <a:r>
              <a:rPr lang="ru-RU" dirty="0" smtClean="0"/>
              <a:t>Их шлемы и кольчуги;</a:t>
            </a:r>
            <a:br>
              <a:rPr lang="ru-RU" dirty="0" smtClean="0"/>
            </a:br>
            <a:r>
              <a:rPr lang="ru-RU" dirty="0" smtClean="0"/>
              <a:t>Но дух отцов воскрес в сынах;</a:t>
            </a:r>
            <a:br>
              <a:rPr lang="ru-RU" dirty="0" smtClean="0"/>
            </a:br>
            <a:r>
              <a:rPr lang="ru-RU" dirty="0" smtClean="0"/>
              <a:t>Их поприще пред нами...</a:t>
            </a:r>
            <a:br>
              <a:rPr lang="ru-RU" dirty="0" smtClean="0"/>
            </a:br>
            <a:r>
              <a:rPr lang="ru-RU" dirty="0" smtClean="0"/>
              <a:t>Мы там найдем их славный прах</a:t>
            </a:r>
            <a:br>
              <a:rPr lang="ru-RU" dirty="0" smtClean="0"/>
            </a:br>
            <a:r>
              <a:rPr lang="ru-RU" dirty="0" smtClean="0"/>
              <a:t>С их славными делами.</a:t>
            </a:r>
            <a:br>
              <a:rPr lang="ru-RU" dirty="0" smtClean="0"/>
            </a:br>
            <a:r>
              <a:rPr lang="ru-RU" dirty="0" smtClean="0"/>
              <a:t>Смотрите, в грозной красоте,</a:t>
            </a:r>
            <a:br>
              <a:rPr lang="ru-RU" dirty="0" smtClean="0"/>
            </a:br>
            <a:r>
              <a:rPr lang="ru-RU" dirty="0" smtClean="0"/>
              <a:t>Воздушными полками,</a:t>
            </a:r>
            <a:br>
              <a:rPr lang="ru-RU" dirty="0" smtClean="0"/>
            </a:br>
            <a:r>
              <a:rPr lang="ru-RU" dirty="0" smtClean="0"/>
              <a:t>Их тени мчатся в высоте</a:t>
            </a:r>
            <a:br>
              <a:rPr lang="ru-RU" dirty="0" smtClean="0"/>
            </a:br>
            <a:r>
              <a:rPr lang="ru-RU" dirty="0" smtClean="0"/>
              <a:t>Над нашими шатрами...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715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Блок</a:t>
            </a:r>
            <a:r>
              <a:rPr lang="en-US" dirty="0" smtClean="0"/>
              <a:t> </a:t>
            </a:r>
            <a:r>
              <a:rPr lang="ru-RU" dirty="0" smtClean="0"/>
              <a:t>« На поле Куликовом»</a:t>
            </a:r>
            <a:r>
              <a:rPr lang="en-US" dirty="0" smtClean="0"/>
              <a:t> </a:t>
            </a:r>
            <a:r>
              <a:rPr lang="ru-RU" dirty="0" smtClean="0"/>
              <a:t>тема России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214422"/>
            <a:ext cx="3886200" cy="4947145"/>
          </a:xfrm>
        </p:spPr>
        <p:txBody>
          <a:bodyPr>
            <a:normAutofit fontScale="47500" lnSpcReduction="20000"/>
          </a:bodyPr>
          <a:lstStyle/>
          <a:p>
            <a:r>
              <a:rPr lang="ru-RU" sz="3400" i="1" dirty="0" smtClean="0"/>
              <a:t>Река раскинулась. Течет, грустит лениво</a:t>
            </a:r>
            <a:br>
              <a:rPr lang="ru-RU" sz="3400" i="1" dirty="0" smtClean="0"/>
            </a:br>
            <a:r>
              <a:rPr lang="ru-RU" sz="3400" i="1" dirty="0" smtClean="0"/>
              <a:t>И моет берега.</a:t>
            </a:r>
            <a:br>
              <a:rPr lang="ru-RU" sz="3400" i="1" dirty="0" smtClean="0"/>
            </a:br>
            <a:r>
              <a:rPr lang="ru-RU" sz="3400" i="1" dirty="0" smtClean="0"/>
              <a:t>Над скудной глиной желтого обрыва</a:t>
            </a:r>
            <a:br>
              <a:rPr lang="ru-RU" sz="3400" i="1" dirty="0" smtClean="0"/>
            </a:br>
            <a:r>
              <a:rPr lang="ru-RU" sz="3400" i="1" dirty="0" smtClean="0"/>
              <a:t>В степи грустят стога.</a:t>
            </a:r>
          </a:p>
          <a:p>
            <a:r>
              <a:rPr lang="ru-RU" sz="3400" i="1" dirty="0" smtClean="0"/>
              <a:t>О, Русь моя! Жена моя! До боли</a:t>
            </a:r>
            <a:br>
              <a:rPr lang="ru-RU" sz="3400" i="1" dirty="0" smtClean="0"/>
            </a:br>
            <a:r>
              <a:rPr lang="ru-RU" sz="3400" i="1" dirty="0" smtClean="0"/>
              <a:t>Нам ясен долгий путь!</a:t>
            </a:r>
            <a:br>
              <a:rPr lang="ru-RU" sz="3400" i="1" dirty="0" smtClean="0"/>
            </a:br>
            <a:r>
              <a:rPr lang="ru-RU" sz="3400" i="1" dirty="0" smtClean="0"/>
              <a:t>Наш путь — стрелой татарской древней воли</a:t>
            </a:r>
            <a:br>
              <a:rPr lang="ru-RU" sz="3400" i="1" dirty="0" smtClean="0"/>
            </a:br>
            <a:r>
              <a:rPr lang="ru-RU" sz="3400" i="1" dirty="0" smtClean="0"/>
              <a:t>Пронзил нам грудь.</a:t>
            </a:r>
          </a:p>
          <a:p>
            <a:r>
              <a:rPr lang="ru-RU" sz="3400" i="1" dirty="0" smtClean="0"/>
              <a:t>Наш путь — степной, наш путь — в тоске безбрежной -</a:t>
            </a:r>
            <a:br>
              <a:rPr lang="ru-RU" sz="3400" i="1" dirty="0" smtClean="0"/>
            </a:br>
            <a:r>
              <a:rPr lang="ru-RU" sz="3400" i="1" dirty="0" smtClean="0"/>
              <a:t>В твоей тоске, о, Русь!</a:t>
            </a:r>
            <a:br>
              <a:rPr lang="ru-RU" sz="3400" i="1" dirty="0" smtClean="0"/>
            </a:br>
            <a:r>
              <a:rPr lang="ru-RU" sz="3400" i="1" dirty="0" smtClean="0"/>
              <a:t>И даже мглы — ночной и зарубежной -</a:t>
            </a:r>
            <a:br>
              <a:rPr lang="ru-RU" sz="3400" i="1" dirty="0" smtClean="0"/>
            </a:br>
            <a:r>
              <a:rPr lang="ru-RU" sz="3400" i="1" dirty="0" smtClean="0"/>
              <a:t>Я не боюсь.</a:t>
            </a:r>
          </a:p>
          <a:p>
            <a:r>
              <a:rPr lang="ru-RU" sz="3400" i="1" dirty="0" smtClean="0"/>
              <a:t>Пусть ночь. Домчимся. Озарим кострами</a:t>
            </a:r>
            <a:br>
              <a:rPr lang="ru-RU" sz="3400" i="1" dirty="0" smtClean="0"/>
            </a:br>
            <a:r>
              <a:rPr lang="ru-RU" sz="3400" i="1" dirty="0" smtClean="0"/>
              <a:t>Степную даль.</a:t>
            </a:r>
            <a:br>
              <a:rPr lang="ru-RU" sz="3400" i="1" dirty="0" smtClean="0"/>
            </a:br>
            <a:r>
              <a:rPr lang="ru-RU" sz="3400" i="1" dirty="0" smtClean="0"/>
              <a:t>В степном дыму блеснет святое знамя</a:t>
            </a:r>
            <a:br>
              <a:rPr lang="ru-RU" sz="3400" i="1" dirty="0" smtClean="0"/>
            </a:br>
            <a:r>
              <a:rPr lang="ru-RU" sz="3400" i="1" dirty="0" smtClean="0"/>
              <a:t>И ханской сабли сталь…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sz="1800" i="1" dirty="0" smtClean="0"/>
              <a:t>И вечный бой! Покой нам только снится</a:t>
            </a:r>
            <a:br>
              <a:rPr lang="ru-RU" sz="1800" i="1" dirty="0" smtClean="0"/>
            </a:br>
            <a:r>
              <a:rPr lang="ru-RU" sz="1800" i="1" dirty="0" smtClean="0"/>
              <a:t>Сквозь кровь и пыль…</a:t>
            </a:r>
            <a:br>
              <a:rPr lang="ru-RU" sz="1800" i="1" dirty="0" smtClean="0"/>
            </a:br>
            <a:r>
              <a:rPr lang="ru-RU" sz="1800" i="1" dirty="0" smtClean="0"/>
              <a:t>Летит, летит степная кобылица</a:t>
            </a:r>
            <a:br>
              <a:rPr lang="ru-RU" sz="1800" i="1" dirty="0" smtClean="0"/>
            </a:br>
            <a:r>
              <a:rPr lang="ru-RU" sz="1800" i="1" dirty="0" smtClean="0"/>
              <a:t>И мнет ковыль…</a:t>
            </a:r>
          </a:p>
          <a:p>
            <a:r>
              <a:rPr lang="ru-RU" sz="1800" i="1" dirty="0" smtClean="0"/>
              <a:t>И нет конца! Мелькают версты, кручи…</a:t>
            </a:r>
            <a:br>
              <a:rPr lang="ru-RU" sz="1800" i="1" dirty="0" smtClean="0"/>
            </a:br>
            <a:r>
              <a:rPr lang="ru-RU" sz="1800" i="1" dirty="0" smtClean="0"/>
              <a:t>Останови!</a:t>
            </a:r>
            <a:br>
              <a:rPr lang="ru-RU" sz="1800" i="1" dirty="0" smtClean="0"/>
            </a:br>
            <a:r>
              <a:rPr lang="ru-RU" sz="1800" i="1" dirty="0" smtClean="0"/>
              <a:t>Идут, идут испуганные тучи,</a:t>
            </a:r>
            <a:br>
              <a:rPr lang="ru-RU" sz="1800" i="1" dirty="0" smtClean="0"/>
            </a:br>
            <a:r>
              <a:rPr lang="ru-RU" sz="1800" i="1" dirty="0" smtClean="0"/>
              <a:t>Закат в крови!</a:t>
            </a:r>
          </a:p>
          <a:p>
            <a:r>
              <a:rPr lang="ru-RU" sz="1800" i="1" dirty="0" smtClean="0"/>
              <a:t>Закат в крови! Из сердца кровь струится!</a:t>
            </a:r>
            <a:br>
              <a:rPr lang="ru-RU" sz="1800" i="1" dirty="0" smtClean="0"/>
            </a:br>
            <a:r>
              <a:rPr lang="ru-RU" sz="1800" i="1" dirty="0" smtClean="0"/>
              <a:t>Плачь, сердце, плачь…</a:t>
            </a:r>
            <a:br>
              <a:rPr lang="ru-RU" sz="1800" i="1" dirty="0" smtClean="0"/>
            </a:br>
            <a:r>
              <a:rPr lang="ru-RU" sz="1800" i="1" dirty="0" smtClean="0"/>
              <a:t>Покоя нет! Степная кобылица</a:t>
            </a:r>
            <a:br>
              <a:rPr lang="ru-RU" sz="1800" i="1" dirty="0" smtClean="0"/>
            </a:br>
            <a:r>
              <a:rPr lang="ru-RU" sz="1800" i="1" dirty="0" smtClean="0"/>
              <a:t>Несется вскачь!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161</TotalTime>
  <Words>750</Words>
  <Application>Microsoft Office PowerPoint</Application>
  <PresentationFormat>Экран (4:3)</PresentationFormat>
  <Paragraphs>79</Paragraphs>
  <Slides>44</Slides>
  <Notes>2</Notes>
  <HiddenSlides>2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Обычная</vt:lpstr>
      <vt:lpstr>Урок литературы "Слово о полку Игореве"  в литературе, музыке и живописи </vt:lpstr>
      <vt:lpstr>Слайд 2</vt:lpstr>
      <vt:lpstr>Слайд 3</vt:lpstr>
      <vt:lpstr>«Слово о полку Игореве» в литературе</vt:lpstr>
      <vt:lpstr>Слайд 5</vt:lpstr>
      <vt:lpstr>«Слово» в литературе</vt:lpstr>
      <vt:lpstr>Слайд 7</vt:lpstr>
      <vt:lpstr>В.А. Жуковский ПЕВЕЦ ВО СТАНЕ РУССКИХ ВОИНОВ тема РОССИИ </vt:lpstr>
      <vt:lpstr> Блок « На поле Куликовом» тема России </vt:lpstr>
      <vt:lpstr>«Слово о полку Игореве» в музыке</vt:lpstr>
      <vt:lpstr>Александр Бородин русский композитор, ученый-химик </vt:lpstr>
      <vt:lpstr>«Слово» в музыке</vt:lpstr>
      <vt:lpstr>Слайд 13</vt:lpstr>
      <vt:lpstr>«Слово о полку Игореве» в живописи</vt:lpstr>
      <vt:lpstr>Николай Константинович Рерих (1874-1947)</vt:lpstr>
      <vt:lpstr>Слайд 16</vt:lpstr>
      <vt:lpstr>Н. К. Рерих «Путивль», Князь Игорь. I акт.  Эскиз декорации к опере "Князь Игорь". 1914.Государственный музей изобразительных искусств им. А. С. Пушкина. Москва       «Терем Ярославны»,        «Половецкий стан»</vt:lpstr>
      <vt:lpstr>Фаворский Владимир Андреевич Годы жизни: 1886г. - 1964г. художник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Васнецов Виктор Михайлович  </vt:lpstr>
      <vt:lpstr>Слайд 28</vt:lpstr>
      <vt:lpstr>Васнецов Виктор Михайлович     «После побоища», 1880</vt:lpstr>
      <vt:lpstr>Побег Игоря из плена</vt:lpstr>
      <vt:lpstr>Возвращение Игоря</vt:lpstr>
      <vt:lpstr>«Слово…» в разных видах искусства</vt:lpstr>
      <vt:lpstr>Слайд 33</vt:lpstr>
      <vt:lpstr>Слайд 34</vt:lpstr>
      <vt:lpstr>Слайд 35</vt:lpstr>
      <vt:lpstr>Слайд 36</vt:lpstr>
      <vt:lpstr>Слайд 37</vt:lpstr>
      <vt:lpstr>Слайд 38</vt:lpstr>
      <vt:lpstr> </vt:lpstr>
      <vt:lpstr>Слайд 40</vt:lpstr>
      <vt:lpstr>Слайд 41</vt:lpstr>
      <vt:lpstr>Памятник автору «Слова…»</vt:lpstr>
      <vt:lpstr>Музей «Слова о полку Игореве»</vt:lpstr>
      <vt:lpstr>“Слово” – это многостолетний дуб, дуб могучий и раскидистый. Его ветви соединяются с кронами других роскошных деревьев 19 и 20 веков, а его корни глубоко уходят в русскую почву.                                                                                        Д.С. Лихачев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литературы "Слово о полку Игореве"  в литературе, музыке и живописи </dc:title>
  <dc:creator>Татьяна</dc:creator>
  <cp:lastModifiedBy>Актовый зал</cp:lastModifiedBy>
  <cp:revision>17</cp:revision>
  <dcterms:created xsi:type="dcterms:W3CDTF">2013-10-15T06:03:55Z</dcterms:created>
  <dcterms:modified xsi:type="dcterms:W3CDTF">2016-09-30T02:28:51Z</dcterms:modified>
</cp:coreProperties>
</file>