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2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73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F624E8-FD5D-42C0-8980-0FB16D7EA837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1B45F-A2BB-4BE8-A56F-427F3816DF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1B45F-A2BB-4BE8-A56F-427F3816DF7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9.jpeg"/><Relationship Id="rId7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image" Target="../media/image3.jpeg"/><Relationship Id="rId9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772400" cy="12954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Поощрение и наказание в воспитании ребенка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knut_i_pryani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38300" y="1981200"/>
            <a:ext cx="5867400" cy="37071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595723685_24-p-fon-polyanka-33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909033"/>
          </a:xfrm>
        </p:spPr>
      </p:pic>
      <p:sp>
        <p:nvSpPr>
          <p:cNvPr id="5" name="Выноска-облако 4"/>
          <p:cNvSpPr/>
          <p:nvPr/>
        </p:nvSpPr>
        <p:spPr>
          <a:xfrm>
            <a:off x="5562600" y="304800"/>
            <a:ext cx="2743200" cy="1295400"/>
          </a:xfrm>
          <a:prstGeom prst="cloudCallout">
            <a:avLst>
              <a:gd name="adj1" fmla="val -73042"/>
              <a:gd name="adj2" fmla="val 143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943600" y="457200"/>
            <a:ext cx="20574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 полянке ровно в восемь собирает всех Сова.</a:t>
            </a:r>
            <a:endParaRPr lang="ru-RU" dirty="0"/>
          </a:p>
        </p:txBody>
      </p:sp>
      <p:pic>
        <p:nvPicPr>
          <p:cNvPr id="8" name="Содержимое 5" descr="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43000" y="3429000"/>
            <a:ext cx="1143000" cy="1600200"/>
          </a:xfrm>
          <a:prstGeom prst="rect">
            <a:avLst/>
          </a:prstGeom>
        </p:spPr>
      </p:pic>
      <p:sp>
        <p:nvSpPr>
          <p:cNvPr id="9" name="Выноска-облако 8"/>
          <p:cNvSpPr/>
          <p:nvPr/>
        </p:nvSpPr>
        <p:spPr>
          <a:xfrm>
            <a:off x="1524000" y="2133600"/>
            <a:ext cx="1981200" cy="11430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Ой, не говори Енот, он и дома сущий черт.</a:t>
            </a:r>
            <a:endParaRPr lang="ru-RU" sz="1400" dirty="0"/>
          </a:p>
        </p:txBody>
      </p:sp>
      <p:pic>
        <p:nvPicPr>
          <p:cNvPr id="10" name="Содержимое 7" descr="depositphotos_5781939-stock-illustration-raccoon-in-tree-stump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95600" y="4724400"/>
            <a:ext cx="1143000" cy="1096963"/>
          </a:xfrm>
          <a:prstGeom prst="rect">
            <a:avLst/>
          </a:prstGeom>
        </p:spPr>
      </p:pic>
      <p:sp>
        <p:nvSpPr>
          <p:cNvPr id="11" name="Выноска-облако 10"/>
          <p:cNvSpPr/>
          <p:nvPr/>
        </p:nvSpPr>
        <p:spPr>
          <a:xfrm>
            <a:off x="2362200" y="3124200"/>
            <a:ext cx="2667000" cy="1295400"/>
          </a:xfrm>
          <a:prstGeom prst="cloudCallout">
            <a:avLst>
              <a:gd name="adj1" fmla="val -14473"/>
              <a:gd name="adj2" fmla="val 565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/>
              <a:t>Ты не ведаешь, кума, чем встревожена Сова?</a:t>
            </a:r>
          </a:p>
          <a:p>
            <a:r>
              <a:rPr lang="ru-RU" sz="1200" dirty="0" smtClean="0"/>
              <a:t>Может, твой лисенок снова в школе мучает Косого?</a:t>
            </a:r>
            <a:endParaRPr lang="ru-RU" sz="1200" dirty="0"/>
          </a:p>
        </p:txBody>
      </p:sp>
      <p:pic>
        <p:nvPicPr>
          <p:cNvPr id="15" name="Содержимое 5" descr="1021811516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410200" y="4507992"/>
            <a:ext cx="3048000" cy="2350008"/>
          </a:xfrm>
          <a:prstGeom prst="rect">
            <a:avLst/>
          </a:prstGeom>
        </p:spPr>
      </p:pic>
      <p:pic>
        <p:nvPicPr>
          <p:cNvPr id="13" name="Содержимое 3" descr="img3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257800" y="2895600"/>
            <a:ext cx="1447800" cy="1477963"/>
          </a:xfrm>
          <a:prstGeom prst="rect">
            <a:avLst/>
          </a:prstGeom>
        </p:spPr>
      </p:pic>
      <p:sp>
        <p:nvSpPr>
          <p:cNvPr id="14" name="Выноска-облако 13"/>
          <p:cNvSpPr/>
          <p:nvPr/>
        </p:nvSpPr>
        <p:spPr>
          <a:xfrm>
            <a:off x="5715000" y="1600200"/>
            <a:ext cx="1905000" cy="1066800"/>
          </a:xfrm>
          <a:prstGeom prst="cloudCallout">
            <a:avLst>
              <a:gd name="adj1" fmla="val -13315"/>
              <a:gd name="adj2" fmla="val 831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- Я не знаю, может быть, он ведь так умеет выть.</a:t>
            </a:r>
            <a:endParaRPr lang="ru-RU" sz="1200" dirty="0"/>
          </a:p>
        </p:txBody>
      </p:sp>
      <p:sp>
        <p:nvSpPr>
          <p:cNvPr id="17" name="Выноска-облако 16"/>
          <p:cNvSpPr/>
          <p:nvPr/>
        </p:nvSpPr>
        <p:spPr>
          <a:xfrm>
            <a:off x="7391400" y="4800600"/>
            <a:ext cx="1752600" cy="990600"/>
          </a:xfrm>
          <a:prstGeom prst="cloudCallout">
            <a:avLst>
              <a:gd name="adj1" fmla="val -48007"/>
              <a:gd name="adj2" fmla="val -180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- Не могу сказать, соседка, я Мишутку вижу редко.</a:t>
            </a:r>
            <a:endParaRPr lang="ru-RU" sz="1200" dirty="0"/>
          </a:p>
        </p:txBody>
      </p:sp>
      <p:pic>
        <p:nvPicPr>
          <p:cNvPr id="18" name="Рисунок 17" descr="1434053704_e503957af4b1971003319d7fbb041bb93eb756216419187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339138" y="3962400"/>
            <a:ext cx="804862" cy="795338"/>
          </a:xfrm>
          <a:prstGeom prst="rect">
            <a:avLst/>
          </a:prstGeom>
        </p:spPr>
      </p:pic>
      <p:sp>
        <p:nvSpPr>
          <p:cNvPr id="20" name="Выноска-облако 19"/>
          <p:cNvSpPr/>
          <p:nvPr/>
        </p:nvSpPr>
        <p:spPr>
          <a:xfrm>
            <a:off x="7315200" y="2590800"/>
            <a:ext cx="1828800" cy="990600"/>
          </a:xfrm>
          <a:prstGeom prst="cloudCallout">
            <a:avLst>
              <a:gd name="adj1" fmla="val 11094"/>
              <a:gd name="adj2" fmla="val 903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- Волк, дружище, твой сынок не срывал Сове урок?</a:t>
            </a:r>
            <a:endParaRPr lang="ru-RU" sz="1200" dirty="0"/>
          </a:p>
        </p:txBody>
      </p:sp>
      <p:pic>
        <p:nvPicPr>
          <p:cNvPr id="16" name="Рисунок 15" descr="565892_7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029200" y="5932030"/>
            <a:ext cx="533400" cy="925970"/>
          </a:xfrm>
          <a:prstGeom prst="rect">
            <a:avLst/>
          </a:prstGeom>
        </p:spPr>
      </p:pic>
      <p:sp>
        <p:nvSpPr>
          <p:cNvPr id="19" name="Выноска-облако 18"/>
          <p:cNvSpPr/>
          <p:nvPr/>
        </p:nvSpPr>
        <p:spPr>
          <a:xfrm>
            <a:off x="4038600" y="4419600"/>
            <a:ext cx="2667000" cy="1447800"/>
          </a:xfrm>
          <a:prstGeom prst="cloudCallout">
            <a:avLst>
              <a:gd name="adj1" fmla="val 11022"/>
              <a:gd name="adj2" fmla="val 562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/>
              <a:t>- А скажи- ка мне, Медведь, твой сынок ведь любит петь?  Может он Совы терпенье испытал «прекрасным»пеньем?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4" grpId="0" animBg="1"/>
      <p:bldP spid="17" grpId="0" animBg="1"/>
      <p:bldP spid="20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595723685_24-p-fon-polyanka-3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Содержимое 3" descr="1595723685_24-p-fon-polyanka-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51033"/>
            <a:ext cx="9144000" cy="6909033"/>
          </a:xfrm>
          <a:prstGeom prst="rect">
            <a:avLst/>
          </a:prstGeom>
        </p:spPr>
      </p:pic>
      <p:pic>
        <p:nvPicPr>
          <p:cNvPr id="8" name="Рисунок 7" descr="owl-reading-book-tree-branch-vector-illustration-white-7334432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24200" y="762000"/>
            <a:ext cx="990600" cy="1295400"/>
          </a:xfrm>
          <a:prstGeom prst="rect">
            <a:avLst/>
          </a:prstGeom>
        </p:spPr>
      </p:pic>
      <p:sp>
        <p:nvSpPr>
          <p:cNvPr id="9" name="Выноска-облако 8"/>
          <p:cNvSpPr/>
          <p:nvPr/>
        </p:nvSpPr>
        <p:spPr>
          <a:xfrm>
            <a:off x="3581400" y="0"/>
            <a:ext cx="2209800" cy="990600"/>
          </a:xfrm>
          <a:prstGeom prst="cloudCallout">
            <a:avLst>
              <a:gd name="adj1" fmla="val -33297"/>
              <a:gd name="adj2" fmla="val 688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- Поднимите, звери, лапы, кто не бил детишек папы?</a:t>
            </a:r>
            <a:endParaRPr lang="ru-RU" sz="1200" dirty="0"/>
          </a:p>
        </p:txBody>
      </p:sp>
      <p:pic>
        <p:nvPicPr>
          <p:cNvPr id="13" name="Содержимое 5" descr="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43000" y="3429000"/>
            <a:ext cx="1143000" cy="1600200"/>
          </a:xfrm>
          <a:prstGeom prst="rect">
            <a:avLst/>
          </a:prstGeom>
        </p:spPr>
      </p:pic>
      <p:sp>
        <p:nvSpPr>
          <p:cNvPr id="14" name="Выноска-облако 13"/>
          <p:cNvSpPr/>
          <p:nvPr/>
        </p:nvSpPr>
        <p:spPr>
          <a:xfrm>
            <a:off x="1600200" y="2209800"/>
            <a:ext cx="1905000" cy="11430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/>
              <a:t>- Что за глупости, Сова!</a:t>
            </a:r>
          </a:p>
          <a:p>
            <a:r>
              <a:rPr lang="ru-RU" sz="1200" dirty="0" smtClean="0"/>
              <a:t>Я Лисенка лишь вчера долго за уши драла.</a:t>
            </a:r>
          </a:p>
        </p:txBody>
      </p:sp>
      <p:pic>
        <p:nvPicPr>
          <p:cNvPr id="15" name="Содержимое 5" descr="102181151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96000" y="4507992"/>
            <a:ext cx="3048000" cy="2350008"/>
          </a:xfrm>
          <a:prstGeom prst="rect">
            <a:avLst/>
          </a:prstGeom>
        </p:spPr>
      </p:pic>
      <p:sp>
        <p:nvSpPr>
          <p:cNvPr id="16" name="Выноска-облако 15"/>
          <p:cNvSpPr/>
          <p:nvPr/>
        </p:nvSpPr>
        <p:spPr>
          <a:xfrm>
            <a:off x="3581400" y="5334000"/>
            <a:ext cx="3657600" cy="1219200"/>
          </a:xfrm>
          <a:prstGeom prst="cloudCallout">
            <a:avLst>
              <a:gd name="adj1" fmla="val 51824"/>
              <a:gd name="adj2" fmla="val -726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/>
              <a:t>- Про медведей говорят: он на ухо глуховат.</a:t>
            </a:r>
          </a:p>
          <a:p>
            <a:r>
              <a:rPr lang="ru-RU" sz="1200" dirty="0" smtClean="0"/>
              <a:t>Я за глупости сыночка «приласкаю» лишь </a:t>
            </a:r>
            <a:r>
              <a:rPr lang="ru-RU" sz="1200" dirty="0" err="1" smtClean="0"/>
              <a:t>пруточком</a:t>
            </a:r>
            <a:r>
              <a:rPr lang="ru-RU" sz="1200" dirty="0" smtClean="0"/>
              <a:t>.</a:t>
            </a:r>
          </a:p>
        </p:txBody>
      </p:sp>
      <p:pic>
        <p:nvPicPr>
          <p:cNvPr id="17" name="Содержимое 7" descr="depositphotos_5781939-stock-illustration-raccoon-in-tree-stump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96200" y="3505200"/>
            <a:ext cx="1143000" cy="1096963"/>
          </a:xfrm>
          <a:prstGeom prst="rect">
            <a:avLst/>
          </a:prstGeom>
        </p:spPr>
      </p:pic>
      <p:pic>
        <p:nvPicPr>
          <p:cNvPr id="18" name="Рисунок 17" descr="8abbb692d753543e65d86406b3f6ff84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772400" y="3124200"/>
            <a:ext cx="1140619" cy="914400"/>
          </a:xfrm>
          <a:prstGeom prst="rect">
            <a:avLst/>
          </a:prstGeom>
        </p:spPr>
      </p:pic>
      <p:sp>
        <p:nvSpPr>
          <p:cNvPr id="19" name="Выноска-облако 18"/>
          <p:cNvSpPr/>
          <p:nvPr/>
        </p:nvSpPr>
        <p:spPr>
          <a:xfrm>
            <a:off x="5257800" y="304800"/>
            <a:ext cx="3886200" cy="1752600"/>
          </a:xfrm>
          <a:prstGeom prst="cloudCallout">
            <a:avLst>
              <a:gd name="adj1" fmla="val 26226"/>
              <a:gd name="adj2" fmla="val 1038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/>
              <a:t>- Я же против порки! Я косых своих детей лапою не трону, По дороге каждый день им внушаю строго:</a:t>
            </a:r>
          </a:p>
          <a:p>
            <a:r>
              <a:rPr lang="ru-RU" sz="1200" dirty="0" smtClean="0"/>
              <a:t>Не ходите «на ушах», не грызите двери И хвосты своих друзей вы не суйте в щели.</a:t>
            </a:r>
          </a:p>
        </p:txBody>
      </p:sp>
      <p:pic>
        <p:nvPicPr>
          <p:cNvPr id="20" name="Рисунок 19" descr="img_56e65e14675d2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867400" y="3657600"/>
            <a:ext cx="685800" cy="685800"/>
          </a:xfrm>
          <a:prstGeom prst="rect">
            <a:avLst/>
          </a:prstGeom>
        </p:spPr>
      </p:pic>
      <p:sp>
        <p:nvSpPr>
          <p:cNvPr id="21" name="Выноска-облако 20"/>
          <p:cNvSpPr/>
          <p:nvPr/>
        </p:nvSpPr>
        <p:spPr>
          <a:xfrm>
            <a:off x="3962400" y="2057400"/>
            <a:ext cx="2895600" cy="1524000"/>
          </a:xfrm>
          <a:prstGeom prst="cloudCallout">
            <a:avLst>
              <a:gd name="adj1" fmla="val 23246"/>
              <a:gd name="adj2" fmla="val 612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/>
              <a:t>- Я в беде не одинока.</a:t>
            </a:r>
          </a:p>
          <a:p>
            <a:r>
              <a:rPr lang="ru-RU" sz="1200" dirty="0" smtClean="0"/>
              <a:t>Моим детям каждый  день эти басни  слушать лень. Коль трещат они помногу – я ремень беру в подмогу.</a:t>
            </a:r>
          </a:p>
        </p:txBody>
      </p:sp>
      <p:pic>
        <p:nvPicPr>
          <p:cNvPr id="22" name="Содержимое 7" descr="depositphotos_5781939-stock-illustration-raccoon-in-tree-stump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438400" y="4876800"/>
            <a:ext cx="1143000" cy="1096963"/>
          </a:xfrm>
          <a:prstGeom prst="rect">
            <a:avLst/>
          </a:prstGeom>
        </p:spPr>
      </p:pic>
      <p:sp>
        <p:nvSpPr>
          <p:cNvPr id="23" name="Выноска-облако 22"/>
          <p:cNvSpPr/>
          <p:nvPr/>
        </p:nvSpPr>
        <p:spPr>
          <a:xfrm>
            <a:off x="2743200" y="3505200"/>
            <a:ext cx="1219200" cy="838200"/>
          </a:xfrm>
          <a:prstGeom prst="cloudCallout">
            <a:avLst>
              <a:gd name="adj1" fmla="val -5208"/>
              <a:gd name="adj2" fmla="val 715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- Как не бить</a:t>
            </a:r>
            <a:r>
              <a:rPr lang="ru-RU" dirty="0" smtClean="0"/>
              <a:t>! </a:t>
            </a:r>
            <a:endParaRPr lang="ru-RU" dirty="0"/>
          </a:p>
        </p:txBody>
      </p:sp>
      <p:pic>
        <p:nvPicPr>
          <p:cNvPr id="24" name="Рисунок 23" descr="_9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28601" y="2743200"/>
            <a:ext cx="838200" cy="1219200"/>
          </a:xfrm>
          <a:prstGeom prst="rect">
            <a:avLst/>
          </a:prstGeom>
        </p:spPr>
      </p:pic>
      <p:sp>
        <p:nvSpPr>
          <p:cNvPr id="25" name="Выноска-облако 24"/>
          <p:cNvSpPr/>
          <p:nvPr/>
        </p:nvSpPr>
        <p:spPr>
          <a:xfrm>
            <a:off x="381000" y="0"/>
            <a:ext cx="2514600" cy="1981200"/>
          </a:xfrm>
          <a:prstGeom prst="cloudCallout">
            <a:avLst>
              <a:gd name="adj1" fmla="val -33333"/>
              <a:gd name="adj2" fmla="val 923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/>
              <a:t>- Ну, а мне, - делать что с моей </a:t>
            </a:r>
            <a:r>
              <a:rPr lang="ru-RU" sz="1200" dirty="0" err="1" smtClean="0"/>
              <a:t>пострелкой</a:t>
            </a:r>
            <a:r>
              <a:rPr lang="ru-RU" sz="1200" dirty="0" smtClean="0"/>
              <a:t>?</a:t>
            </a:r>
          </a:p>
          <a:p>
            <a:r>
              <a:rPr lang="ru-RU" sz="1200" dirty="0" smtClean="0"/>
              <a:t>Как накрасится румяной, подведет себе глаза</a:t>
            </a:r>
          </a:p>
          <a:p>
            <a:r>
              <a:rPr lang="ru-RU" sz="1200" dirty="0" smtClean="0"/>
              <a:t>И порхает по поляне, где танцует до утра.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16" grpId="0" animBg="1"/>
      <p:bldP spid="19" grpId="0" animBg="1"/>
      <p:bldP spid="21" grpId="0" animBg="1"/>
      <p:bldP spid="23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Содержимое 3" descr="1595723685_24-p-fon-polyanka-3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909033"/>
          </a:xfrm>
        </p:spPr>
      </p:pic>
      <p:pic>
        <p:nvPicPr>
          <p:cNvPr id="15" name="Содержимое 14" descr="owl-reading-book-tree-branch-vector-illustration-white-73344325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81000" y="533400"/>
            <a:ext cx="989215" cy="1296785"/>
          </a:xfrm>
          <a:prstGeom prst="rect">
            <a:avLst/>
          </a:prstGeom>
        </p:spPr>
      </p:pic>
      <p:sp>
        <p:nvSpPr>
          <p:cNvPr id="16" name="Выноска-облако 15"/>
          <p:cNvSpPr/>
          <p:nvPr/>
        </p:nvSpPr>
        <p:spPr>
          <a:xfrm>
            <a:off x="1828800" y="152400"/>
            <a:ext cx="7010400" cy="2133600"/>
          </a:xfrm>
          <a:prstGeom prst="cloudCallout">
            <a:avLst>
              <a:gd name="adj1" fmla="val -60010"/>
              <a:gd name="adj2" fmla="val 14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/>
              <a:t>- Я прошу вас,  – мамы, а в особенности папы, Прекратить в своей семье воспитанье « на ремне».</a:t>
            </a:r>
          </a:p>
          <a:p>
            <a:r>
              <a:rPr lang="ru-RU" sz="1200" dirty="0" smtClean="0"/>
              <a:t>Ваши дети так привыкли к выволочкам за проступки,</a:t>
            </a:r>
          </a:p>
          <a:p>
            <a:r>
              <a:rPr lang="ru-RU" sz="1200" dirty="0" smtClean="0"/>
              <a:t>Что от нас, учителей, ждут таких же вот вещей. 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Воспитывает ребенка не столько отрицательное (наказание), сколько положительное (поощрение) подкрепление.</a:t>
            </a:r>
          </a:p>
        </p:txBody>
      </p:sp>
      <p:pic>
        <p:nvPicPr>
          <p:cNvPr id="17" name="Рисунок 16" descr="punishmen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0" y="2743200"/>
            <a:ext cx="4572000" cy="2423160"/>
          </a:xfrm>
          <a:prstGeom prst="rect">
            <a:avLst/>
          </a:prstGeom>
        </p:spPr>
      </p:pic>
      <p:sp>
        <p:nvSpPr>
          <p:cNvPr id="18" name="Овальная выноска 17"/>
          <p:cNvSpPr/>
          <p:nvPr/>
        </p:nvSpPr>
        <p:spPr>
          <a:xfrm>
            <a:off x="5638800" y="2438400"/>
            <a:ext cx="1524000" cy="762000"/>
          </a:xfrm>
          <a:prstGeom prst="wedgeEllipseCallout">
            <a:avLst>
              <a:gd name="adj1" fmla="val -76249"/>
              <a:gd name="adj2" fmla="val 431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страх</a:t>
            </a:r>
            <a:endParaRPr lang="ru-RU" dirty="0"/>
          </a:p>
        </p:txBody>
      </p:sp>
      <p:sp>
        <p:nvSpPr>
          <p:cNvPr id="19" name="Овальная выноска 18"/>
          <p:cNvSpPr/>
          <p:nvPr/>
        </p:nvSpPr>
        <p:spPr>
          <a:xfrm>
            <a:off x="2362200" y="5181600"/>
            <a:ext cx="2667000" cy="1371600"/>
          </a:xfrm>
          <a:prstGeom prst="wedgeEllipseCallout">
            <a:avLst>
              <a:gd name="adj1" fmla="val 595"/>
              <a:gd name="adj2" fmla="val -1083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Они меня не любят</a:t>
            </a:r>
            <a:endParaRPr lang="ru-RU" dirty="0"/>
          </a:p>
        </p:txBody>
      </p:sp>
      <p:sp>
        <p:nvSpPr>
          <p:cNvPr id="20" name="Скругленная прямоугольная выноска 19"/>
          <p:cNvSpPr/>
          <p:nvPr/>
        </p:nvSpPr>
        <p:spPr>
          <a:xfrm>
            <a:off x="381000" y="2286000"/>
            <a:ext cx="2209800" cy="1371600"/>
          </a:xfrm>
          <a:prstGeom prst="wedgeRoundRectCallout">
            <a:avLst>
              <a:gd name="adj1" fmla="val 129598"/>
              <a:gd name="adj2" fmla="val 1985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обидные замечания, грубые слова, постоянные придирки, насмешки</a:t>
            </a:r>
            <a:endParaRPr lang="ru-RU" dirty="0"/>
          </a:p>
        </p:txBody>
      </p:sp>
      <p:sp>
        <p:nvSpPr>
          <p:cNvPr id="21" name="Овальная выноска 20"/>
          <p:cNvSpPr/>
          <p:nvPr/>
        </p:nvSpPr>
        <p:spPr>
          <a:xfrm>
            <a:off x="5181600" y="5029200"/>
            <a:ext cx="2057400" cy="1066800"/>
          </a:xfrm>
          <a:prstGeom prst="wedgeEllipseCallout">
            <a:avLst>
              <a:gd name="adj1" fmla="val -42129"/>
              <a:gd name="adj2" fmla="val -153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жажда мести</a:t>
            </a:r>
            <a:endParaRPr lang="ru-RU" dirty="0"/>
          </a:p>
        </p:txBody>
      </p:sp>
      <p:sp>
        <p:nvSpPr>
          <p:cNvPr id="22" name="Скругленная прямоугольная выноска 21"/>
          <p:cNvSpPr/>
          <p:nvPr/>
        </p:nvSpPr>
        <p:spPr>
          <a:xfrm>
            <a:off x="152400" y="4648200"/>
            <a:ext cx="2438400" cy="612648"/>
          </a:xfrm>
          <a:prstGeom prst="wedgeRoundRectCallout">
            <a:avLst>
              <a:gd name="adj1" fmla="val 61589"/>
              <a:gd name="adj2" fmla="val -1986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рукоприкладство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336</Words>
  <Application>Microsoft Office PowerPoint</Application>
  <PresentationFormat>Экран (4:3)</PresentationFormat>
  <Paragraphs>32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Поощрение и наказание в воспитании ребенка 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 д м и н</dc:creator>
  <cp:lastModifiedBy>Светлана</cp:lastModifiedBy>
  <cp:revision>66</cp:revision>
  <dcterms:created xsi:type="dcterms:W3CDTF">2022-02-09T02:56:21Z</dcterms:created>
  <dcterms:modified xsi:type="dcterms:W3CDTF">2022-03-02T03:50:00Z</dcterms:modified>
</cp:coreProperties>
</file>